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sldIdLst>
    <p:sldId id="260" r:id="rId5"/>
    <p:sldId id="554" r:id="rId6"/>
    <p:sldId id="556" r:id="rId7"/>
    <p:sldId id="534" r:id="rId8"/>
    <p:sldId id="536" r:id="rId9"/>
    <p:sldId id="535" r:id="rId10"/>
    <p:sldId id="537" r:id="rId11"/>
    <p:sldId id="549" r:id="rId12"/>
    <p:sldId id="532" r:id="rId13"/>
    <p:sldId id="528" r:id="rId14"/>
    <p:sldId id="525" r:id="rId15"/>
    <p:sldId id="529" r:id="rId16"/>
    <p:sldId id="531" r:id="rId1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6997C5F-6A86-4C39-8448-C3BA4FB6B5EE}">
          <p14:sldIdLst>
            <p14:sldId id="260"/>
            <p14:sldId id="554"/>
            <p14:sldId id="556"/>
            <p14:sldId id="534"/>
            <p14:sldId id="536"/>
            <p14:sldId id="535"/>
            <p14:sldId id="537"/>
          </p14:sldIdLst>
        </p14:section>
        <p14:section name="Section sans titre" id="{5258C493-4E7E-4166-AA2F-9AC53A3E4760}">
          <p14:sldIdLst>
            <p14:sldId id="549"/>
            <p14:sldId id="532"/>
            <p14:sldId id="528"/>
            <p14:sldId id="525"/>
            <p14:sldId id="529"/>
            <p14:sldId id="531"/>
          </p14:sldIdLst>
        </p14:section>
      </p14:sectionLst>
    </p:ext>
    <p:ext uri="{EFAFB233-063F-42B5-8137-9DF3F51BA10A}">
      <p15:sldGuideLst xmlns:p15="http://schemas.microsoft.com/office/powerpoint/2012/main">
        <p15:guide id="2" pos="7129" userDrawn="1">
          <p15:clr>
            <a:srgbClr val="A4A3A4"/>
          </p15:clr>
        </p15:guide>
        <p15:guide id="3" orient="horz" pos="295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FDF"/>
    <a:srgbClr val="77BEDB"/>
    <a:srgbClr val="EFF2F6"/>
    <a:srgbClr val="75B566"/>
    <a:srgbClr val="EE7D00"/>
    <a:srgbClr val="009F88"/>
    <a:srgbClr val="3D5B99"/>
    <a:srgbClr val="3C5A97"/>
    <a:srgbClr val="359EC8"/>
    <a:srgbClr val="2766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94660"/>
  </p:normalViewPr>
  <p:slideViewPr>
    <p:cSldViewPr snapToGrid="0" showGuides="1">
      <p:cViewPr varScale="1">
        <p:scale>
          <a:sx n="101" d="100"/>
          <a:sy n="101" d="100"/>
        </p:scale>
        <p:origin x="126" y="594"/>
      </p:cViewPr>
      <p:guideLst>
        <p:guide pos="7129"/>
        <p:guide orient="horz" pos="2954"/>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EBD3E-AF77-479F-ACF8-60D24D186A5F}" type="datetimeFigureOut">
              <a:rPr lang="da-DK" smtClean="0"/>
              <a:pPr/>
              <a:t>16-12-2022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E058F-3D64-452B-AED7-B561252B1864}" type="slidenum">
              <a:rPr lang="da-DK" smtClean="0"/>
              <a:pPr/>
              <a:t>‹N°›</a:t>
            </a:fld>
            <a:endParaRPr lang="da-DK"/>
          </a:p>
        </p:txBody>
      </p:sp>
    </p:spTree>
    <p:extLst>
      <p:ext uri="{BB962C8B-B14F-4D97-AF65-F5344CB8AC3E}">
        <p14:creationId xmlns:p14="http://schemas.microsoft.com/office/powerpoint/2010/main" val="361642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BE058F-3D64-452B-AED7-B561252B1864}" type="slidenum">
              <a:rPr lang="da-DK" smtClean="0"/>
              <a:pPr/>
              <a:t>13</a:t>
            </a:fld>
            <a:endParaRPr lang="da-DK"/>
          </a:p>
        </p:txBody>
      </p:sp>
    </p:spTree>
    <p:extLst>
      <p:ext uri="{BB962C8B-B14F-4D97-AF65-F5344CB8AC3E}">
        <p14:creationId xmlns:p14="http://schemas.microsoft.com/office/powerpoint/2010/main" val="3966040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82956-8E44-4E61-9A81-17F8D19AA58C}"/>
              </a:ext>
            </a:extLst>
          </p:cNvPr>
          <p:cNvSpPr>
            <a:spLocks noGrp="1"/>
          </p:cNvSpPr>
          <p:nvPr>
            <p:ph type="ctrTitle"/>
          </p:nvPr>
        </p:nvSpPr>
        <p:spPr>
          <a:xfrm>
            <a:off x="1080000" y="1691999"/>
            <a:ext cx="7380000" cy="2376000"/>
          </a:xfrm>
          <a:noFill/>
        </p:spPr>
        <p:txBody>
          <a:bodyPr lIns="0" tIns="0" rIns="360000" bIns="72000" anchor="b" anchorCtr="0">
            <a:noAutofit/>
          </a:bodyPr>
          <a:lstStyle>
            <a:lvl1pPr algn="l">
              <a:defRPr sz="4000" b="1">
                <a:solidFill>
                  <a:schemeClr val="bg1"/>
                </a:solidFill>
              </a:defRPr>
            </a:lvl1pPr>
          </a:lstStyle>
          <a:p>
            <a:r>
              <a:rPr lang="en-US"/>
              <a:t>Click to edit Master title style</a:t>
            </a:r>
            <a:endParaRPr lang="da-DK"/>
          </a:p>
        </p:txBody>
      </p:sp>
      <p:sp>
        <p:nvSpPr>
          <p:cNvPr id="3" name="Undertitel 2">
            <a:extLst>
              <a:ext uri="{FF2B5EF4-FFF2-40B4-BE49-F238E27FC236}">
                <a16:creationId xmlns:a16="http://schemas.microsoft.com/office/drawing/2014/main" id="{55F94B69-B171-416D-9F2A-D0FA8E8DECC6}"/>
              </a:ext>
            </a:extLst>
          </p:cNvPr>
          <p:cNvSpPr>
            <a:spLocks noGrp="1"/>
          </p:cNvSpPr>
          <p:nvPr>
            <p:ph type="subTitle" idx="1"/>
          </p:nvPr>
        </p:nvSpPr>
        <p:spPr>
          <a:xfrm>
            <a:off x="1080000" y="4140000"/>
            <a:ext cx="7380000" cy="1260000"/>
          </a:xfrm>
          <a:noFill/>
        </p:spPr>
        <p:txBody>
          <a:bodyPr lIns="0" tIns="180000" rIns="0" bIns="180000" anchor="t" anchorCtr="0">
            <a:noAutofit/>
          </a:bodyPr>
          <a:lstStyle>
            <a:lvl1pPr marL="0" indent="0" algn="l">
              <a:lnSpc>
                <a:spcPct val="100000"/>
              </a:lnSpc>
              <a:spcAft>
                <a:spcPts val="0"/>
              </a:spcAft>
              <a:buNone/>
              <a:defRPr sz="1800">
                <a:solidFill>
                  <a:schemeClr val="accent3">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5" name="Pladsholder til tekst 4">
            <a:extLst>
              <a:ext uri="{FF2B5EF4-FFF2-40B4-BE49-F238E27FC236}">
                <a16:creationId xmlns:a16="http://schemas.microsoft.com/office/drawing/2014/main" id="{3EC53E3D-0F77-450A-966E-0EEFEBC7FD71}"/>
              </a:ext>
            </a:extLst>
          </p:cNvPr>
          <p:cNvSpPr>
            <a:spLocks noGrp="1"/>
          </p:cNvSpPr>
          <p:nvPr>
            <p:ph type="body" sz="quarter" idx="15"/>
          </p:nvPr>
        </p:nvSpPr>
        <p:spPr>
          <a:xfrm>
            <a:off x="1079998" y="5346000"/>
            <a:ext cx="7380001" cy="1080000"/>
          </a:xfrm>
          <a:noFill/>
        </p:spPr>
        <p:txBody>
          <a:bodyPr lIns="0" tIns="180000" rIns="0" bIns="360000" anchor="t" anchorCtr="0"/>
          <a:lstStyle>
            <a:lvl1pPr marL="0" indent="0">
              <a:spcAft>
                <a:spcPts val="0"/>
              </a:spcAft>
              <a:buNone/>
              <a:defRPr sz="1600">
                <a:solidFill>
                  <a:schemeClr val="bg1"/>
                </a:solidFill>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grpSp>
        <p:nvGrpSpPr>
          <p:cNvPr id="8" name="Gruppe 7">
            <a:extLst>
              <a:ext uri="{FF2B5EF4-FFF2-40B4-BE49-F238E27FC236}">
                <a16:creationId xmlns:a16="http://schemas.microsoft.com/office/drawing/2014/main" id="{927C0733-AA50-40CE-94CE-766F86E21FE7}"/>
              </a:ext>
            </a:extLst>
          </p:cNvPr>
          <p:cNvGrpSpPr/>
          <p:nvPr userDrawn="1"/>
        </p:nvGrpSpPr>
        <p:grpSpPr>
          <a:xfrm>
            <a:off x="943200" y="314252"/>
            <a:ext cx="2371532" cy="939616"/>
            <a:chOff x="547287" y="314252"/>
            <a:chExt cx="2371532" cy="939616"/>
          </a:xfrm>
        </p:grpSpPr>
        <p:pic>
          <p:nvPicPr>
            <p:cNvPr id="9" name="Billede 8">
              <a:extLst>
                <a:ext uri="{FF2B5EF4-FFF2-40B4-BE49-F238E27FC236}">
                  <a16:creationId xmlns:a16="http://schemas.microsoft.com/office/drawing/2014/main" id="{05FC8437-26A3-491F-86EB-D0C96B40D3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287" y="995218"/>
              <a:ext cx="2371532" cy="258650"/>
            </a:xfrm>
            <a:prstGeom prst="rect">
              <a:avLst/>
            </a:prstGeom>
          </p:spPr>
        </p:pic>
        <p:pic>
          <p:nvPicPr>
            <p:cNvPr id="11" name="Billede 10">
              <a:extLst>
                <a:ext uri="{FF2B5EF4-FFF2-40B4-BE49-F238E27FC236}">
                  <a16:creationId xmlns:a16="http://schemas.microsoft.com/office/drawing/2014/main" id="{7C85021B-2492-435B-AFAD-8614CE0B3C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730" y="314252"/>
              <a:ext cx="2001600" cy="654909"/>
            </a:xfrm>
            <a:prstGeom prst="rect">
              <a:avLst/>
            </a:prstGeom>
          </p:spPr>
        </p:pic>
      </p:grpSp>
    </p:spTree>
    <p:extLst>
      <p:ext uri="{BB962C8B-B14F-4D97-AF65-F5344CB8AC3E}">
        <p14:creationId xmlns:p14="http://schemas.microsoft.com/office/powerpoint/2010/main" val="367104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small infographic">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lnSpc>
                <a:spcPts val="4400"/>
              </a:lnSpc>
              <a:defRPr b="1">
                <a:solidFill>
                  <a:schemeClr val="accent1"/>
                </a:solidFill>
              </a:defRPr>
            </a:lvl1pPr>
          </a:lstStyle>
          <a:p>
            <a:r>
              <a:rPr lang="en-US"/>
              <a:t>Click to edit Master title style</a:t>
            </a:r>
            <a:endParaRPr lang="da-DK"/>
          </a:p>
        </p:txBody>
      </p:sp>
      <p:sp>
        <p:nvSpPr>
          <p:cNvPr id="11" name="Pladsholder til tekst 10">
            <a:extLst>
              <a:ext uri="{FF2B5EF4-FFF2-40B4-BE49-F238E27FC236}">
                <a16:creationId xmlns:a16="http://schemas.microsoft.com/office/drawing/2014/main" id="{6B9770CD-F4C3-4676-A139-D381A665F5C9}"/>
              </a:ext>
            </a:extLst>
          </p:cNvPr>
          <p:cNvSpPr>
            <a:spLocks noGrp="1"/>
          </p:cNvSpPr>
          <p:nvPr>
            <p:ph type="body" sz="quarter" idx="16"/>
          </p:nvPr>
        </p:nvSpPr>
        <p:spPr>
          <a:xfrm>
            <a:off x="1080000" y="1979010"/>
            <a:ext cx="3420000" cy="4140803"/>
          </a:xfrm>
          <a:solidFill>
            <a:schemeClr val="bg1"/>
          </a:solidFill>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
        <p:nvSpPr>
          <p:cNvPr id="7" name="Pladsholder til indhold 6">
            <a:extLst>
              <a:ext uri="{FF2B5EF4-FFF2-40B4-BE49-F238E27FC236}">
                <a16:creationId xmlns:a16="http://schemas.microsoft.com/office/drawing/2014/main" id="{3D1C4563-C02F-4994-88BF-5E79DAEBD3CB}"/>
              </a:ext>
            </a:extLst>
          </p:cNvPr>
          <p:cNvSpPr>
            <a:spLocks noGrp="1"/>
          </p:cNvSpPr>
          <p:nvPr>
            <p:ph sz="quarter" idx="18"/>
          </p:nvPr>
        </p:nvSpPr>
        <p:spPr>
          <a:xfrm>
            <a:off x="5220001" y="1979613"/>
            <a:ext cx="5580000" cy="4140200"/>
          </a:xfrm>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Tree>
    <p:extLst>
      <p:ext uri="{BB962C8B-B14F-4D97-AF65-F5344CB8AC3E}">
        <p14:creationId xmlns:p14="http://schemas.microsoft.com/office/powerpoint/2010/main" val="2495887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large infographic">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79999" y="414000"/>
            <a:ext cx="9720001" cy="1260000"/>
          </a:xfrm>
        </p:spPr>
        <p:txBody>
          <a:bodyPr lIns="0" tIns="0" rIns="0" bIns="0" anchor="b" anchorCtr="0">
            <a:noAutofit/>
          </a:bodyPr>
          <a:lstStyle>
            <a:lvl1pPr>
              <a:lnSpc>
                <a:spcPts val="4400"/>
              </a:lnSpc>
              <a:defRPr sz="4000" b="1">
                <a:solidFill>
                  <a:schemeClr val="accent1"/>
                </a:solidFill>
              </a:defRPr>
            </a:lvl1pPr>
          </a:lstStyle>
          <a:p>
            <a:r>
              <a:rPr lang="en-US"/>
              <a:t>Click to edit Master title style</a:t>
            </a:r>
            <a:endParaRPr lang="da-DK"/>
          </a:p>
        </p:txBody>
      </p:sp>
      <p:sp>
        <p:nvSpPr>
          <p:cNvPr id="8" name="Pladsholder til SmartArt 7">
            <a:extLst>
              <a:ext uri="{FF2B5EF4-FFF2-40B4-BE49-F238E27FC236}">
                <a16:creationId xmlns:a16="http://schemas.microsoft.com/office/drawing/2014/main" id="{9B3FC587-2EF2-4A03-971E-2B639D59503E}"/>
              </a:ext>
            </a:extLst>
          </p:cNvPr>
          <p:cNvSpPr>
            <a:spLocks noGrp="1"/>
          </p:cNvSpPr>
          <p:nvPr>
            <p:ph type="dgm" sz="quarter" idx="19"/>
          </p:nvPr>
        </p:nvSpPr>
        <p:spPr>
          <a:xfrm>
            <a:off x="1079737" y="1980000"/>
            <a:ext cx="9720263" cy="4140000"/>
          </a:xfrm>
        </p:spPr>
        <p:txBody>
          <a:bodyPr/>
          <a:lstStyle>
            <a:lvl1pPr marL="0" indent="0">
              <a:buNone/>
              <a:defRPr/>
            </a:lvl1pPr>
          </a:lstStyle>
          <a:p>
            <a:r>
              <a:rPr lang="en-US" dirty="0"/>
              <a:t>Click icon to add SmartArt graphic</a:t>
            </a:r>
            <a:endParaRPr lang="da-DK"/>
          </a:p>
        </p:txBody>
      </p:sp>
    </p:spTree>
    <p:extLst>
      <p:ext uri="{BB962C8B-B14F-4D97-AF65-F5344CB8AC3E}">
        <p14:creationId xmlns:p14="http://schemas.microsoft.com/office/powerpoint/2010/main" val="1696650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nfo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lnSpc>
                <a:spcPts val="4400"/>
              </a:lnSpc>
              <a:defRPr b="1">
                <a:solidFill>
                  <a:schemeClr val="accent1"/>
                </a:solidFill>
              </a:defRPr>
            </a:lvl1pPr>
          </a:lstStyle>
          <a:p>
            <a:r>
              <a:rPr lang="en-US"/>
              <a:t>Click to edit Master title style</a:t>
            </a:r>
            <a:endParaRPr lang="da-DK"/>
          </a:p>
        </p:txBody>
      </p:sp>
      <p:sp>
        <p:nvSpPr>
          <p:cNvPr id="11" name="Pladsholder til tekst 10">
            <a:extLst>
              <a:ext uri="{FF2B5EF4-FFF2-40B4-BE49-F238E27FC236}">
                <a16:creationId xmlns:a16="http://schemas.microsoft.com/office/drawing/2014/main" id="{6B9770CD-F4C3-4676-A139-D381A665F5C9}"/>
              </a:ext>
            </a:extLst>
          </p:cNvPr>
          <p:cNvSpPr>
            <a:spLocks noGrp="1"/>
          </p:cNvSpPr>
          <p:nvPr>
            <p:ph type="body" sz="quarter" idx="16"/>
          </p:nvPr>
        </p:nvSpPr>
        <p:spPr>
          <a:xfrm>
            <a:off x="1080000" y="1979009"/>
            <a:ext cx="4500000" cy="4140000"/>
          </a:xfrm>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
        <p:nvSpPr>
          <p:cNvPr id="9" name="Pladsholder til tekst 10">
            <a:extLst>
              <a:ext uri="{FF2B5EF4-FFF2-40B4-BE49-F238E27FC236}">
                <a16:creationId xmlns:a16="http://schemas.microsoft.com/office/drawing/2014/main" id="{D5335718-3FE3-453A-8AF3-F1D7EA742D32}"/>
              </a:ext>
            </a:extLst>
          </p:cNvPr>
          <p:cNvSpPr>
            <a:spLocks noGrp="1"/>
          </p:cNvSpPr>
          <p:nvPr>
            <p:ph type="body" sz="quarter" idx="17"/>
          </p:nvPr>
        </p:nvSpPr>
        <p:spPr>
          <a:xfrm>
            <a:off x="6300000" y="1979009"/>
            <a:ext cx="4500000" cy="4140000"/>
          </a:xfrm>
          <a:solidFill>
            <a:schemeClr val="tx2">
              <a:lumMod val="10000"/>
              <a:lumOff val="90000"/>
            </a:schemeClr>
          </a:solidFill>
        </p:spPr>
        <p:txBody>
          <a:bodyPr lIns="252000" tIns="252000" rIns="252000" bIns="252000">
            <a:normAutofit/>
          </a:bodyPr>
          <a:lstStyle>
            <a:lvl1pPr marL="180000" indent="-180000">
              <a:buClr>
                <a:schemeClr val="tx2"/>
              </a:buClr>
              <a:buFont typeface="Wingdings" panose="05000000000000000000" pitchFamily="2" charset="2"/>
              <a:buChar char="§"/>
              <a:defRPr sz="1600">
                <a:solidFill>
                  <a:schemeClr val="tx2"/>
                </a:solidFill>
              </a:defRPr>
            </a:lvl1pPr>
            <a:lvl2pPr marL="360000" indent="-180000">
              <a:buClr>
                <a:schemeClr val="tx2"/>
              </a:buClr>
              <a:buFont typeface="Wingdings" panose="05000000000000000000" pitchFamily="2" charset="2"/>
              <a:buChar char="§"/>
              <a:defRPr>
                <a:solidFill>
                  <a:schemeClr val="tx2"/>
                </a:solidFill>
              </a:defRPr>
            </a:lvl2pPr>
            <a:lvl3pPr marL="540000" indent="-180000">
              <a:buClr>
                <a:schemeClr val="tx2"/>
              </a:buClr>
              <a:buFont typeface="Wingdings" panose="05000000000000000000" pitchFamily="2" charset="2"/>
              <a:buChar char="§"/>
              <a:defRPr>
                <a:solidFill>
                  <a:schemeClr val="tx2"/>
                </a:solidFill>
              </a:defRPr>
            </a:lvl3pPr>
            <a:lvl4pPr marL="720000" indent="-180000">
              <a:buClr>
                <a:schemeClr val="tx2"/>
              </a:buClr>
              <a:buFont typeface="Wingdings" panose="05000000000000000000" pitchFamily="2" charset="2"/>
              <a:buChar char="§"/>
              <a:defRPr>
                <a:solidFill>
                  <a:schemeClr val="tx2"/>
                </a:solidFill>
              </a:defRPr>
            </a:lvl4pPr>
            <a:lvl5pPr marL="900000" indent="-180000">
              <a:buClr>
                <a:schemeClr val="tx2"/>
              </a:buClr>
              <a:buFont typeface="Wingdings" panose="05000000000000000000" pitchFamily="2" charset="2"/>
              <a:buChar char="§"/>
              <a:defRPr>
                <a:solidFill>
                  <a:schemeClr val="tx2"/>
                </a:solidFill>
              </a:defRPr>
            </a:lvl5pPr>
            <a:lvl6pPr>
              <a:buClr>
                <a:schemeClr val="tx2"/>
              </a:buClr>
              <a:defRPr>
                <a:solidFill>
                  <a:schemeClr val="tx2"/>
                </a:solidFill>
              </a:defRPr>
            </a:lvl6pPr>
            <a:lvl7pPr marL="1260000">
              <a:buClr>
                <a:schemeClr val="tx2"/>
              </a:buClr>
              <a:defRPr>
                <a:solidFill>
                  <a:schemeClr val="tx2"/>
                </a:solidFill>
              </a:defRPr>
            </a:lvl7pPr>
            <a:lvl8pPr marL="1440000" indent="-180000">
              <a:buClr>
                <a:schemeClr val="tx2"/>
              </a:buClr>
              <a:buFont typeface="Wingdings" panose="05000000000000000000" pitchFamily="2" charset="2"/>
              <a:buChar char="§"/>
              <a:defRPr>
                <a:solidFill>
                  <a:schemeClr val="tx2"/>
                </a:solidFill>
              </a:defRPr>
            </a:lvl8pPr>
            <a:lvl9pPr marL="1620000" indent="-180000">
              <a:buClr>
                <a:schemeClr val="tx2"/>
              </a:buClr>
              <a:buFont typeface="Wingdings" panose="05000000000000000000" pitchFamily="2" charset="2"/>
              <a:buChar char="§"/>
              <a:defRPr u="none">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Tree>
    <p:extLst>
      <p:ext uri="{BB962C8B-B14F-4D97-AF65-F5344CB8AC3E}">
        <p14:creationId xmlns:p14="http://schemas.microsoft.com/office/powerpoint/2010/main" val="2265991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s and statements, DARK colour background">
    <p:bg>
      <p:bgPr>
        <a:solidFill>
          <a:schemeClr val="tx2"/>
        </a:solidFill>
        <a:effectLst/>
      </p:bgPr>
    </p:bg>
    <p:spTree>
      <p:nvGrpSpPr>
        <p:cNvPr id="1" name=""/>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B0096773-E7A9-4AAC-A357-31C12BE8581D}"/>
              </a:ext>
            </a:extLst>
          </p:cNvPr>
          <p:cNvSpPr>
            <a:spLocks noGrp="1"/>
          </p:cNvSpPr>
          <p:nvPr>
            <p:ph type="body" sz="quarter" idx="13"/>
          </p:nvPr>
        </p:nvSpPr>
        <p:spPr>
          <a:xfrm>
            <a:off x="1079762" y="1980000"/>
            <a:ext cx="9720001" cy="4345849"/>
          </a:xfrm>
        </p:spPr>
        <p:txBody>
          <a:bodyPr>
            <a:normAutofit/>
          </a:bodyPr>
          <a:lstStyle>
            <a:lvl1pPr marL="0" indent="0">
              <a:lnSpc>
                <a:spcPts val="5400"/>
              </a:lnSpc>
              <a:buNone/>
              <a:defRPr sz="5000" b="1">
                <a:solidFill>
                  <a:schemeClr val="accent2"/>
                </a:solidFill>
              </a:defRPr>
            </a:lvl1pPr>
            <a:lvl2pPr marL="180000" indent="0">
              <a:buNone/>
              <a:defRPr sz="6000"/>
            </a:lvl2pPr>
            <a:lvl3pPr marL="360000" indent="0">
              <a:buNone/>
              <a:defRPr sz="6000"/>
            </a:lvl3pPr>
            <a:lvl4pPr marL="540000" indent="0">
              <a:buNone/>
              <a:defRPr sz="6000"/>
            </a:lvl4pPr>
            <a:lvl5pPr marL="720000" indent="0">
              <a:buNone/>
              <a:defRPr sz="6000"/>
            </a:lvl5pPr>
          </a:lstStyle>
          <a:p>
            <a:pPr lvl="0"/>
            <a:r>
              <a:rPr lang="en-US"/>
              <a:t>Click to edit Master text styles</a:t>
            </a:r>
          </a:p>
        </p:txBody>
      </p:sp>
      <p:sp>
        <p:nvSpPr>
          <p:cNvPr id="11" name="Pladsholder til billede 10">
            <a:extLst>
              <a:ext uri="{FF2B5EF4-FFF2-40B4-BE49-F238E27FC236}">
                <a16:creationId xmlns:a16="http://schemas.microsoft.com/office/drawing/2014/main" id="{E0FCE05D-F9BE-42FE-98B1-A6A9054295C7}"/>
              </a:ext>
            </a:extLst>
          </p:cNvPr>
          <p:cNvSpPr>
            <a:spLocks noGrp="1"/>
          </p:cNvSpPr>
          <p:nvPr>
            <p:ph type="pic" sz="quarter" idx="14" hasCustomPrompt="1"/>
          </p:nvPr>
        </p:nvSpPr>
        <p:spPr>
          <a:xfrm>
            <a:off x="1079499" y="360000"/>
            <a:ext cx="1260000" cy="1260000"/>
          </a:xfrm>
        </p:spPr>
        <p:txBody>
          <a:bodyPr/>
          <a:lstStyle>
            <a:lvl1pPr marL="0" indent="0">
              <a:buNone/>
              <a:defRPr>
                <a:solidFill>
                  <a:schemeClr val="bg1"/>
                </a:solidFill>
              </a:defRPr>
            </a:lvl1pPr>
          </a:lstStyle>
          <a:p>
            <a:r>
              <a:rPr lang="da-DK" err="1"/>
              <a:t>Insert</a:t>
            </a:r>
            <a:r>
              <a:rPr lang="da-DK"/>
              <a:t> </a:t>
            </a:r>
            <a:r>
              <a:rPr lang="da-DK" err="1"/>
              <a:t>icon</a:t>
            </a:r>
            <a:endParaRPr lang="da-DK"/>
          </a:p>
        </p:txBody>
      </p:sp>
    </p:spTree>
    <p:extLst>
      <p:ext uri="{BB962C8B-B14F-4D97-AF65-F5344CB8AC3E}">
        <p14:creationId xmlns:p14="http://schemas.microsoft.com/office/powerpoint/2010/main" val="978953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s and statements, LIGHT colour background">
    <p:spTree>
      <p:nvGrpSpPr>
        <p:cNvPr id="1" name=""/>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B0096773-E7A9-4AAC-A357-31C12BE8581D}"/>
              </a:ext>
            </a:extLst>
          </p:cNvPr>
          <p:cNvSpPr>
            <a:spLocks noGrp="1"/>
          </p:cNvSpPr>
          <p:nvPr>
            <p:ph type="body" sz="quarter" idx="13"/>
          </p:nvPr>
        </p:nvSpPr>
        <p:spPr>
          <a:xfrm>
            <a:off x="1079762" y="1980000"/>
            <a:ext cx="9720001" cy="4345849"/>
          </a:xfrm>
        </p:spPr>
        <p:txBody>
          <a:bodyPr>
            <a:normAutofit/>
          </a:bodyPr>
          <a:lstStyle>
            <a:lvl1pPr marL="0" indent="0">
              <a:lnSpc>
                <a:spcPts val="5400"/>
              </a:lnSpc>
              <a:buNone/>
              <a:defRPr sz="5000" b="1">
                <a:solidFill>
                  <a:schemeClr val="accent2"/>
                </a:solidFill>
              </a:defRPr>
            </a:lvl1pPr>
            <a:lvl2pPr marL="180000" indent="0">
              <a:buNone/>
              <a:defRPr sz="6000"/>
            </a:lvl2pPr>
            <a:lvl3pPr marL="360000" indent="0">
              <a:buNone/>
              <a:defRPr sz="6000"/>
            </a:lvl3pPr>
            <a:lvl4pPr marL="540000" indent="0">
              <a:buNone/>
              <a:defRPr sz="6000"/>
            </a:lvl4pPr>
            <a:lvl5pPr marL="720000" indent="0">
              <a:buNone/>
              <a:defRPr sz="6000"/>
            </a:lvl5pPr>
          </a:lstStyle>
          <a:p>
            <a:pPr lvl="0"/>
            <a:r>
              <a:rPr lang="en-US"/>
              <a:t>Click to edit Master text styles</a:t>
            </a:r>
          </a:p>
        </p:txBody>
      </p:sp>
      <p:sp>
        <p:nvSpPr>
          <p:cNvPr id="11" name="Pladsholder til billede 10">
            <a:extLst>
              <a:ext uri="{FF2B5EF4-FFF2-40B4-BE49-F238E27FC236}">
                <a16:creationId xmlns:a16="http://schemas.microsoft.com/office/drawing/2014/main" id="{E0FCE05D-F9BE-42FE-98B1-A6A9054295C7}"/>
              </a:ext>
            </a:extLst>
          </p:cNvPr>
          <p:cNvSpPr>
            <a:spLocks noGrp="1"/>
          </p:cNvSpPr>
          <p:nvPr>
            <p:ph type="pic" sz="quarter" idx="14" hasCustomPrompt="1"/>
          </p:nvPr>
        </p:nvSpPr>
        <p:spPr>
          <a:xfrm>
            <a:off x="1079499" y="360000"/>
            <a:ext cx="1260000" cy="1260000"/>
          </a:xfrm>
        </p:spPr>
        <p:txBody>
          <a:bodyPr/>
          <a:lstStyle>
            <a:lvl1pPr marL="0" indent="0">
              <a:buNone/>
              <a:defRPr/>
            </a:lvl1pPr>
          </a:lstStyle>
          <a:p>
            <a:r>
              <a:rPr lang="da-DK" err="1"/>
              <a:t>Insert</a:t>
            </a:r>
            <a:r>
              <a:rPr lang="da-DK"/>
              <a:t> </a:t>
            </a:r>
            <a:r>
              <a:rPr lang="da-DK" err="1"/>
              <a:t>icon</a:t>
            </a:r>
            <a:endParaRPr lang="da-DK"/>
          </a:p>
        </p:txBody>
      </p:sp>
    </p:spTree>
    <p:extLst>
      <p:ext uri="{BB962C8B-B14F-4D97-AF65-F5344CB8AC3E}">
        <p14:creationId xmlns:p14="http://schemas.microsoft.com/office/powerpoint/2010/main" val="612114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maps">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12E354A1-E814-4CE3-B772-134096C53623}"/>
              </a:ext>
            </a:extLst>
          </p:cNvPr>
          <p:cNvSpPr>
            <a:spLocks noGrp="1"/>
          </p:cNvSpPr>
          <p:nvPr>
            <p:ph type="pic" sz="quarter" idx="13"/>
          </p:nvPr>
        </p:nvSpPr>
        <p:spPr>
          <a:xfrm>
            <a:off x="0" y="0"/>
            <a:ext cx="12192000" cy="6858000"/>
          </a:xfrm>
        </p:spPr>
        <p:txBody>
          <a:bodyPr/>
          <a:lstStyle>
            <a:lvl1pPr marL="0" indent="0">
              <a:buNone/>
              <a:defRPr/>
            </a:lvl1pPr>
          </a:lstStyle>
          <a:p>
            <a:r>
              <a:rPr lang="en-US" dirty="0"/>
              <a:t>Click icon to add picture</a:t>
            </a:r>
            <a:endParaRPr lang="da-DK"/>
          </a:p>
        </p:txBody>
      </p:sp>
    </p:spTree>
    <p:extLst>
      <p:ext uri="{BB962C8B-B14F-4D97-AF65-F5344CB8AC3E}">
        <p14:creationId xmlns:p14="http://schemas.microsoft.com/office/powerpoint/2010/main" val="269681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slide">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82956-8E44-4E61-9A81-17F8D19AA58C}"/>
              </a:ext>
            </a:extLst>
          </p:cNvPr>
          <p:cNvSpPr>
            <a:spLocks noGrp="1"/>
          </p:cNvSpPr>
          <p:nvPr>
            <p:ph type="ctrTitle"/>
          </p:nvPr>
        </p:nvSpPr>
        <p:spPr>
          <a:xfrm>
            <a:off x="1079999" y="3434400"/>
            <a:ext cx="10080000" cy="720000"/>
          </a:xfrm>
          <a:noFill/>
        </p:spPr>
        <p:txBody>
          <a:bodyPr lIns="0" tIns="0" rIns="360000" bIns="360000" anchor="t" anchorCtr="0">
            <a:noAutofit/>
          </a:bodyPr>
          <a:lstStyle>
            <a:lvl1pPr algn="l">
              <a:defRPr sz="4000" b="1">
                <a:solidFill>
                  <a:schemeClr val="bg1"/>
                </a:solidFill>
              </a:defRPr>
            </a:lvl1pPr>
          </a:lstStyle>
          <a:p>
            <a:r>
              <a:rPr lang="en-US"/>
              <a:t>Click to edit Master title style</a:t>
            </a:r>
            <a:endParaRPr lang="da-DK"/>
          </a:p>
        </p:txBody>
      </p:sp>
      <p:sp>
        <p:nvSpPr>
          <p:cNvPr id="7" name="Pladsholder til tekst 6">
            <a:extLst>
              <a:ext uri="{FF2B5EF4-FFF2-40B4-BE49-F238E27FC236}">
                <a16:creationId xmlns:a16="http://schemas.microsoft.com/office/drawing/2014/main" id="{8645B696-1BA4-4F6C-B4A8-FBFF6560E3CA}"/>
              </a:ext>
            </a:extLst>
          </p:cNvPr>
          <p:cNvSpPr>
            <a:spLocks noGrp="1"/>
          </p:cNvSpPr>
          <p:nvPr>
            <p:ph type="body" sz="quarter" idx="16"/>
          </p:nvPr>
        </p:nvSpPr>
        <p:spPr>
          <a:xfrm>
            <a:off x="1080000" y="4140000"/>
            <a:ext cx="7357441" cy="1502805"/>
          </a:xfrm>
        </p:spPr>
        <p:txBody>
          <a:bodyPr tIns="180000">
            <a:noAutofit/>
          </a:bodyPr>
          <a:lstStyle>
            <a:lvl1pPr marL="0" indent="0" algn="l">
              <a:lnSpc>
                <a:spcPct val="100000"/>
              </a:lnSpc>
              <a:spcAft>
                <a:spcPts val="0"/>
              </a:spcAft>
              <a:buNone/>
              <a:defRPr sz="1800">
                <a:solidFill>
                  <a:schemeClr val="accent3">
                    <a:lumMod val="60000"/>
                    <a:lumOff val="40000"/>
                  </a:schemeClr>
                </a:solidFill>
              </a:defRPr>
            </a:lvl1pPr>
            <a:lvl2pPr marL="270000" indent="0" algn="ctr">
              <a:buNone/>
              <a:defRPr>
                <a:solidFill>
                  <a:schemeClr val="bg1"/>
                </a:solidFill>
              </a:defRPr>
            </a:lvl2pPr>
            <a:lvl3pPr marL="540000" indent="0" algn="ctr">
              <a:buNone/>
              <a:defRPr>
                <a:solidFill>
                  <a:schemeClr val="bg1"/>
                </a:solidFill>
              </a:defRPr>
            </a:lvl3pPr>
            <a:lvl4pPr marL="810000" indent="0" algn="ctr">
              <a:buNone/>
              <a:defRPr>
                <a:solidFill>
                  <a:schemeClr val="bg1"/>
                </a:solidFill>
              </a:defRPr>
            </a:lvl4pPr>
            <a:lvl5pPr marL="1080000" indent="0" algn="ctr">
              <a:buNone/>
              <a:defRPr>
                <a:solidFill>
                  <a:schemeClr val="bg1"/>
                </a:solidFill>
              </a:defRPr>
            </a:lvl5pPr>
          </a:lstStyle>
          <a:p>
            <a:pPr lvl="0"/>
            <a:r>
              <a:rPr lang="en-US"/>
              <a:t>Click to edit Master text styles</a:t>
            </a:r>
          </a:p>
        </p:txBody>
      </p:sp>
      <p:grpSp>
        <p:nvGrpSpPr>
          <p:cNvPr id="8" name="Gruppe 7">
            <a:extLst>
              <a:ext uri="{FF2B5EF4-FFF2-40B4-BE49-F238E27FC236}">
                <a16:creationId xmlns:a16="http://schemas.microsoft.com/office/drawing/2014/main" id="{DD2103AB-83F3-4128-AA8C-14C6E6E917DA}"/>
              </a:ext>
            </a:extLst>
          </p:cNvPr>
          <p:cNvGrpSpPr/>
          <p:nvPr userDrawn="1"/>
        </p:nvGrpSpPr>
        <p:grpSpPr>
          <a:xfrm>
            <a:off x="90720000" y="314252"/>
            <a:ext cx="2371532" cy="1180824"/>
            <a:chOff x="547287" y="314252"/>
            <a:chExt cx="2371532" cy="1180824"/>
          </a:xfrm>
        </p:grpSpPr>
        <p:pic>
          <p:nvPicPr>
            <p:cNvPr id="9" name="Billede 8">
              <a:extLst>
                <a:ext uri="{FF2B5EF4-FFF2-40B4-BE49-F238E27FC236}">
                  <a16:creationId xmlns:a16="http://schemas.microsoft.com/office/drawing/2014/main" id="{DF9E73F9-F0F5-4612-AE3E-C396AD88E2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287" y="995218"/>
              <a:ext cx="2371532" cy="258650"/>
            </a:xfrm>
            <a:prstGeom prst="rect">
              <a:avLst/>
            </a:prstGeom>
          </p:spPr>
        </p:pic>
        <p:pic>
          <p:nvPicPr>
            <p:cNvPr id="10" name="Billede 9">
              <a:extLst>
                <a:ext uri="{FF2B5EF4-FFF2-40B4-BE49-F238E27FC236}">
                  <a16:creationId xmlns:a16="http://schemas.microsoft.com/office/drawing/2014/main" id="{82107DE4-04FE-420D-A32F-B676F05E26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000" y="1279076"/>
              <a:ext cx="1456630" cy="216000"/>
            </a:xfrm>
            <a:prstGeom prst="rect">
              <a:avLst/>
            </a:prstGeom>
          </p:spPr>
        </p:pic>
        <p:pic>
          <p:nvPicPr>
            <p:cNvPr id="12" name="Billede 11">
              <a:extLst>
                <a:ext uri="{FF2B5EF4-FFF2-40B4-BE49-F238E27FC236}">
                  <a16:creationId xmlns:a16="http://schemas.microsoft.com/office/drawing/2014/main" id="{83F8E6BE-7234-45A0-96F9-4666685C791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730" y="314252"/>
              <a:ext cx="2001600" cy="654909"/>
            </a:xfrm>
            <a:prstGeom prst="rect">
              <a:avLst/>
            </a:prstGeom>
          </p:spPr>
        </p:pic>
      </p:grpSp>
    </p:spTree>
    <p:extLst>
      <p:ext uri="{BB962C8B-B14F-4D97-AF65-F5344CB8AC3E}">
        <p14:creationId xmlns:p14="http://schemas.microsoft.com/office/powerpoint/2010/main" val="383707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04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360000"/>
            <a:ext cx="9720000" cy="1314000"/>
          </a:xfrm>
        </p:spPr>
        <p:txBody>
          <a:bodyPr lIns="0" tIns="0" rIns="0" bIns="0" anchor="b" anchorCtr="0">
            <a:noAutofit/>
          </a:bodyPr>
          <a:lstStyle>
            <a:lvl1pPr>
              <a:defRPr b="1">
                <a:solidFill>
                  <a:schemeClr val="bg1"/>
                </a:solidFill>
              </a:defRPr>
            </a:lvl1pPr>
          </a:lstStyle>
          <a:p>
            <a:r>
              <a:rPr lang="en-US"/>
              <a:t>Click to edit Master title style</a:t>
            </a:r>
            <a:endParaRPr lang="da-DK"/>
          </a:p>
        </p:txBody>
      </p:sp>
      <p:sp>
        <p:nvSpPr>
          <p:cNvPr id="11" name="Pladsholder til tekst 10">
            <a:extLst>
              <a:ext uri="{FF2B5EF4-FFF2-40B4-BE49-F238E27FC236}">
                <a16:creationId xmlns:a16="http://schemas.microsoft.com/office/drawing/2014/main" id="{06ACD415-5B38-4FCB-B23C-F24B3427A515}"/>
              </a:ext>
            </a:extLst>
          </p:cNvPr>
          <p:cNvSpPr>
            <a:spLocks noGrp="1"/>
          </p:cNvSpPr>
          <p:nvPr>
            <p:ph type="body" sz="quarter" idx="14"/>
          </p:nvPr>
        </p:nvSpPr>
        <p:spPr>
          <a:xfrm>
            <a:off x="1080000" y="1979999"/>
            <a:ext cx="9720000" cy="4140000"/>
          </a:xfrm>
        </p:spPr>
        <p:txBody>
          <a:bodyPr/>
          <a:lstStyle>
            <a:lvl1pPr marL="0" indent="-612000">
              <a:buNone/>
              <a:defRPr sz="1800">
                <a:solidFill>
                  <a:schemeClr val="bg1"/>
                </a:solidFill>
              </a:defRPr>
            </a:lvl1pPr>
            <a:lvl2pPr marL="180000" indent="0">
              <a:buNone/>
              <a:defRPr/>
            </a:lvl2pPr>
            <a:lvl3pPr marL="360000" indent="0">
              <a:buNone/>
              <a:defRPr/>
            </a:lvl3pPr>
            <a:lvl4pPr marL="540000" indent="0">
              <a:buNone/>
              <a:defRPr/>
            </a:lvl4pPr>
            <a:lvl5pPr marL="720000" indent="0">
              <a:buNone/>
              <a:defRPr/>
            </a:lvl5pPr>
          </a:lstStyle>
          <a:p>
            <a:pPr lvl="0"/>
            <a:r>
              <a:rPr lang="en-US"/>
              <a:t>Click to edit Master text styles</a:t>
            </a:r>
          </a:p>
        </p:txBody>
      </p:sp>
    </p:spTree>
    <p:extLst>
      <p:ext uri="{BB962C8B-B14F-4D97-AF65-F5344CB8AC3E}">
        <p14:creationId xmlns:p14="http://schemas.microsoft.com/office/powerpoint/2010/main" val="16844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bg>
      <p:bgPr>
        <a:solidFill>
          <a:schemeClr val="tx2"/>
        </a:solidFill>
        <a:effectLst/>
      </p:bgPr>
    </p:bg>
    <p:spTree>
      <p:nvGrpSpPr>
        <p:cNvPr id="1" name=""/>
        <p:cNvGrpSpPr/>
        <p:nvPr/>
      </p:nvGrpSpPr>
      <p:grpSpPr>
        <a:xfrm>
          <a:off x="0" y="0"/>
          <a:ext cx="0" cy="0"/>
          <a:chOff x="0" y="0"/>
          <a:chExt cx="0" cy="0"/>
        </a:xfrm>
      </p:grpSpPr>
      <p:sp>
        <p:nvSpPr>
          <p:cNvPr id="12" name="Pladsholder til billede 7">
            <a:extLst>
              <a:ext uri="{FF2B5EF4-FFF2-40B4-BE49-F238E27FC236}">
                <a16:creationId xmlns:a16="http://schemas.microsoft.com/office/drawing/2014/main" id="{D070636F-56ED-4AC0-86B8-CF2028A464AB}"/>
              </a:ext>
            </a:extLst>
          </p:cNvPr>
          <p:cNvSpPr>
            <a:spLocks noGrp="1"/>
          </p:cNvSpPr>
          <p:nvPr>
            <p:ph type="pic" sz="quarter" idx="14"/>
          </p:nvPr>
        </p:nvSpPr>
        <p:spPr>
          <a:xfrm>
            <a:off x="8460000" y="0"/>
            <a:ext cx="3732000" cy="6858000"/>
          </a:xfrm>
          <a:solidFill>
            <a:schemeClr val="bg1"/>
          </a:solidFill>
        </p:spPr>
        <p:txBody>
          <a:bodyPr lIns="360000" tIns="360000" rIns="360000" bIns="360000" anchor="t" anchorCtr="0"/>
          <a:lstStyle>
            <a:lvl1pPr algn="r">
              <a:defRPr/>
            </a:lvl1pPr>
          </a:lstStyle>
          <a:p>
            <a:r>
              <a:rPr lang="en-US" dirty="0"/>
              <a:t>Click icon to add picture</a:t>
            </a:r>
            <a:endParaRPr lang="da-DK"/>
          </a:p>
        </p:txBody>
      </p:sp>
      <p:sp>
        <p:nvSpPr>
          <p:cNvPr id="2" name="Titel 1">
            <a:extLst>
              <a:ext uri="{FF2B5EF4-FFF2-40B4-BE49-F238E27FC236}">
                <a16:creationId xmlns:a16="http://schemas.microsoft.com/office/drawing/2014/main" id="{A9682956-8E44-4E61-9A81-17F8D19AA58C}"/>
              </a:ext>
            </a:extLst>
          </p:cNvPr>
          <p:cNvSpPr>
            <a:spLocks noGrp="1"/>
          </p:cNvSpPr>
          <p:nvPr>
            <p:ph type="ctrTitle"/>
          </p:nvPr>
        </p:nvSpPr>
        <p:spPr>
          <a:xfrm>
            <a:off x="1080000" y="2440800"/>
            <a:ext cx="7380000" cy="3240000"/>
          </a:xfrm>
          <a:noFill/>
        </p:spPr>
        <p:txBody>
          <a:bodyPr lIns="0" tIns="0" rIns="360000" bIns="0" anchor="t" anchorCtr="0">
            <a:noAutofit/>
          </a:bodyPr>
          <a:lstStyle>
            <a:lvl1pPr algn="l">
              <a:defRPr sz="4000" b="1">
                <a:solidFill>
                  <a:schemeClr val="bg1"/>
                </a:solidFill>
              </a:defRPr>
            </a:lvl1pPr>
          </a:lstStyle>
          <a:p>
            <a:r>
              <a:rPr lang="en-US"/>
              <a:t>Click to edit Master title style</a:t>
            </a:r>
            <a:endParaRPr lang="da-DK"/>
          </a:p>
        </p:txBody>
      </p:sp>
    </p:spTree>
    <p:extLst>
      <p:ext uri="{BB962C8B-B14F-4D97-AF65-F5344CB8AC3E}">
        <p14:creationId xmlns:p14="http://schemas.microsoft.com/office/powerpoint/2010/main" val="110275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defRPr b="1">
                <a:solidFill>
                  <a:schemeClr val="accent1"/>
                </a:solidFill>
              </a:defRPr>
            </a:lvl1pPr>
          </a:lstStyle>
          <a:p>
            <a:r>
              <a:rPr lang="en-US"/>
              <a:t>Click to edit Master title style</a:t>
            </a:r>
            <a:endParaRPr lang="da-DK"/>
          </a:p>
        </p:txBody>
      </p:sp>
      <p:sp>
        <p:nvSpPr>
          <p:cNvPr id="11" name="Pladsholder til tekst 10">
            <a:extLst>
              <a:ext uri="{FF2B5EF4-FFF2-40B4-BE49-F238E27FC236}">
                <a16:creationId xmlns:a16="http://schemas.microsoft.com/office/drawing/2014/main" id="{06ACD415-5B38-4FCB-B23C-F24B3427A515}"/>
              </a:ext>
            </a:extLst>
          </p:cNvPr>
          <p:cNvSpPr>
            <a:spLocks noGrp="1"/>
          </p:cNvSpPr>
          <p:nvPr>
            <p:ph type="body" sz="quarter" idx="14"/>
          </p:nvPr>
        </p:nvSpPr>
        <p:spPr>
          <a:xfrm>
            <a:off x="1080000" y="1979999"/>
            <a:ext cx="9719763" cy="4140000"/>
          </a:xfrm>
        </p:spPr>
        <p:txBody>
          <a:bodyPr/>
          <a:lstStyle>
            <a:lvl3pPr>
              <a:buClr>
                <a:srgbClr val="EE7D00"/>
              </a:buClr>
              <a:defRPr/>
            </a:lvl3pPr>
            <a:lvl4pPr>
              <a:buClr>
                <a:srgbClr val="EE7D00"/>
              </a:buClr>
              <a:defRPr/>
            </a:lvl4pPr>
            <a:lvl5pPr>
              <a:buClr>
                <a:srgbClr val="EE7D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Tree>
    <p:extLst>
      <p:ext uri="{BB962C8B-B14F-4D97-AF65-F5344CB8AC3E}">
        <p14:creationId xmlns:p14="http://schemas.microsoft.com/office/powerpoint/2010/main" val="32954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bullets with prehea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68000"/>
            <a:ext cx="9720000" cy="1206000"/>
          </a:xfrm>
        </p:spPr>
        <p:txBody>
          <a:bodyPr lIns="0" tIns="0" rIns="0" bIns="0" anchor="b" anchorCtr="0">
            <a:noAutofit/>
          </a:bodyPr>
          <a:lstStyle>
            <a:lvl1pPr>
              <a:defRPr b="1">
                <a:solidFill>
                  <a:schemeClr val="accent1"/>
                </a:solidFill>
              </a:defRPr>
            </a:lvl1pPr>
          </a:lstStyle>
          <a:p>
            <a:r>
              <a:rPr lang="en-US"/>
              <a:t>Click to edit Master title style</a:t>
            </a:r>
            <a:endParaRPr lang="da-DK"/>
          </a:p>
        </p:txBody>
      </p:sp>
      <p:sp>
        <p:nvSpPr>
          <p:cNvPr id="11" name="Pladsholder til tekst 10">
            <a:extLst>
              <a:ext uri="{FF2B5EF4-FFF2-40B4-BE49-F238E27FC236}">
                <a16:creationId xmlns:a16="http://schemas.microsoft.com/office/drawing/2014/main" id="{06ACD415-5B38-4FCB-B23C-F24B3427A515}"/>
              </a:ext>
            </a:extLst>
          </p:cNvPr>
          <p:cNvSpPr>
            <a:spLocks noGrp="1"/>
          </p:cNvSpPr>
          <p:nvPr>
            <p:ph type="body" sz="quarter" idx="14"/>
          </p:nvPr>
        </p:nvSpPr>
        <p:spPr>
          <a:xfrm>
            <a:off x="1080000" y="1979999"/>
            <a:ext cx="9719763"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8" name="Pladsholder til tekst 7">
            <a:extLst>
              <a:ext uri="{FF2B5EF4-FFF2-40B4-BE49-F238E27FC236}">
                <a16:creationId xmlns:a16="http://schemas.microsoft.com/office/drawing/2014/main" id="{21750361-F9BE-4CEB-B2EF-BC216C3CC245}"/>
              </a:ext>
            </a:extLst>
          </p:cNvPr>
          <p:cNvSpPr>
            <a:spLocks noGrp="1"/>
          </p:cNvSpPr>
          <p:nvPr>
            <p:ph type="body" sz="quarter" idx="15"/>
          </p:nvPr>
        </p:nvSpPr>
        <p:spPr>
          <a:xfrm>
            <a:off x="1079500" y="0"/>
            <a:ext cx="9719762" cy="468000"/>
          </a:xfrm>
        </p:spPr>
        <p:txBody>
          <a:bodyPr bIns="0" anchor="b" anchorCtr="0"/>
          <a:lstStyle>
            <a:lvl1pPr marL="0" indent="0">
              <a:buNone/>
              <a:defRPr sz="1400">
                <a:solidFill>
                  <a:schemeClr val="accent2"/>
                </a:solidFill>
              </a:defRPr>
            </a:lvl1pPr>
            <a:lvl2pPr marL="180000" indent="0">
              <a:buNone/>
              <a:defRPr/>
            </a:lvl2pPr>
            <a:lvl3pPr marL="360000" indent="0">
              <a:buNone/>
              <a:defRPr/>
            </a:lvl3pPr>
            <a:lvl4pPr marL="540000" indent="0">
              <a:buNone/>
              <a:defRPr/>
            </a:lvl4pPr>
            <a:lvl5pPr marL="720000" indent="0">
              <a:buNone/>
              <a:defRPr/>
            </a:lvl5pPr>
          </a:lstStyle>
          <a:p>
            <a:pPr lvl="0"/>
            <a:r>
              <a:rPr lang="en-US"/>
              <a:t>Click to edit Master text styles</a:t>
            </a:r>
          </a:p>
        </p:txBody>
      </p:sp>
    </p:spTree>
    <p:extLst>
      <p:ext uri="{BB962C8B-B14F-4D97-AF65-F5344CB8AC3E}">
        <p14:creationId xmlns:p14="http://schemas.microsoft.com/office/powerpoint/2010/main" val="1369422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bullets, 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defRPr b="1">
                <a:solidFill>
                  <a:schemeClr val="accent1"/>
                </a:solidFill>
              </a:defRPr>
            </a:lvl1pPr>
          </a:lstStyle>
          <a:p>
            <a:r>
              <a:rPr lang="en-US"/>
              <a:t>Click to edit Master title style</a:t>
            </a:r>
            <a:endParaRPr lang="da-DK"/>
          </a:p>
        </p:txBody>
      </p:sp>
      <p:sp>
        <p:nvSpPr>
          <p:cNvPr id="8" name="Pladsholder til indhold 7">
            <a:extLst>
              <a:ext uri="{FF2B5EF4-FFF2-40B4-BE49-F238E27FC236}">
                <a16:creationId xmlns:a16="http://schemas.microsoft.com/office/drawing/2014/main" id="{7504B60A-076D-4745-A2B5-2B65295F998F}"/>
              </a:ext>
            </a:extLst>
          </p:cNvPr>
          <p:cNvSpPr>
            <a:spLocks noGrp="1"/>
          </p:cNvSpPr>
          <p:nvPr>
            <p:ph sz="quarter" idx="13"/>
          </p:nvPr>
        </p:nvSpPr>
        <p:spPr>
          <a:xfrm>
            <a:off x="1080000" y="1980000"/>
            <a:ext cx="4500000" cy="4140000"/>
          </a:xfrm>
        </p:spPr>
        <p:txBody>
          <a:bodyPr lIns="0" tIns="0" rIns="0" bIns="0">
            <a:noAutofit/>
          </a:bodyPr>
          <a:lstStyle>
            <a:lvl1pPr marL="0" indent="0">
              <a:spcAft>
                <a:spcPts val="1000"/>
              </a:spcAft>
              <a:buFont typeface="Wingdings" panose="05000000000000000000" pitchFamily="2" charset="2"/>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
        <p:nvSpPr>
          <p:cNvPr id="10" name="Pladsholder til indhold 7">
            <a:extLst>
              <a:ext uri="{FF2B5EF4-FFF2-40B4-BE49-F238E27FC236}">
                <a16:creationId xmlns:a16="http://schemas.microsoft.com/office/drawing/2014/main" id="{E005E74C-7F6C-4582-9026-FF53749B5074}"/>
              </a:ext>
            </a:extLst>
          </p:cNvPr>
          <p:cNvSpPr>
            <a:spLocks noGrp="1"/>
          </p:cNvSpPr>
          <p:nvPr>
            <p:ph sz="quarter" idx="15"/>
          </p:nvPr>
        </p:nvSpPr>
        <p:spPr>
          <a:xfrm>
            <a:off x="6300000" y="1980000"/>
            <a:ext cx="4500000" cy="4140000"/>
          </a:xfrm>
        </p:spPr>
        <p:txBody>
          <a:bodyPr lIns="0" tIns="0" rIns="0" bIns="0">
            <a:noAutofit/>
          </a:bodyPr>
          <a:lstStyle>
            <a:lvl1pPr marL="0" indent="0">
              <a:spcAft>
                <a:spcPts val="1000"/>
              </a:spcAft>
              <a:buFont typeface="Wingdings" panose="05000000000000000000" pitchFamily="2" charset="2"/>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Tree>
    <p:extLst>
      <p:ext uri="{BB962C8B-B14F-4D97-AF65-F5344CB8AC3E}">
        <p14:creationId xmlns:p14="http://schemas.microsoft.com/office/powerpoint/2010/main" val="102638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lnSpc>
                <a:spcPts val="4400"/>
              </a:lnSpc>
              <a:defRPr b="1">
                <a:solidFill>
                  <a:schemeClr val="accent1"/>
                </a:solidFill>
              </a:defRPr>
            </a:lvl1pPr>
          </a:lstStyle>
          <a:p>
            <a:r>
              <a:rPr lang="en-US"/>
              <a:t>Click to edit Master title style</a:t>
            </a:r>
            <a:endParaRPr lang="da-DK"/>
          </a:p>
        </p:txBody>
      </p:sp>
      <p:sp>
        <p:nvSpPr>
          <p:cNvPr id="11" name="Pladsholder til tekst 10">
            <a:extLst>
              <a:ext uri="{FF2B5EF4-FFF2-40B4-BE49-F238E27FC236}">
                <a16:creationId xmlns:a16="http://schemas.microsoft.com/office/drawing/2014/main" id="{6B9770CD-F4C3-4676-A139-D381A665F5C9}"/>
              </a:ext>
            </a:extLst>
          </p:cNvPr>
          <p:cNvSpPr>
            <a:spLocks noGrp="1"/>
          </p:cNvSpPr>
          <p:nvPr>
            <p:ph type="body" sz="quarter" idx="16"/>
          </p:nvPr>
        </p:nvSpPr>
        <p:spPr>
          <a:xfrm>
            <a:off x="1080000" y="1979009"/>
            <a:ext cx="4500000" cy="4140000"/>
          </a:xfrm>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
        <p:nvSpPr>
          <p:cNvPr id="13" name="Pladsholder til billede 12">
            <a:extLst>
              <a:ext uri="{FF2B5EF4-FFF2-40B4-BE49-F238E27FC236}">
                <a16:creationId xmlns:a16="http://schemas.microsoft.com/office/drawing/2014/main" id="{C81D9F8B-2A9C-456B-A9C9-4C61C5749689}"/>
              </a:ext>
            </a:extLst>
          </p:cNvPr>
          <p:cNvSpPr>
            <a:spLocks noGrp="1"/>
          </p:cNvSpPr>
          <p:nvPr>
            <p:ph type="pic" sz="quarter" idx="17"/>
          </p:nvPr>
        </p:nvSpPr>
        <p:spPr>
          <a:xfrm>
            <a:off x="6300000" y="1979613"/>
            <a:ext cx="4500000" cy="4140200"/>
          </a:xfrm>
        </p:spPr>
        <p:txBody>
          <a:bodyPr/>
          <a:lstStyle>
            <a:lvl1pPr marL="0" indent="0">
              <a:buNone/>
              <a:defRPr/>
            </a:lvl1pPr>
          </a:lstStyle>
          <a:p>
            <a:r>
              <a:rPr lang="en-US" dirty="0"/>
              <a:t>Click icon to add picture</a:t>
            </a:r>
            <a:endParaRPr lang="da-DK"/>
          </a:p>
        </p:txBody>
      </p:sp>
    </p:spTree>
    <p:extLst>
      <p:ext uri="{BB962C8B-B14F-4D97-AF65-F5344CB8AC3E}">
        <p14:creationId xmlns:p14="http://schemas.microsoft.com/office/powerpoint/2010/main" val="259262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large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360000"/>
            <a:ext cx="4500000" cy="1314000"/>
          </a:xfrm>
        </p:spPr>
        <p:txBody>
          <a:bodyPr lIns="0" tIns="0" rIns="0" bIns="0" anchor="b" anchorCtr="0">
            <a:noAutofit/>
          </a:bodyPr>
          <a:lstStyle>
            <a:lvl1pPr>
              <a:lnSpc>
                <a:spcPts val="3200"/>
              </a:lnSpc>
              <a:defRPr sz="3200" b="1">
                <a:solidFill>
                  <a:schemeClr val="accent1"/>
                </a:solidFill>
              </a:defRPr>
            </a:lvl1pPr>
          </a:lstStyle>
          <a:p>
            <a:r>
              <a:rPr lang="en-US"/>
              <a:t>Click to edit Master title style</a:t>
            </a:r>
            <a:endParaRPr lang="da-DK"/>
          </a:p>
        </p:txBody>
      </p:sp>
      <p:sp>
        <p:nvSpPr>
          <p:cNvPr id="11" name="Pladsholder til tekst 10">
            <a:extLst>
              <a:ext uri="{FF2B5EF4-FFF2-40B4-BE49-F238E27FC236}">
                <a16:creationId xmlns:a16="http://schemas.microsoft.com/office/drawing/2014/main" id="{6B9770CD-F4C3-4676-A139-D381A665F5C9}"/>
              </a:ext>
            </a:extLst>
          </p:cNvPr>
          <p:cNvSpPr>
            <a:spLocks noGrp="1"/>
          </p:cNvSpPr>
          <p:nvPr>
            <p:ph type="body" sz="quarter" idx="16"/>
          </p:nvPr>
        </p:nvSpPr>
        <p:spPr>
          <a:xfrm>
            <a:off x="1080000" y="1979009"/>
            <a:ext cx="4500000" cy="4140000"/>
          </a:xfrm>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
        <p:nvSpPr>
          <p:cNvPr id="13" name="Pladsholder til billede 12">
            <a:extLst>
              <a:ext uri="{FF2B5EF4-FFF2-40B4-BE49-F238E27FC236}">
                <a16:creationId xmlns:a16="http://schemas.microsoft.com/office/drawing/2014/main" id="{C81D9F8B-2A9C-456B-A9C9-4C61C5749689}"/>
              </a:ext>
            </a:extLst>
          </p:cNvPr>
          <p:cNvSpPr>
            <a:spLocks noGrp="1"/>
          </p:cNvSpPr>
          <p:nvPr>
            <p:ph type="pic" sz="quarter" idx="17"/>
          </p:nvPr>
        </p:nvSpPr>
        <p:spPr>
          <a:xfrm>
            <a:off x="6300000" y="0"/>
            <a:ext cx="5892000" cy="6858000"/>
          </a:xfrm>
        </p:spPr>
        <p:txBody>
          <a:bodyPr/>
          <a:lstStyle>
            <a:lvl1pPr marL="0" indent="0">
              <a:buNone/>
              <a:defRPr/>
            </a:lvl1pPr>
          </a:lstStyle>
          <a:p>
            <a:r>
              <a:rPr lang="en-US" dirty="0"/>
              <a:t>Click icon to add picture</a:t>
            </a:r>
            <a:endParaRPr lang="da-DK"/>
          </a:p>
        </p:txBody>
      </p:sp>
    </p:spTree>
    <p:extLst>
      <p:ext uri="{BB962C8B-B14F-4D97-AF65-F5344CB8AC3E}">
        <p14:creationId xmlns:p14="http://schemas.microsoft.com/office/powerpoint/2010/main" val="4672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8164D8C-CB59-4934-871B-9F66CC2CA3C2}"/>
              </a:ext>
            </a:extLst>
          </p:cNvPr>
          <p:cNvSpPr>
            <a:spLocks noGrp="1"/>
          </p:cNvSpPr>
          <p:nvPr>
            <p:ph type="title"/>
          </p:nvPr>
        </p:nvSpPr>
        <p:spPr>
          <a:xfrm>
            <a:off x="1080000" y="414000"/>
            <a:ext cx="9720000" cy="1260000"/>
          </a:xfrm>
          <a:prstGeom prst="rect">
            <a:avLst/>
          </a:prstGeom>
        </p:spPr>
        <p:txBody>
          <a:bodyPr vert="horz" lIns="0" tIns="0" rIns="0" bIns="0" rtlCol="0" anchor="b" anchorCtr="0">
            <a:noAutofit/>
          </a:bodyPr>
          <a:lstStyle/>
          <a:p>
            <a:endParaRPr lang="da-DK"/>
          </a:p>
        </p:txBody>
      </p:sp>
      <p:sp>
        <p:nvSpPr>
          <p:cNvPr id="3" name="Pladsholder til tekst 2">
            <a:extLst>
              <a:ext uri="{FF2B5EF4-FFF2-40B4-BE49-F238E27FC236}">
                <a16:creationId xmlns:a16="http://schemas.microsoft.com/office/drawing/2014/main" id="{DF2E75FC-CE4D-4566-BF4B-11E94AEEFA9F}"/>
              </a:ext>
            </a:extLst>
          </p:cNvPr>
          <p:cNvSpPr>
            <a:spLocks noGrp="1"/>
          </p:cNvSpPr>
          <p:nvPr>
            <p:ph type="body" idx="1"/>
          </p:nvPr>
        </p:nvSpPr>
        <p:spPr>
          <a:xfrm>
            <a:off x="1080000" y="1980000"/>
            <a:ext cx="9720000" cy="4140000"/>
          </a:xfrm>
          <a:prstGeom prst="rect">
            <a:avLst/>
          </a:prstGeom>
        </p:spPr>
        <p:txBody>
          <a:bodyPr vert="horz" lIns="0" tIns="0" rIns="0" bIns="0" rtlCol="0">
            <a:no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a:p>
            <a:pPr lvl="5"/>
            <a:r>
              <a:rPr lang="da-DK"/>
              <a:t>Sjette niveau</a:t>
            </a:r>
          </a:p>
          <a:p>
            <a:pPr lvl="6"/>
            <a:r>
              <a:rPr lang="da-DK"/>
              <a:t>Syvende niveau</a:t>
            </a:r>
          </a:p>
          <a:p>
            <a:pPr lvl="7"/>
            <a:r>
              <a:rPr lang="da-DK"/>
              <a:t>Ottende niveau</a:t>
            </a:r>
          </a:p>
          <a:p>
            <a:pPr lvl="8"/>
            <a:r>
              <a:rPr lang="da-DK"/>
              <a:t>Niende niveau</a:t>
            </a:r>
          </a:p>
        </p:txBody>
      </p:sp>
      <p:sp>
        <p:nvSpPr>
          <p:cNvPr id="5" name="Pladsholder til sidefod 4">
            <a:extLst>
              <a:ext uri="{FF2B5EF4-FFF2-40B4-BE49-F238E27FC236}">
                <a16:creationId xmlns:a16="http://schemas.microsoft.com/office/drawing/2014/main" id="{2CB0B4A3-850C-437A-BA5C-B5C16D09C769}"/>
              </a:ext>
            </a:extLst>
          </p:cNvPr>
          <p:cNvSpPr>
            <a:spLocks noGrp="1"/>
          </p:cNvSpPr>
          <p:nvPr>
            <p:ph type="ftr" sz="quarter" idx="3"/>
          </p:nvPr>
        </p:nvSpPr>
        <p:spPr>
          <a:xfrm>
            <a:off x="1566000" y="6480000"/>
            <a:ext cx="5400000" cy="180000"/>
          </a:xfrm>
          <a:prstGeom prst="rect">
            <a:avLst/>
          </a:prstGeom>
        </p:spPr>
        <p:txBody>
          <a:bodyPr vert="horz" lIns="0" tIns="0" rIns="0" bIns="0" rtlCol="0" anchor="ctr"/>
          <a:lstStyle>
            <a:lvl1pPr algn="l">
              <a:defRPr sz="800">
                <a:solidFill>
                  <a:schemeClr val="tx1">
                    <a:lumMod val="50000"/>
                    <a:lumOff val="50000"/>
                  </a:schemeClr>
                </a:solidFill>
              </a:defRPr>
            </a:lvl1pPr>
          </a:lstStyle>
          <a:p>
            <a:r>
              <a:rPr lang="da-DK"/>
              <a:t>PowerPoint template 16:9</a:t>
            </a:r>
          </a:p>
        </p:txBody>
      </p:sp>
      <p:sp>
        <p:nvSpPr>
          <p:cNvPr id="6" name="Pladsholder til slidenummer 5">
            <a:extLst>
              <a:ext uri="{FF2B5EF4-FFF2-40B4-BE49-F238E27FC236}">
                <a16:creationId xmlns:a16="http://schemas.microsoft.com/office/drawing/2014/main" id="{75927D54-696A-40B4-820B-658BE4F2AC91}"/>
              </a:ext>
            </a:extLst>
          </p:cNvPr>
          <p:cNvSpPr>
            <a:spLocks noGrp="1"/>
          </p:cNvSpPr>
          <p:nvPr>
            <p:ph type="sldNum" sz="quarter" idx="4"/>
          </p:nvPr>
        </p:nvSpPr>
        <p:spPr>
          <a:xfrm>
            <a:off x="108000" y="6480000"/>
            <a:ext cx="468000" cy="180000"/>
          </a:xfrm>
          <a:prstGeom prst="rect">
            <a:avLst/>
          </a:prstGeom>
        </p:spPr>
        <p:txBody>
          <a:bodyPr vert="horz" lIns="0" tIns="0" rIns="0" bIns="0" rtlCol="0" anchor="ctr"/>
          <a:lstStyle>
            <a:lvl1pPr algn="r">
              <a:defRPr sz="800">
                <a:solidFill>
                  <a:schemeClr val="tx1">
                    <a:lumMod val="50000"/>
                    <a:lumOff val="50000"/>
                  </a:schemeClr>
                </a:solidFill>
              </a:defRPr>
            </a:lvl1pPr>
          </a:lstStyle>
          <a:p>
            <a:fld id="{865B7C27-3FE4-4A2D-B806-6F5728E302F6}" type="slidenum">
              <a:rPr lang="da-DK" smtClean="0"/>
              <a:pPr/>
              <a:t>‹N°›</a:t>
            </a:fld>
            <a:endParaRPr lang="da-DK"/>
          </a:p>
        </p:txBody>
      </p:sp>
      <p:sp>
        <p:nvSpPr>
          <p:cNvPr id="8" name="Pladsholder til dato 7">
            <a:extLst>
              <a:ext uri="{FF2B5EF4-FFF2-40B4-BE49-F238E27FC236}">
                <a16:creationId xmlns:a16="http://schemas.microsoft.com/office/drawing/2014/main" id="{18834146-4217-4D85-A795-60426981F867}"/>
              </a:ext>
            </a:extLst>
          </p:cNvPr>
          <p:cNvSpPr>
            <a:spLocks noGrp="1"/>
          </p:cNvSpPr>
          <p:nvPr>
            <p:ph type="dt" sz="half" idx="2"/>
          </p:nvPr>
        </p:nvSpPr>
        <p:spPr>
          <a:xfrm>
            <a:off x="9000000" y="6480000"/>
            <a:ext cx="1800000" cy="180000"/>
          </a:xfrm>
          <a:prstGeom prst="rect">
            <a:avLst/>
          </a:prstGeom>
        </p:spPr>
        <p:txBody>
          <a:bodyPr vert="horz" lIns="0" tIns="0" rIns="0" bIns="0" rtlCol="0" anchor="ctr"/>
          <a:lstStyle>
            <a:lvl1pPr algn="r">
              <a:defRPr sz="800">
                <a:solidFill>
                  <a:schemeClr val="tx1">
                    <a:lumMod val="50000"/>
                    <a:lumOff val="50000"/>
                  </a:schemeClr>
                </a:solidFill>
              </a:defRPr>
            </a:lvl1pPr>
          </a:lstStyle>
          <a:p>
            <a:fld id="{79D7D815-E001-4683-8B18-3683B19E45D8}" type="datetime1">
              <a:rPr lang="en-US" smtClean="0"/>
              <a:pPr/>
              <a:t>12/16/2022</a:t>
            </a:fld>
            <a:endParaRPr lang="da-DK"/>
          </a:p>
        </p:txBody>
      </p:sp>
    </p:spTree>
    <p:extLst>
      <p:ext uri="{BB962C8B-B14F-4D97-AF65-F5344CB8AC3E}">
        <p14:creationId xmlns:p14="http://schemas.microsoft.com/office/powerpoint/2010/main" val="2387211071"/>
      </p:ext>
    </p:extLst>
  </p:cSld>
  <p:clrMap bg1="lt1" tx1="dk1" bg2="lt2" tx2="dk2" accent1="accent1" accent2="accent2" accent3="accent3" accent4="accent4" accent5="accent5" accent6="accent6" hlink="hlink" folHlink="folHlink"/>
  <p:sldLayoutIdLst>
    <p:sldLayoutId id="2147483651" r:id="rId1"/>
    <p:sldLayoutId id="2147483664" r:id="rId2"/>
    <p:sldLayoutId id="2147483659" r:id="rId3"/>
    <p:sldLayoutId id="2147483649" r:id="rId4"/>
    <p:sldLayoutId id="2147483650" r:id="rId5"/>
    <p:sldLayoutId id="2147483660" r:id="rId6"/>
    <p:sldLayoutId id="2147483652" r:id="rId7"/>
    <p:sldLayoutId id="2147483653" r:id="rId8"/>
    <p:sldLayoutId id="2147483655" r:id="rId9"/>
    <p:sldLayoutId id="2147483654" r:id="rId10"/>
    <p:sldLayoutId id="2147483657" r:id="rId11"/>
    <p:sldLayoutId id="2147483663" r:id="rId12"/>
    <p:sldLayoutId id="2147483662" r:id="rId13"/>
    <p:sldLayoutId id="2147483661" r:id="rId14"/>
    <p:sldLayoutId id="2147483658" r:id="rId15"/>
    <p:sldLayoutId id="2147483656" r:id="rId16"/>
  </p:sldLayoutIdLst>
  <p:hf hdr="0"/>
  <p:txStyles>
    <p:titleStyle>
      <a:lvl1pPr algn="l" defTabSz="914400" rtl="0" eaLnBrk="1" latinLnBrk="0" hangingPunct="1">
        <a:lnSpc>
          <a:spcPts val="4400"/>
        </a:lnSpc>
        <a:spcBef>
          <a:spcPct val="0"/>
        </a:spcBef>
        <a:buNone/>
        <a:defRPr sz="4000" b="1"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www.espon.eu/espon-2030/taps/climate-neutral-territories" TargetMode="External"/><Relationship Id="rId5" Type="http://schemas.microsoft.com/office/2007/relationships/hdphoto" Target="../media/hdphoto1.wdp"/><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hyperlink" Target="https://www.espon.eu/espon-2030/taps/governance-new-geographies" TargetMode="External"/><Relationship Id="rId2"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hyperlink" Target="https://www.espon.eu/espon-2030/taps/places-resilient-crises"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hyperlink" Target="https://www.espon.eu/espon-2030/taps/perspectives-all-people-and-places"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D43C4FA-9A7D-4230-BA65-FE1454C5145D}"/>
              </a:ext>
            </a:extLst>
          </p:cNvPr>
          <p:cNvSpPr>
            <a:spLocks noGrp="1"/>
          </p:cNvSpPr>
          <p:nvPr>
            <p:ph type="ctrTitle" idx="4294967295"/>
          </p:nvPr>
        </p:nvSpPr>
        <p:spPr>
          <a:xfrm>
            <a:off x="2136775" y="3068637"/>
            <a:ext cx="7146925" cy="720725"/>
          </a:xfrm>
        </p:spPr>
        <p:txBody>
          <a:bodyPr/>
          <a:lstStyle/>
          <a:p>
            <a:pPr algn="ctr"/>
            <a:r>
              <a:rPr lang="fr-FR" dirty="0">
                <a:latin typeface="Open Sans SemiBold" pitchFamily="2" charset="0"/>
                <a:ea typeface="Open Sans SemiBold" pitchFamily="2" charset="0"/>
                <a:cs typeface="Open Sans SemiBold" pitchFamily="2" charset="0"/>
              </a:rPr>
              <a:t>Les Plans d’Action Thématiques (TAP) du programme ESPON 2030 </a:t>
            </a:r>
          </a:p>
        </p:txBody>
      </p:sp>
      <p:pic>
        <p:nvPicPr>
          <p:cNvPr id="9" name="Picture 8" descr="A picture containing chart&#10;&#10;Description automatically generated">
            <a:extLst>
              <a:ext uri="{FF2B5EF4-FFF2-40B4-BE49-F238E27FC236}">
                <a16:creationId xmlns:a16="http://schemas.microsoft.com/office/drawing/2014/main" id="{8FD27E36-9049-C195-18DB-48709438E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6787" y="660299"/>
            <a:ext cx="4288966" cy="540000"/>
          </a:xfrm>
          <a:prstGeom prst="rect">
            <a:avLst/>
          </a:prstGeom>
        </p:spPr>
      </p:pic>
    </p:spTree>
    <p:extLst>
      <p:ext uri="{BB962C8B-B14F-4D97-AF65-F5344CB8AC3E}">
        <p14:creationId xmlns:p14="http://schemas.microsoft.com/office/powerpoint/2010/main" val="3469969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ight Arrow 19">
            <a:extLst>
              <a:ext uri="{FF2B5EF4-FFF2-40B4-BE49-F238E27FC236}">
                <a16:creationId xmlns:a16="http://schemas.microsoft.com/office/drawing/2014/main" id="{530563FC-FF07-33F8-6F0D-7778BC55BEB1}"/>
              </a:ext>
            </a:extLst>
          </p:cNvPr>
          <p:cNvSpPr/>
          <p:nvPr/>
        </p:nvSpPr>
        <p:spPr>
          <a:xfrm>
            <a:off x="431523" y="4845072"/>
            <a:ext cx="11752857" cy="2559440"/>
          </a:xfrm>
          <a:prstGeom prst="rightArrow">
            <a:avLst>
              <a:gd name="adj1" fmla="val 53782"/>
              <a:gd name="adj2" fmla="val 192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Open Sans" pitchFamily="2" charset="0"/>
              <a:ea typeface="Open Sans" pitchFamily="2" charset="0"/>
              <a:cs typeface="Open Sans" pitchFamily="2" charset="0"/>
            </a:endParaRPr>
          </a:p>
        </p:txBody>
      </p:sp>
      <p:sp>
        <p:nvSpPr>
          <p:cNvPr id="63" name="Rectangle 62">
            <a:extLst>
              <a:ext uri="{FF2B5EF4-FFF2-40B4-BE49-F238E27FC236}">
                <a16:creationId xmlns:a16="http://schemas.microsoft.com/office/drawing/2014/main" id="{AE217E69-8C15-846E-9CBD-E5DB8D2F6DFE}"/>
              </a:ext>
            </a:extLst>
          </p:cNvPr>
          <p:cNvSpPr/>
          <p:nvPr/>
        </p:nvSpPr>
        <p:spPr>
          <a:xfrm>
            <a:off x="2935823" y="2737364"/>
            <a:ext cx="1903748" cy="3232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Shape1">
            <a:extLst>
              <a:ext uri="{FF2B5EF4-FFF2-40B4-BE49-F238E27FC236}">
                <a16:creationId xmlns:a16="http://schemas.microsoft.com/office/drawing/2014/main" id="{5C8FD093-CD0F-E945-0D06-CCE08D1DDBF7}"/>
              </a:ext>
            </a:extLst>
          </p:cNvPr>
          <p:cNvSpPr>
            <a:spLocks/>
          </p:cNvSpPr>
          <p:nvPr/>
        </p:nvSpPr>
        <p:spPr bwMode="auto">
          <a:xfrm>
            <a:off x="2818016" y="1591216"/>
            <a:ext cx="1861787" cy="2096887"/>
          </a:xfrm>
          <a:custGeom>
            <a:avLst/>
            <a:gdLst>
              <a:gd name="T0" fmla="*/ 1091 w 2154"/>
              <a:gd name="T1" fmla="*/ 0 h 2427"/>
              <a:gd name="T2" fmla="*/ 1123 w 2154"/>
              <a:gd name="T3" fmla="*/ 6 h 2427"/>
              <a:gd name="T4" fmla="*/ 1152 w 2154"/>
              <a:gd name="T5" fmla="*/ 16 h 2427"/>
              <a:gd name="T6" fmla="*/ 2075 w 2154"/>
              <a:gd name="T7" fmla="*/ 546 h 2427"/>
              <a:gd name="T8" fmla="*/ 2099 w 2154"/>
              <a:gd name="T9" fmla="*/ 565 h 2427"/>
              <a:gd name="T10" fmla="*/ 2121 w 2154"/>
              <a:gd name="T11" fmla="*/ 590 h 2427"/>
              <a:gd name="T12" fmla="*/ 2137 w 2154"/>
              <a:gd name="T13" fmla="*/ 618 h 2427"/>
              <a:gd name="T14" fmla="*/ 2147 w 2154"/>
              <a:gd name="T15" fmla="*/ 648 h 2427"/>
              <a:gd name="T16" fmla="*/ 2153 w 2154"/>
              <a:gd name="T17" fmla="*/ 680 h 2427"/>
              <a:gd name="T18" fmla="*/ 2154 w 2154"/>
              <a:gd name="T19" fmla="*/ 1742 h 2427"/>
              <a:gd name="T20" fmla="*/ 2151 w 2154"/>
              <a:gd name="T21" fmla="*/ 1772 h 2427"/>
              <a:gd name="T22" fmla="*/ 2140 w 2154"/>
              <a:gd name="T23" fmla="*/ 1804 h 2427"/>
              <a:gd name="T24" fmla="*/ 2122 w 2154"/>
              <a:gd name="T25" fmla="*/ 1833 h 2427"/>
              <a:gd name="T26" fmla="*/ 2103 w 2154"/>
              <a:gd name="T27" fmla="*/ 1857 h 2427"/>
              <a:gd name="T28" fmla="*/ 2078 w 2154"/>
              <a:gd name="T29" fmla="*/ 1877 h 2427"/>
              <a:gd name="T30" fmla="*/ 1159 w 2154"/>
              <a:gd name="T31" fmla="*/ 2410 h 2427"/>
              <a:gd name="T32" fmla="*/ 1130 w 2154"/>
              <a:gd name="T33" fmla="*/ 2422 h 2427"/>
              <a:gd name="T34" fmla="*/ 1099 w 2154"/>
              <a:gd name="T35" fmla="*/ 2427 h 2427"/>
              <a:gd name="T36" fmla="*/ 1065 w 2154"/>
              <a:gd name="T37" fmla="*/ 2427 h 2427"/>
              <a:gd name="T38" fmla="*/ 1031 w 2154"/>
              <a:gd name="T39" fmla="*/ 2422 h 2427"/>
              <a:gd name="T40" fmla="*/ 1005 w 2154"/>
              <a:gd name="T41" fmla="*/ 2411 h 2427"/>
              <a:gd name="T42" fmla="*/ 82 w 2154"/>
              <a:gd name="T43" fmla="*/ 1882 h 2427"/>
              <a:gd name="T44" fmla="*/ 57 w 2154"/>
              <a:gd name="T45" fmla="*/ 1863 h 2427"/>
              <a:gd name="T46" fmla="*/ 36 w 2154"/>
              <a:gd name="T47" fmla="*/ 1838 h 2427"/>
              <a:gd name="T48" fmla="*/ 18 w 2154"/>
              <a:gd name="T49" fmla="*/ 1810 h 2427"/>
              <a:gd name="T50" fmla="*/ 7 w 2154"/>
              <a:gd name="T51" fmla="*/ 1779 h 2427"/>
              <a:gd name="T52" fmla="*/ 4 w 2154"/>
              <a:gd name="T53" fmla="*/ 1748 h 2427"/>
              <a:gd name="T54" fmla="*/ 0 w 2154"/>
              <a:gd name="T55" fmla="*/ 686 h 2427"/>
              <a:gd name="T56" fmla="*/ 4 w 2154"/>
              <a:gd name="T57" fmla="*/ 655 h 2427"/>
              <a:gd name="T58" fmla="*/ 16 w 2154"/>
              <a:gd name="T59" fmla="*/ 624 h 2427"/>
              <a:gd name="T60" fmla="*/ 32 w 2154"/>
              <a:gd name="T61" fmla="*/ 595 h 2427"/>
              <a:gd name="T62" fmla="*/ 53 w 2154"/>
              <a:gd name="T63" fmla="*/ 570 h 2427"/>
              <a:gd name="T64" fmla="*/ 78 w 2154"/>
              <a:gd name="T65" fmla="*/ 551 h 2427"/>
              <a:gd name="T66" fmla="*/ 998 w 2154"/>
              <a:gd name="T67" fmla="*/ 18 h 2427"/>
              <a:gd name="T68" fmla="*/ 1026 w 2154"/>
              <a:gd name="T69" fmla="*/ 6 h 2427"/>
              <a:gd name="T70" fmla="*/ 1058 w 2154"/>
              <a:gd name="T71" fmla="*/ 0 h 2427"/>
              <a:gd name="T72" fmla="*/ 1091 w 2154"/>
              <a:gd name="T73" fmla="*/ 0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54" h="2427">
                <a:moveTo>
                  <a:pt x="1091" y="0"/>
                </a:moveTo>
                <a:lnTo>
                  <a:pt x="1123" y="6"/>
                </a:lnTo>
                <a:lnTo>
                  <a:pt x="1152" y="16"/>
                </a:lnTo>
                <a:lnTo>
                  <a:pt x="2075" y="546"/>
                </a:lnTo>
                <a:lnTo>
                  <a:pt x="2099" y="565"/>
                </a:lnTo>
                <a:lnTo>
                  <a:pt x="2121" y="590"/>
                </a:lnTo>
                <a:lnTo>
                  <a:pt x="2137" y="618"/>
                </a:lnTo>
                <a:lnTo>
                  <a:pt x="2147" y="648"/>
                </a:lnTo>
                <a:lnTo>
                  <a:pt x="2153" y="680"/>
                </a:lnTo>
                <a:lnTo>
                  <a:pt x="2154" y="1742"/>
                </a:lnTo>
                <a:lnTo>
                  <a:pt x="2151" y="1772"/>
                </a:lnTo>
                <a:lnTo>
                  <a:pt x="2140" y="1804"/>
                </a:lnTo>
                <a:lnTo>
                  <a:pt x="2122" y="1833"/>
                </a:lnTo>
                <a:lnTo>
                  <a:pt x="2103" y="1857"/>
                </a:lnTo>
                <a:lnTo>
                  <a:pt x="2078" y="1877"/>
                </a:lnTo>
                <a:lnTo>
                  <a:pt x="1159" y="2410"/>
                </a:lnTo>
                <a:lnTo>
                  <a:pt x="1130" y="2422"/>
                </a:lnTo>
                <a:lnTo>
                  <a:pt x="1099" y="2427"/>
                </a:lnTo>
                <a:lnTo>
                  <a:pt x="1065" y="2427"/>
                </a:lnTo>
                <a:lnTo>
                  <a:pt x="1031" y="2422"/>
                </a:lnTo>
                <a:lnTo>
                  <a:pt x="1005" y="2411"/>
                </a:lnTo>
                <a:lnTo>
                  <a:pt x="82" y="1882"/>
                </a:lnTo>
                <a:lnTo>
                  <a:pt x="57" y="1863"/>
                </a:lnTo>
                <a:lnTo>
                  <a:pt x="36" y="1838"/>
                </a:lnTo>
                <a:lnTo>
                  <a:pt x="18" y="1810"/>
                </a:lnTo>
                <a:lnTo>
                  <a:pt x="7" y="1779"/>
                </a:lnTo>
                <a:lnTo>
                  <a:pt x="4" y="1748"/>
                </a:lnTo>
                <a:lnTo>
                  <a:pt x="0" y="686"/>
                </a:lnTo>
                <a:lnTo>
                  <a:pt x="4" y="655"/>
                </a:lnTo>
                <a:lnTo>
                  <a:pt x="16" y="624"/>
                </a:lnTo>
                <a:lnTo>
                  <a:pt x="32" y="595"/>
                </a:lnTo>
                <a:lnTo>
                  <a:pt x="53" y="570"/>
                </a:lnTo>
                <a:lnTo>
                  <a:pt x="78" y="551"/>
                </a:lnTo>
                <a:lnTo>
                  <a:pt x="998" y="18"/>
                </a:lnTo>
                <a:lnTo>
                  <a:pt x="1026" y="6"/>
                </a:lnTo>
                <a:lnTo>
                  <a:pt x="1058" y="0"/>
                </a:lnTo>
                <a:lnTo>
                  <a:pt x="1091" y="0"/>
                </a:lnTo>
                <a:close/>
              </a:path>
            </a:pathLst>
          </a:custGeom>
          <a:solidFill>
            <a:schemeClr val="bg1">
              <a:lumMod val="95000"/>
            </a:schemeClr>
          </a:solidFill>
          <a:ln w="19050">
            <a:solidFill>
              <a:schemeClr val="bg1">
                <a:lumMod val="75000"/>
              </a:schemeClr>
            </a:solidFill>
            <a:prstDash val="solid"/>
            <a:round/>
            <a:headEnd/>
            <a:tailEnd/>
          </a:ln>
          <a:effectLst>
            <a:outerShdw blurRad="241300" dist="533400" dir="2400000" sx="82000" sy="82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IN" sz="1200" dirty="0"/>
          </a:p>
        </p:txBody>
      </p:sp>
      <p:sp>
        <p:nvSpPr>
          <p:cNvPr id="58" name="Rectangle 57">
            <a:extLst>
              <a:ext uri="{FF2B5EF4-FFF2-40B4-BE49-F238E27FC236}">
                <a16:creationId xmlns:a16="http://schemas.microsoft.com/office/drawing/2014/main" id="{8B065182-7087-3233-2A47-EEABD07FD15D}"/>
              </a:ext>
            </a:extLst>
          </p:cNvPr>
          <p:cNvSpPr/>
          <p:nvPr/>
        </p:nvSpPr>
        <p:spPr>
          <a:xfrm>
            <a:off x="554566" y="2714001"/>
            <a:ext cx="1903748" cy="3232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Shape1">
            <a:extLst>
              <a:ext uri="{FF2B5EF4-FFF2-40B4-BE49-F238E27FC236}">
                <a16:creationId xmlns:a16="http://schemas.microsoft.com/office/drawing/2014/main" id="{1B55A19C-8EBC-4EFB-EBAE-32C47B67D4F9}"/>
              </a:ext>
            </a:extLst>
          </p:cNvPr>
          <p:cNvSpPr>
            <a:spLocks/>
          </p:cNvSpPr>
          <p:nvPr/>
        </p:nvSpPr>
        <p:spPr bwMode="auto">
          <a:xfrm>
            <a:off x="478828" y="1591216"/>
            <a:ext cx="1861787" cy="2096887"/>
          </a:xfrm>
          <a:custGeom>
            <a:avLst/>
            <a:gdLst>
              <a:gd name="T0" fmla="*/ 1091 w 2154"/>
              <a:gd name="T1" fmla="*/ 0 h 2427"/>
              <a:gd name="T2" fmla="*/ 1123 w 2154"/>
              <a:gd name="T3" fmla="*/ 6 h 2427"/>
              <a:gd name="T4" fmla="*/ 1152 w 2154"/>
              <a:gd name="T5" fmla="*/ 16 h 2427"/>
              <a:gd name="T6" fmla="*/ 2075 w 2154"/>
              <a:gd name="T7" fmla="*/ 546 h 2427"/>
              <a:gd name="T8" fmla="*/ 2099 w 2154"/>
              <a:gd name="T9" fmla="*/ 565 h 2427"/>
              <a:gd name="T10" fmla="*/ 2121 w 2154"/>
              <a:gd name="T11" fmla="*/ 590 h 2427"/>
              <a:gd name="T12" fmla="*/ 2137 w 2154"/>
              <a:gd name="T13" fmla="*/ 618 h 2427"/>
              <a:gd name="T14" fmla="*/ 2147 w 2154"/>
              <a:gd name="T15" fmla="*/ 648 h 2427"/>
              <a:gd name="T16" fmla="*/ 2153 w 2154"/>
              <a:gd name="T17" fmla="*/ 680 h 2427"/>
              <a:gd name="T18" fmla="*/ 2154 w 2154"/>
              <a:gd name="T19" fmla="*/ 1742 h 2427"/>
              <a:gd name="T20" fmla="*/ 2151 w 2154"/>
              <a:gd name="T21" fmla="*/ 1772 h 2427"/>
              <a:gd name="T22" fmla="*/ 2140 w 2154"/>
              <a:gd name="T23" fmla="*/ 1804 h 2427"/>
              <a:gd name="T24" fmla="*/ 2122 w 2154"/>
              <a:gd name="T25" fmla="*/ 1833 h 2427"/>
              <a:gd name="T26" fmla="*/ 2103 w 2154"/>
              <a:gd name="T27" fmla="*/ 1857 h 2427"/>
              <a:gd name="T28" fmla="*/ 2078 w 2154"/>
              <a:gd name="T29" fmla="*/ 1877 h 2427"/>
              <a:gd name="T30" fmla="*/ 1159 w 2154"/>
              <a:gd name="T31" fmla="*/ 2410 h 2427"/>
              <a:gd name="T32" fmla="*/ 1130 w 2154"/>
              <a:gd name="T33" fmla="*/ 2422 h 2427"/>
              <a:gd name="T34" fmla="*/ 1099 w 2154"/>
              <a:gd name="T35" fmla="*/ 2427 h 2427"/>
              <a:gd name="T36" fmla="*/ 1065 w 2154"/>
              <a:gd name="T37" fmla="*/ 2427 h 2427"/>
              <a:gd name="T38" fmla="*/ 1031 w 2154"/>
              <a:gd name="T39" fmla="*/ 2422 h 2427"/>
              <a:gd name="T40" fmla="*/ 1005 w 2154"/>
              <a:gd name="T41" fmla="*/ 2411 h 2427"/>
              <a:gd name="T42" fmla="*/ 82 w 2154"/>
              <a:gd name="T43" fmla="*/ 1882 h 2427"/>
              <a:gd name="T44" fmla="*/ 57 w 2154"/>
              <a:gd name="T45" fmla="*/ 1863 h 2427"/>
              <a:gd name="T46" fmla="*/ 36 w 2154"/>
              <a:gd name="T47" fmla="*/ 1838 h 2427"/>
              <a:gd name="T48" fmla="*/ 18 w 2154"/>
              <a:gd name="T49" fmla="*/ 1810 h 2427"/>
              <a:gd name="T50" fmla="*/ 7 w 2154"/>
              <a:gd name="T51" fmla="*/ 1779 h 2427"/>
              <a:gd name="T52" fmla="*/ 4 w 2154"/>
              <a:gd name="T53" fmla="*/ 1748 h 2427"/>
              <a:gd name="T54" fmla="*/ 0 w 2154"/>
              <a:gd name="T55" fmla="*/ 686 h 2427"/>
              <a:gd name="T56" fmla="*/ 4 w 2154"/>
              <a:gd name="T57" fmla="*/ 655 h 2427"/>
              <a:gd name="T58" fmla="*/ 16 w 2154"/>
              <a:gd name="T59" fmla="*/ 624 h 2427"/>
              <a:gd name="T60" fmla="*/ 32 w 2154"/>
              <a:gd name="T61" fmla="*/ 595 h 2427"/>
              <a:gd name="T62" fmla="*/ 53 w 2154"/>
              <a:gd name="T63" fmla="*/ 570 h 2427"/>
              <a:gd name="T64" fmla="*/ 78 w 2154"/>
              <a:gd name="T65" fmla="*/ 551 h 2427"/>
              <a:gd name="T66" fmla="*/ 998 w 2154"/>
              <a:gd name="T67" fmla="*/ 18 h 2427"/>
              <a:gd name="T68" fmla="*/ 1026 w 2154"/>
              <a:gd name="T69" fmla="*/ 6 h 2427"/>
              <a:gd name="T70" fmla="*/ 1058 w 2154"/>
              <a:gd name="T71" fmla="*/ 0 h 2427"/>
              <a:gd name="T72" fmla="*/ 1091 w 2154"/>
              <a:gd name="T73" fmla="*/ 0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54" h="2427">
                <a:moveTo>
                  <a:pt x="1091" y="0"/>
                </a:moveTo>
                <a:lnTo>
                  <a:pt x="1123" y="6"/>
                </a:lnTo>
                <a:lnTo>
                  <a:pt x="1152" y="16"/>
                </a:lnTo>
                <a:lnTo>
                  <a:pt x="2075" y="546"/>
                </a:lnTo>
                <a:lnTo>
                  <a:pt x="2099" y="565"/>
                </a:lnTo>
                <a:lnTo>
                  <a:pt x="2121" y="590"/>
                </a:lnTo>
                <a:lnTo>
                  <a:pt x="2137" y="618"/>
                </a:lnTo>
                <a:lnTo>
                  <a:pt x="2147" y="648"/>
                </a:lnTo>
                <a:lnTo>
                  <a:pt x="2153" y="680"/>
                </a:lnTo>
                <a:lnTo>
                  <a:pt x="2154" y="1742"/>
                </a:lnTo>
                <a:lnTo>
                  <a:pt x="2151" y="1772"/>
                </a:lnTo>
                <a:lnTo>
                  <a:pt x="2140" y="1804"/>
                </a:lnTo>
                <a:lnTo>
                  <a:pt x="2122" y="1833"/>
                </a:lnTo>
                <a:lnTo>
                  <a:pt x="2103" y="1857"/>
                </a:lnTo>
                <a:lnTo>
                  <a:pt x="2078" y="1877"/>
                </a:lnTo>
                <a:lnTo>
                  <a:pt x="1159" y="2410"/>
                </a:lnTo>
                <a:lnTo>
                  <a:pt x="1130" y="2422"/>
                </a:lnTo>
                <a:lnTo>
                  <a:pt x="1099" y="2427"/>
                </a:lnTo>
                <a:lnTo>
                  <a:pt x="1065" y="2427"/>
                </a:lnTo>
                <a:lnTo>
                  <a:pt x="1031" y="2422"/>
                </a:lnTo>
                <a:lnTo>
                  <a:pt x="1005" y="2411"/>
                </a:lnTo>
                <a:lnTo>
                  <a:pt x="82" y="1882"/>
                </a:lnTo>
                <a:lnTo>
                  <a:pt x="57" y="1863"/>
                </a:lnTo>
                <a:lnTo>
                  <a:pt x="36" y="1838"/>
                </a:lnTo>
                <a:lnTo>
                  <a:pt x="18" y="1810"/>
                </a:lnTo>
                <a:lnTo>
                  <a:pt x="7" y="1779"/>
                </a:lnTo>
                <a:lnTo>
                  <a:pt x="4" y="1748"/>
                </a:lnTo>
                <a:lnTo>
                  <a:pt x="0" y="686"/>
                </a:lnTo>
                <a:lnTo>
                  <a:pt x="4" y="655"/>
                </a:lnTo>
                <a:lnTo>
                  <a:pt x="16" y="624"/>
                </a:lnTo>
                <a:lnTo>
                  <a:pt x="32" y="595"/>
                </a:lnTo>
                <a:lnTo>
                  <a:pt x="53" y="570"/>
                </a:lnTo>
                <a:lnTo>
                  <a:pt x="78" y="551"/>
                </a:lnTo>
                <a:lnTo>
                  <a:pt x="998" y="18"/>
                </a:lnTo>
                <a:lnTo>
                  <a:pt x="1026" y="6"/>
                </a:lnTo>
                <a:lnTo>
                  <a:pt x="1058" y="0"/>
                </a:lnTo>
                <a:lnTo>
                  <a:pt x="1091" y="0"/>
                </a:lnTo>
                <a:close/>
              </a:path>
            </a:pathLst>
          </a:custGeom>
          <a:solidFill>
            <a:schemeClr val="bg1">
              <a:lumMod val="95000"/>
            </a:schemeClr>
          </a:solidFill>
          <a:ln w="19050">
            <a:solidFill>
              <a:schemeClr val="bg1">
                <a:lumMod val="75000"/>
              </a:schemeClr>
            </a:solidFill>
            <a:prstDash val="solid"/>
            <a:round/>
            <a:headEnd/>
            <a:tailEnd/>
          </a:ln>
          <a:effectLst>
            <a:outerShdw blurRad="241300" dist="533400" dir="2400000" sx="82000" sy="82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IN" sz="1200" dirty="0"/>
          </a:p>
        </p:txBody>
      </p:sp>
      <p:sp>
        <p:nvSpPr>
          <p:cNvPr id="7" name="Rectangle 6">
            <a:extLst>
              <a:ext uri="{FF2B5EF4-FFF2-40B4-BE49-F238E27FC236}">
                <a16:creationId xmlns:a16="http://schemas.microsoft.com/office/drawing/2014/main" id="{8DF5CBF0-FE40-974E-E5A1-E81B51E03915}"/>
              </a:ext>
            </a:extLst>
          </p:cNvPr>
          <p:cNvSpPr/>
          <p:nvPr/>
        </p:nvSpPr>
        <p:spPr>
          <a:xfrm>
            <a:off x="0" y="2"/>
            <a:ext cx="12192000" cy="1359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57" name="TextBox 56">
            <a:extLst>
              <a:ext uri="{FF2B5EF4-FFF2-40B4-BE49-F238E27FC236}">
                <a16:creationId xmlns:a16="http://schemas.microsoft.com/office/drawing/2014/main" id="{3C57E73F-55B8-771D-F9B0-EF2D308DF91E}"/>
              </a:ext>
            </a:extLst>
          </p:cNvPr>
          <p:cNvSpPr txBox="1"/>
          <p:nvPr/>
        </p:nvSpPr>
        <p:spPr>
          <a:xfrm rot="-5400000">
            <a:off x="-135932" y="6179255"/>
            <a:ext cx="1119217" cy="523220"/>
          </a:xfrm>
          <a:prstGeom prst="rect">
            <a:avLst/>
          </a:prstGeom>
          <a:noFill/>
        </p:spPr>
        <p:txBody>
          <a:bodyPr wrap="none" lIns="91440" tIns="45720" rIns="91440" bIns="45720" rtlCol="0" anchor="ctr" anchorCtr="0">
            <a:spAutoFit/>
          </a:bodyPr>
          <a:lstStyle/>
          <a:p>
            <a:r>
              <a:rPr lang="fr-FR" sz="1400" b="1" dirty="0">
                <a:solidFill>
                  <a:schemeClr val="tx2"/>
                </a:solidFill>
                <a:latin typeface="Open Sans Light"/>
                <a:ea typeface="Open Sans Light"/>
                <a:cs typeface="Open Sans Light"/>
              </a:rPr>
              <a:t>DUREE DU</a:t>
            </a:r>
            <a:r>
              <a:rPr lang="en-US" sz="1400" b="1" dirty="0">
                <a:solidFill>
                  <a:schemeClr val="tx2"/>
                </a:solidFill>
                <a:latin typeface="Open Sans Light"/>
                <a:ea typeface="Open Sans Light"/>
                <a:cs typeface="Open Sans Light"/>
              </a:rPr>
              <a:t> </a:t>
            </a:r>
            <a:endParaRPr lang="en-US" sz="1400" b="1" dirty="0">
              <a:solidFill>
                <a:schemeClr val="tx2"/>
              </a:solidFill>
              <a:latin typeface="Open Sans Light" pitchFamily="2" charset="0"/>
              <a:ea typeface="Open Sans Light" pitchFamily="2" charset="0"/>
              <a:cs typeface="Open Sans Light" pitchFamily="2" charset="0"/>
            </a:endParaRPr>
          </a:p>
          <a:p>
            <a:r>
              <a:rPr lang="en-US" sz="1400" b="1" dirty="0">
                <a:solidFill>
                  <a:schemeClr val="tx2"/>
                </a:solidFill>
                <a:latin typeface="Open Sans Light" pitchFamily="2" charset="0"/>
                <a:ea typeface="Open Sans Light" pitchFamily="2" charset="0"/>
                <a:cs typeface="Open Sans Light" pitchFamily="2" charset="0"/>
              </a:rPr>
              <a:t>PROJET</a:t>
            </a:r>
          </a:p>
        </p:txBody>
      </p:sp>
      <p:sp>
        <p:nvSpPr>
          <p:cNvPr id="3" name="Titel 1">
            <a:extLst>
              <a:ext uri="{FF2B5EF4-FFF2-40B4-BE49-F238E27FC236}">
                <a16:creationId xmlns:a16="http://schemas.microsoft.com/office/drawing/2014/main" id="{5F00704F-E226-9AF2-8D8D-8DD7DA69FCC5}"/>
              </a:ext>
            </a:extLst>
          </p:cNvPr>
          <p:cNvSpPr txBox="1">
            <a:spLocks/>
          </p:cNvSpPr>
          <p:nvPr/>
        </p:nvSpPr>
        <p:spPr>
          <a:xfrm>
            <a:off x="1807738" y="208773"/>
            <a:ext cx="10890000" cy="626524"/>
          </a:xfrm>
          <a:prstGeom prst="rect">
            <a:avLst/>
          </a:prstGeom>
        </p:spPr>
        <p:txBody>
          <a:bodyPr vert="horz" lIns="0" tIns="0" rIns="0" bIns="0" rtlCol="0" anchor="b" anchorCtr="0">
            <a:noAutofit/>
          </a:bodyPr>
          <a:lstStyle>
            <a:defPPr>
              <a:defRPr lang="da-DK"/>
            </a:defPPr>
            <a:lvl1pPr>
              <a:lnSpc>
                <a:spcPts val="3200"/>
              </a:lnSpc>
              <a:spcBef>
                <a:spcPct val="0"/>
              </a:spcBef>
              <a:buNone/>
              <a:defRPr sz="3600" b="1">
                <a:solidFill>
                  <a:srgbClr val="EE7D00"/>
                </a:solidFill>
                <a:latin typeface="+mj-lt"/>
                <a:ea typeface="+mj-ea"/>
                <a:cs typeface="+mj-cs"/>
              </a:defRPr>
            </a:lvl1pPr>
          </a:lstStyle>
          <a:p>
            <a:r>
              <a:rPr lang="fr-FR" b="1" dirty="0">
                <a:solidFill>
                  <a:schemeClr val="accent2"/>
                </a:solidFill>
                <a:latin typeface="Open Sans SemiBold" pitchFamily="2" charset="0"/>
                <a:ea typeface="Open Sans SemiBold" pitchFamily="2" charset="0"/>
                <a:cs typeface="Open Sans SemiBold" pitchFamily="2" charset="0"/>
              </a:rPr>
              <a:t>Projet de recherche européen</a:t>
            </a:r>
            <a:endParaRPr lang="fr-FR" dirty="0">
              <a:latin typeface="Open Sans SemiBold" pitchFamily="2" charset="0"/>
              <a:ea typeface="Open Sans SemiBold" pitchFamily="2" charset="0"/>
              <a:cs typeface="Open Sans SemiBold" pitchFamily="2" charset="0"/>
            </a:endParaRPr>
          </a:p>
        </p:txBody>
      </p:sp>
      <p:sp>
        <p:nvSpPr>
          <p:cNvPr id="8" name="TextBox 7">
            <a:extLst>
              <a:ext uri="{FF2B5EF4-FFF2-40B4-BE49-F238E27FC236}">
                <a16:creationId xmlns:a16="http://schemas.microsoft.com/office/drawing/2014/main" id="{19EED975-AADB-40F2-0C73-1AC1D30171E8}"/>
              </a:ext>
            </a:extLst>
          </p:cNvPr>
          <p:cNvSpPr txBox="1"/>
          <p:nvPr/>
        </p:nvSpPr>
        <p:spPr>
          <a:xfrm>
            <a:off x="1807738" y="912696"/>
            <a:ext cx="9539235" cy="369332"/>
          </a:xfrm>
          <a:prstGeom prst="rect">
            <a:avLst/>
          </a:prstGeom>
          <a:noFill/>
        </p:spPr>
        <p:txBody>
          <a:bodyPr wrap="square" lIns="91440" tIns="45720" rIns="91440" bIns="45720" anchor="t">
            <a:spAutoFit/>
          </a:bodyPr>
          <a:lstStyle/>
          <a:p>
            <a:r>
              <a:rPr lang="en-GB" dirty="0">
                <a:solidFill>
                  <a:schemeClr val="bg1"/>
                </a:solidFill>
                <a:latin typeface="Open Sans"/>
                <a:ea typeface="Open Sans"/>
                <a:cs typeface="Open Sans"/>
              </a:rPr>
              <a:t>// </a:t>
            </a:r>
            <a:r>
              <a:rPr lang="fr-FR" b="1" dirty="0">
                <a:solidFill>
                  <a:schemeClr val="bg1"/>
                </a:solidFill>
                <a:latin typeface="Open Sans"/>
                <a:ea typeface="Open Sans"/>
                <a:cs typeface="Open Sans"/>
              </a:rPr>
              <a:t>Durée prévisionnelle (étapes 1-5): </a:t>
            </a:r>
            <a:r>
              <a:rPr lang="fr-FR" sz="1800" b="1" dirty="0">
                <a:solidFill>
                  <a:schemeClr val="bg1"/>
                </a:solidFill>
                <a:effectLst/>
                <a:latin typeface="Open Sans"/>
                <a:ea typeface="Open Sans"/>
                <a:cs typeface="Open Sans"/>
              </a:rPr>
              <a:t>24 - 30 mois</a:t>
            </a:r>
            <a:endParaRPr lang="fr-FR" b="1" dirty="0">
              <a:solidFill>
                <a:schemeClr val="bg1"/>
              </a:solidFill>
              <a:latin typeface="Open Sans"/>
              <a:ea typeface="Open Sans"/>
              <a:cs typeface="Open Sans"/>
            </a:endParaRPr>
          </a:p>
        </p:txBody>
      </p:sp>
      <p:sp>
        <p:nvSpPr>
          <p:cNvPr id="51" name="Subtitle 2">
            <a:extLst>
              <a:ext uri="{FF2B5EF4-FFF2-40B4-BE49-F238E27FC236}">
                <a16:creationId xmlns:a16="http://schemas.microsoft.com/office/drawing/2014/main" id="{704FCF43-3D7B-7B26-961D-E56DC39D70D3}"/>
              </a:ext>
            </a:extLst>
          </p:cNvPr>
          <p:cNvSpPr txBox="1">
            <a:spLocks/>
          </p:cNvSpPr>
          <p:nvPr/>
        </p:nvSpPr>
        <p:spPr>
          <a:xfrm>
            <a:off x="515230" y="3754617"/>
            <a:ext cx="2078932" cy="219136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fr-FR" sz="1100" dirty="0">
                <a:solidFill>
                  <a:schemeClr val="bg1"/>
                </a:solidFill>
                <a:latin typeface="Open Sans" pitchFamily="2" charset="0"/>
                <a:ea typeface="Open Sans" pitchFamily="2" charset="0"/>
                <a:cs typeface="Open Sans" pitchFamily="2" charset="0"/>
              </a:rPr>
              <a:t>Proposition par le GECT ou à la demande des parties prenantes / du comité de suivi</a:t>
            </a:r>
          </a:p>
          <a:p>
            <a:pPr marL="171450" indent="-171450" algn="l">
              <a:lnSpc>
                <a:spcPct val="100000"/>
              </a:lnSpc>
              <a:buFont typeface="Arial" panose="020B0604020202020204" pitchFamily="34" charset="0"/>
              <a:buChar char="•"/>
            </a:pPr>
            <a:r>
              <a:rPr lang="fr-FR" sz="1100" dirty="0">
                <a:solidFill>
                  <a:schemeClr val="bg1"/>
                </a:solidFill>
                <a:latin typeface="Open Sans" pitchFamily="2" charset="0"/>
                <a:ea typeface="Open Sans" pitchFamily="2" charset="0"/>
                <a:cs typeface="Open Sans" pitchFamily="2" charset="0"/>
              </a:rPr>
              <a:t>Identification de besoins/manques clés en matière de recherche territoriale</a:t>
            </a:r>
            <a:endParaRPr lang="en-US" sz="1100" dirty="0">
              <a:solidFill>
                <a:srgbClr val="FF0000"/>
              </a:solidFill>
              <a:highlight>
                <a:srgbClr val="FFFF00"/>
              </a:highlight>
              <a:latin typeface="Open Sans" pitchFamily="2" charset="0"/>
              <a:ea typeface="Open Sans" pitchFamily="2" charset="0"/>
              <a:cs typeface="Open Sans" pitchFamily="2" charset="0"/>
            </a:endParaRPr>
          </a:p>
          <a:p>
            <a:pPr marL="171450" indent="-171450" algn="l">
              <a:lnSpc>
                <a:spcPct val="100000"/>
              </a:lnSpc>
              <a:buFont typeface="Arial" panose="020B0604020202020204" pitchFamily="34" charset="0"/>
              <a:buChar char="•"/>
            </a:pPr>
            <a:r>
              <a:rPr lang="fr-FR" sz="1100" dirty="0">
                <a:solidFill>
                  <a:schemeClr val="bg1"/>
                </a:solidFill>
                <a:latin typeface="Open Sans" pitchFamily="2" charset="0"/>
                <a:ea typeface="Open Sans" pitchFamily="2" charset="0"/>
                <a:cs typeface="Open Sans" pitchFamily="2" charset="0"/>
              </a:rPr>
              <a:t>Identification de parties prenantes clé en lien avec la politique publique concernée</a:t>
            </a:r>
          </a:p>
        </p:txBody>
      </p:sp>
      <p:sp>
        <p:nvSpPr>
          <p:cNvPr id="74" name="Rectangle 73">
            <a:extLst>
              <a:ext uri="{FF2B5EF4-FFF2-40B4-BE49-F238E27FC236}">
                <a16:creationId xmlns:a16="http://schemas.microsoft.com/office/drawing/2014/main" id="{5456F2B2-4FBC-2BD9-726D-5FC4563432C5}"/>
              </a:ext>
            </a:extLst>
          </p:cNvPr>
          <p:cNvSpPr/>
          <p:nvPr/>
        </p:nvSpPr>
        <p:spPr>
          <a:xfrm>
            <a:off x="5231150" y="2805157"/>
            <a:ext cx="1903748" cy="3232724"/>
          </a:xfrm>
          <a:prstGeom prst="rect">
            <a:avLst/>
          </a:prstGeom>
          <a:solidFill>
            <a:srgbClr val="477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Subtitle 2">
            <a:extLst>
              <a:ext uri="{FF2B5EF4-FFF2-40B4-BE49-F238E27FC236}">
                <a16:creationId xmlns:a16="http://schemas.microsoft.com/office/drawing/2014/main" id="{DA9159B3-7861-229A-0786-CE2ED83983AA}"/>
              </a:ext>
            </a:extLst>
          </p:cNvPr>
          <p:cNvSpPr txBox="1">
            <a:spLocks/>
          </p:cNvSpPr>
          <p:nvPr/>
        </p:nvSpPr>
        <p:spPr>
          <a:xfrm>
            <a:off x="5259323" y="3769183"/>
            <a:ext cx="1876032" cy="1865126"/>
          </a:xfrm>
          <a:prstGeom prst="rect">
            <a:avLst/>
          </a:prstGeom>
        </p:spPr>
        <p:txBody>
          <a:bodyPr vert="horz" wrap="square" lIns="91440" tIns="45720" rIns="91440" bIns="45720" rtlCol="0" anchor="t">
            <a:spAutoFit/>
          </a:bodyPr>
          <a:lstStyle>
            <a:defPPr>
              <a:defRPr lang="da-DK"/>
            </a:defPPr>
            <a:lvl1pPr marL="171450" indent="-171450" defTabSz="1087636">
              <a:lnSpc>
                <a:spcPct val="100000"/>
              </a:lnSpc>
              <a:spcBef>
                <a:spcPct val="20000"/>
              </a:spcBef>
              <a:buFont typeface="Arial" panose="020B0604020202020204" pitchFamily="34" charset="0"/>
              <a:buChar char="•"/>
              <a:defRPr sz="1200">
                <a:solidFill>
                  <a:schemeClr val="bg1"/>
                </a:solidFill>
                <a:latin typeface="Open Sans" pitchFamily="2" charset="0"/>
                <a:ea typeface="Open Sans" pitchFamily="2" charset="0"/>
                <a:cs typeface="Open Sans" pitchFamily="2"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fr-FR" dirty="0">
                <a:latin typeface="Open Sans"/>
                <a:ea typeface="Open Sans"/>
                <a:cs typeface="Open Sans"/>
              </a:rPr>
              <a:t>Lancement de la procédure de marché</a:t>
            </a:r>
            <a:endParaRPr lang="fr-FR" dirty="0"/>
          </a:p>
          <a:p>
            <a:r>
              <a:rPr lang="fr-FR" dirty="0">
                <a:latin typeface="Open Sans"/>
                <a:ea typeface="Open Sans"/>
                <a:cs typeface="Open Sans"/>
              </a:rPr>
              <a:t>Evaluation des offres et sélection</a:t>
            </a:r>
            <a:endParaRPr lang="fr-FR" dirty="0"/>
          </a:p>
          <a:p>
            <a:r>
              <a:rPr lang="fr-FR" dirty="0">
                <a:latin typeface="Open Sans"/>
                <a:ea typeface="Open Sans"/>
                <a:cs typeface="Open Sans"/>
              </a:rPr>
              <a:t>Signature du contrat</a:t>
            </a:r>
          </a:p>
          <a:p>
            <a:r>
              <a:rPr lang="fr-FR" dirty="0">
                <a:latin typeface="Open Sans"/>
                <a:ea typeface="Open Sans"/>
                <a:cs typeface="Open Sans"/>
              </a:rPr>
              <a:t>Lancement et mise en œuvre du projet / échéances des livrables</a:t>
            </a:r>
          </a:p>
        </p:txBody>
      </p:sp>
      <p:grpSp>
        <p:nvGrpSpPr>
          <p:cNvPr id="71" name="Group 70">
            <a:extLst>
              <a:ext uri="{FF2B5EF4-FFF2-40B4-BE49-F238E27FC236}">
                <a16:creationId xmlns:a16="http://schemas.microsoft.com/office/drawing/2014/main" id="{76E8DB9B-F975-CBE8-07E5-14099E142BB2}"/>
              </a:ext>
            </a:extLst>
          </p:cNvPr>
          <p:cNvGrpSpPr/>
          <p:nvPr/>
        </p:nvGrpSpPr>
        <p:grpSpPr>
          <a:xfrm>
            <a:off x="2656578" y="1794751"/>
            <a:ext cx="576000" cy="576000"/>
            <a:chOff x="4004708" y="4360869"/>
            <a:chExt cx="685018" cy="683398"/>
          </a:xfrm>
        </p:grpSpPr>
        <p:sp>
          <p:nvSpPr>
            <p:cNvPr id="47" name="Oval 46">
              <a:extLst>
                <a:ext uri="{FF2B5EF4-FFF2-40B4-BE49-F238E27FC236}">
                  <a16:creationId xmlns:a16="http://schemas.microsoft.com/office/drawing/2014/main" id="{D4B7B141-7EA4-A5A8-408D-E0D0E73451EA}"/>
                </a:ext>
              </a:extLst>
            </p:cNvPr>
            <p:cNvSpPr/>
            <p:nvPr/>
          </p:nvSpPr>
          <p:spPr>
            <a:xfrm>
              <a:off x="4004708" y="4360869"/>
              <a:ext cx="685018" cy="6833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Open Sans" pitchFamily="2" charset="0"/>
                <a:ea typeface="Open Sans" pitchFamily="2" charset="0"/>
                <a:cs typeface="Open Sans" pitchFamily="2" charset="0"/>
              </a:endParaRPr>
            </a:p>
          </p:txBody>
        </p:sp>
        <p:sp>
          <p:nvSpPr>
            <p:cNvPr id="48" name="TextBox 47">
              <a:extLst>
                <a:ext uri="{FF2B5EF4-FFF2-40B4-BE49-F238E27FC236}">
                  <a16:creationId xmlns:a16="http://schemas.microsoft.com/office/drawing/2014/main" id="{F1D3CBA0-77DA-B453-2052-0F46E9A72A65}"/>
                </a:ext>
              </a:extLst>
            </p:cNvPr>
            <p:cNvSpPr txBox="1"/>
            <p:nvPr/>
          </p:nvSpPr>
          <p:spPr>
            <a:xfrm>
              <a:off x="4127689" y="4435120"/>
              <a:ext cx="352728" cy="506365"/>
            </a:xfrm>
            <a:prstGeom prst="rect">
              <a:avLst/>
            </a:prstGeom>
            <a:noFill/>
          </p:spPr>
          <p:txBody>
            <a:bodyPr wrap="none" rtlCol="0" anchor="ctr">
              <a:spAutoFit/>
            </a:bodyPr>
            <a:lstStyle/>
            <a:p>
              <a:pPr algn="ctr"/>
              <a:r>
                <a:rPr lang="en-US" sz="3600" b="1" dirty="0">
                  <a:solidFill>
                    <a:schemeClr val="bg1"/>
                  </a:solidFill>
                  <a:latin typeface="Open Sans" pitchFamily="2" charset="0"/>
                  <a:ea typeface="Open Sans" pitchFamily="2" charset="0"/>
                  <a:cs typeface="Open Sans" pitchFamily="2" charset="0"/>
                </a:rPr>
                <a:t>2</a:t>
              </a:r>
            </a:p>
          </p:txBody>
        </p:sp>
      </p:grpSp>
      <p:sp>
        <p:nvSpPr>
          <p:cNvPr id="54" name="Subtitle 2">
            <a:extLst>
              <a:ext uri="{FF2B5EF4-FFF2-40B4-BE49-F238E27FC236}">
                <a16:creationId xmlns:a16="http://schemas.microsoft.com/office/drawing/2014/main" id="{C184C81A-338F-FC38-2F76-064B45E0EF62}"/>
              </a:ext>
            </a:extLst>
          </p:cNvPr>
          <p:cNvSpPr txBox="1">
            <a:spLocks/>
          </p:cNvSpPr>
          <p:nvPr/>
        </p:nvSpPr>
        <p:spPr>
          <a:xfrm>
            <a:off x="2908664" y="3709092"/>
            <a:ext cx="1952106" cy="1680460"/>
          </a:xfrm>
          <a:prstGeom prst="rect">
            <a:avLst/>
          </a:prstGeom>
        </p:spPr>
        <p:txBody>
          <a:bodyPr vert="horz" wrap="square" lIns="91440" tIns="45720" rIns="91440" bIns="45720" rtlCol="0" anchor="t">
            <a:spAutoFit/>
          </a:bodyPr>
          <a:lstStyle>
            <a:defPPr>
              <a:defRPr lang="da-DK"/>
            </a:defPPr>
            <a:lvl1pPr marL="171450" indent="-171450" defTabSz="1087636">
              <a:lnSpc>
                <a:spcPct val="100000"/>
              </a:lnSpc>
              <a:spcBef>
                <a:spcPct val="20000"/>
              </a:spcBef>
              <a:buFont typeface="Arial" panose="020B0604020202020204" pitchFamily="34" charset="0"/>
              <a:buChar char="•"/>
              <a:defRPr sz="1200">
                <a:solidFill>
                  <a:schemeClr val="bg1"/>
                </a:solidFill>
                <a:latin typeface="Open Sans" pitchFamily="2" charset="0"/>
                <a:ea typeface="Open Sans" pitchFamily="2" charset="0"/>
                <a:cs typeface="Open Sans" pitchFamily="2"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fr-FR" dirty="0">
                <a:latin typeface="Open Sans"/>
                <a:ea typeface="Open Sans"/>
                <a:cs typeface="Open Sans"/>
              </a:rPr>
              <a:t>Questions de politique publiques spécifiques</a:t>
            </a:r>
          </a:p>
          <a:p>
            <a:r>
              <a:rPr lang="fr-FR" dirty="0">
                <a:latin typeface="Open Sans"/>
                <a:ea typeface="Open Sans"/>
                <a:cs typeface="Open Sans"/>
              </a:rPr>
              <a:t>Attendus de la recherche</a:t>
            </a:r>
          </a:p>
          <a:p>
            <a:r>
              <a:rPr lang="fr-FR" dirty="0">
                <a:latin typeface="Open Sans"/>
                <a:ea typeface="Open Sans"/>
                <a:cs typeface="Open Sans"/>
              </a:rPr>
              <a:t>Durée et livrables attendus</a:t>
            </a:r>
          </a:p>
          <a:p>
            <a:r>
              <a:rPr lang="fr-FR" dirty="0">
                <a:latin typeface="Open Sans"/>
                <a:ea typeface="Open Sans"/>
                <a:cs typeface="Open Sans"/>
              </a:rPr>
              <a:t>Etude de cas et parties prenantes impliquées</a:t>
            </a:r>
          </a:p>
        </p:txBody>
      </p:sp>
      <p:sp>
        <p:nvSpPr>
          <p:cNvPr id="75" name="Rectangle 74">
            <a:extLst>
              <a:ext uri="{FF2B5EF4-FFF2-40B4-BE49-F238E27FC236}">
                <a16:creationId xmlns:a16="http://schemas.microsoft.com/office/drawing/2014/main" id="{17C64435-0924-41EF-5C52-212EF0658B93}"/>
              </a:ext>
            </a:extLst>
          </p:cNvPr>
          <p:cNvSpPr/>
          <p:nvPr/>
        </p:nvSpPr>
        <p:spPr>
          <a:xfrm>
            <a:off x="7523740" y="2845925"/>
            <a:ext cx="1903748" cy="32327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Subtitle 2">
            <a:extLst>
              <a:ext uri="{FF2B5EF4-FFF2-40B4-BE49-F238E27FC236}">
                <a16:creationId xmlns:a16="http://schemas.microsoft.com/office/drawing/2014/main" id="{868FE5FD-D5B8-D48F-B3C4-009557240F25}"/>
              </a:ext>
            </a:extLst>
          </p:cNvPr>
          <p:cNvSpPr txBox="1">
            <a:spLocks/>
          </p:cNvSpPr>
          <p:nvPr/>
        </p:nvSpPr>
        <p:spPr>
          <a:xfrm>
            <a:off x="7537179" y="3852778"/>
            <a:ext cx="1900016" cy="2234458"/>
          </a:xfrm>
          <a:prstGeom prst="rect">
            <a:avLst/>
          </a:prstGeom>
        </p:spPr>
        <p:txBody>
          <a:bodyPr vert="horz" wrap="square" lIns="91440" tIns="45720" rIns="91440" bIns="45720" rtlCol="0" anchor="t">
            <a:spAutoFit/>
          </a:bodyPr>
          <a:lstStyle>
            <a:defPPr>
              <a:defRPr lang="da-DK"/>
            </a:defPPr>
            <a:lvl1pPr marL="171450" indent="-171450" defTabSz="1087636">
              <a:lnSpc>
                <a:spcPct val="100000"/>
              </a:lnSpc>
              <a:spcBef>
                <a:spcPct val="20000"/>
              </a:spcBef>
              <a:buFont typeface="Arial" panose="020B0604020202020204" pitchFamily="34" charset="0"/>
              <a:buChar char="•"/>
              <a:defRPr sz="1200">
                <a:solidFill>
                  <a:schemeClr val="bg1"/>
                </a:solidFill>
                <a:latin typeface="Open Sans" pitchFamily="2" charset="0"/>
                <a:ea typeface="Open Sans" pitchFamily="2" charset="0"/>
                <a:cs typeface="Open Sans" pitchFamily="2"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fr-FR" dirty="0">
                <a:latin typeface="Open Sans"/>
                <a:ea typeface="Open Sans"/>
                <a:cs typeface="Open Sans"/>
              </a:rPr>
              <a:t>Analyse territorial (production de nouvelles données)</a:t>
            </a:r>
            <a:endParaRPr lang="fr-FR" dirty="0"/>
          </a:p>
          <a:p>
            <a:r>
              <a:rPr lang="fr-FR" dirty="0">
                <a:latin typeface="Open Sans"/>
                <a:ea typeface="Open Sans"/>
                <a:cs typeface="Open Sans"/>
              </a:rPr>
              <a:t>Conduite d’études de cas  </a:t>
            </a:r>
          </a:p>
          <a:p>
            <a:r>
              <a:rPr lang="fr-FR" dirty="0">
                <a:latin typeface="Open Sans"/>
                <a:ea typeface="Open Sans"/>
                <a:cs typeface="Open Sans"/>
              </a:rPr>
              <a:t>Présentation des résultats sur support numérique</a:t>
            </a:r>
            <a:endParaRPr lang="fr-FR" dirty="0"/>
          </a:p>
          <a:p>
            <a:r>
              <a:rPr lang="fr-FR" dirty="0">
                <a:latin typeface="Open Sans"/>
                <a:ea typeface="Open Sans"/>
                <a:cs typeface="Open Sans"/>
              </a:rPr>
              <a:t>Dialogue continu avec des groupes cibles ou parties prenantes   </a:t>
            </a:r>
            <a:endParaRPr lang="fr-FR" dirty="0"/>
          </a:p>
        </p:txBody>
      </p:sp>
      <p:sp>
        <p:nvSpPr>
          <p:cNvPr id="109" name="TextBox 108">
            <a:extLst>
              <a:ext uri="{FF2B5EF4-FFF2-40B4-BE49-F238E27FC236}">
                <a16:creationId xmlns:a16="http://schemas.microsoft.com/office/drawing/2014/main" id="{88A5D664-8AAC-0AB5-9476-89A512B65D71}"/>
              </a:ext>
            </a:extLst>
          </p:cNvPr>
          <p:cNvSpPr txBox="1"/>
          <p:nvPr/>
        </p:nvSpPr>
        <p:spPr>
          <a:xfrm>
            <a:off x="1022205" y="6280996"/>
            <a:ext cx="1109707" cy="523220"/>
          </a:xfrm>
          <a:prstGeom prst="rect">
            <a:avLst/>
          </a:prstGeom>
          <a:noFill/>
        </p:spPr>
        <p:txBody>
          <a:bodyPr wrap="square" rtlCol="0" anchor="ctr" anchorCtr="0">
            <a:spAutoFit/>
          </a:bodyPr>
          <a:lstStyle/>
          <a:p>
            <a:pPr algn="ctr"/>
            <a:r>
              <a:rPr lang="fr-FR" sz="1400" b="1" i="1" dirty="0">
                <a:solidFill>
                  <a:srgbClr val="FF0000"/>
                </a:solidFill>
                <a:latin typeface="Open Sans Light" pitchFamily="2" charset="0"/>
                <a:ea typeface="Open Sans Light" pitchFamily="2" charset="0"/>
                <a:cs typeface="Open Sans Light" pitchFamily="2" charset="0"/>
              </a:rPr>
              <a:t>En cours / en continu</a:t>
            </a:r>
          </a:p>
        </p:txBody>
      </p:sp>
      <p:sp>
        <p:nvSpPr>
          <p:cNvPr id="110" name="TextBox 109">
            <a:extLst>
              <a:ext uri="{FF2B5EF4-FFF2-40B4-BE49-F238E27FC236}">
                <a16:creationId xmlns:a16="http://schemas.microsoft.com/office/drawing/2014/main" id="{E9635B42-CB92-08C9-27DC-91BEDE442344}"/>
              </a:ext>
            </a:extLst>
          </p:cNvPr>
          <p:cNvSpPr txBox="1"/>
          <p:nvPr/>
        </p:nvSpPr>
        <p:spPr>
          <a:xfrm>
            <a:off x="3305441" y="6484997"/>
            <a:ext cx="1016625" cy="307777"/>
          </a:xfrm>
          <a:prstGeom prst="rect">
            <a:avLst/>
          </a:prstGeom>
          <a:noFill/>
        </p:spPr>
        <p:txBody>
          <a:bodyPr wrap="none" rtlCol="0" anchor="ctr" anchorCtr="0">
            <a:spAutoFit/>
          </a:bodyPr>
          <a:lstStyle/>
          <a:p>
            <a:pPr algn="ctr"/>
            <a:r>
              <a:rPr lang="fr-FR" sz="1400" b="1" i="1" dirty="0">
                <a:solidFill>
                  <a:srgbClr val="FF0000"/>
                </a:solidFill>
                <a:latin typeface="Open Sans Light" pitchFamily="2" charset="0"/>
                <a:ea typeface="Open Sans Light" pitchFamily="2" charset="0"/>
                <a:cs typeface="Open Sans Light" pitchFamily="2" charset="0"/>
              </a:rPr>
              <a:t>2 - 4 mois</a:t>
            </a:r>
          </a:p>
        </p:txBody>
      </p:sp>
      <p:sp>
        <p:nvSpPr>
          <p:cNvPr id="111" name="TextBox 110">
            <a:extLst>
              <a:ext uri="{FF2B5EF4-FFF2-40B4-BE49-F238E27FC236}">
                <a16:creationId xmlns:a16="http://schemas.microsoft.com/office/drawing/2014/main" id="{81F80877-202C-8A82-0E10-531196ECD1F9}"/>
              </a:ext>
            </a:extLst>
          </p:cNvPr>
          <p:cNvSpPr txBox="1"/>
          <p:nvPr/>
        </p:nvSpPr>
        <p:spPr>
          <a:xfrm>
            <a:off x="5621457" y="6496404"/>
            <a:ext cx="1016625" cy="307777"/>
          </a:xfrm>
          <a:prstGeom prst="rect">
            <a:avLst/>
          </a:prstGeom>
          <a:noFill/>
        </p:spPr>
        <p:txBody>
          <a:bodyPr wrap="none" rtlCol="0" anchor="ctr" anchorCtr="0">
            <a:spAutoFit/>
          </a:bodyPr>
          <a:lstStyle/>
          <a:p>
            <a:pPr algn="ctr"/>
            <a:r>
              <a:rPr lang="fr-FR" sz="1400" b="1" i="1" dirty="0">
                <a:solidFill>
                  <a:srgbClr val="FF0000"/>
                </a:solidFill>
                <a:latin typeface="Open Sans Light" pitchFamily="2" charset="0"/>
                <a:ea typeface="Open Sans Light" pitchFamily="2" charset="0"/>
                <a:cs typeface="Open Sans Light" pitchFamily="2" charset="0"/>
              </a:rPr>
              <a:t>4 - 6 mois</a:t>
            </a:r>
          </a:p>
        </p:txBody>
      </p:sp>
      <p:sp>
        <p:nvSpPr>
          <p:cNvPr id="112" name="TextBox 111">
            <a:extLst>
              <a:ext uri="{FF2B5EF4-FFF2-40B4-BE49-F238E27FC236}">
                <a16:creationId xmlns:a16="http://schemas.microsoft.com/office/drawing/2014/main" id="{FB593D63-5574-633B-A516-A250E8B5B85C}"/>
              </a:ext>
            </a:extLst>
          </p:cNvPr>
          <p:cNvSpPr txBox="1"/>
          <p:nvPr/>
        </p:nvSpPr>
        <p:spPr>
          <a:xfrm>
            <a:off x="8729162" y="6475662"/>
            <a:ext cx="1242649" cy="307777"/>
          </a:xfrm>
          <a:prstGeom prst="rect">
            <a:avLst/>
          </a:prstGeom>
          <a:noFill/>
        </p:spPr>
        <p:txBody>
          <a:bodyPr wrap="none" rtlCol="0" anchor="ctr" anchorCtr="0">
            <a:spAutoFit/>
          </a:bodyPr>
          <a:lstStyle/>
          <a:p>
            <a:pPr algn="ctr"/>
            <a:r>
              <a:rPr lang="fr-FR" sz="1400" b="1" i="1" dirty="0">
                <a:solidFill>
                  <a:srgbClr val="FF0000"/>
                </a:solidFill>
                <a:latin typeface="Open Sans Light" pitchFamily="2" charset="0"/>
                <a:ea typeface="Open Sans Light" pitchFamily="2" charset="0"/>
                <a:cs typeface="Open Sans Light" pitchFamily="2" charset="0"/>
              </a:rPr>
              <a:t>16 – 24 mois</a:t>
            </a:r>
          </a:p>
        </p:txBody>
      </p:sp>
      <p:sp>
        <p:nvSpPr>
          <p:cNvPr id="113" name="TextBox 112">
            <a:extLst>
              <a:ext uri="{FF2B5EF4-FFF2-40B4-BE49-F238E27FC236}">
                <a16:creationId xmlns:a16="http://schemas.microsoft.com/office/drawing/2014/main" id="{79323750-5D03-0242-2143-B8A3F59B2756}"/>
              </a:ext>
            </a:extLst>
          </p:cNvPr>
          <p:cNvSpPr txBox="1"/>
          <p:nvPr/>
        </p:nvSpPr>
        <p:spPr>
          <a:xfrm rot="16200000">
            <a:off x="11302300" y="5968952"/>
            <a:ext cx="1203791" cy="523220"/>
          </a:xfrm>
          <a:prstGeom prst="rect">
            <a:avLst/>
          </a:prstGeom>
          <a:noFill/>
        </p:spPr>
        <p:txBody>
          <a:bodyPr wrap="none" rtlCol="0" anchor="ctr" anchorCtr="0">
            <a:spAutoFit/>
          </a:bodyPr>
          <a:lstStyle/>
          <a:p>
            <a:pPr algn="ctr"/>
            <a:r>
              <a:rPr lang="en-US" sz="1400" b="1" i="1" dirty="0">
                <a:solidFill>
                  <a:srgbClr val="FF0000"/>
                </a:solidFill>
                <a:latin typeface="Open Sans Light" pitchFamily="2" charset="0"/>
                <a:ea typeface="Open Sans Light" pitchFamily="2" charset="0"/>
                <a:cs typeface="Open Sans Light" pitchFamily="2" charset="0"/>
              </a:rPr>
              <a:t>Suites </a:t>
            </a:r>
            <a:endParaRPr lang="fr-FR" sz="1400" b="1" i="1" dirty="0">
              <a:solidFill>
                <a:srgbClr val="FF0000"/>
              </a:solidFill>
              <a:latin typeface="Open Sans Light" pitchFamily="2" charset="0"/>
              <a:ea typeface="Open Sans Light" pitchFamily="2" charset="0"/>
              <a:cs typeface="Open Sans Light" pitchFamily="2" charset="0"/>
            </a:endParaRPr>
          </a:p>
          <a:p>
            <a:pPr algn="ctr"/>
            <a:r>
              <a:rPr lang="fr-FR" sz="1400" b="1" i="1" dirty="0">
                <a:solidFill>
                  <a:srgbClr val="FF0000"/>
                </a:solidFill>
                <a:latin typeface="Open Sans Light" pitchFamily="2" charset="0"/>
                <a:ea typeface="Open Sans Light" pitchFamily="2" charset="0"/>
                <a:cs typeface="Open Sans Light" pitchFamily="2" charset="0"/>
              </a:rPr>
              <a:t>Valorisation</a:t>
            </a:r>
          </a:p>
        </p:txBody>
      </p:sp>
      <p:sp>
        <p:nvSpPr>
          <p:cNvPr id="76" name="Rectangle 75">
            <a:extLst>
              <a:ext uri="{FF2B5EF4-FFF2-40B4-BE49-F238E27FC236}">
                <a16:creationId xmlns:a16="http://schemas.microsoft.com/office/drawing/2014/main" id="{95CDB69C-87B9-5B8D-B00E-3942287104E4}"/>
              </a:ext>
            </a:extLst>
          </p:cNvPr>
          <p:cNvSpPr/>
          <p:nvPr/>
        </p:nvSpPr>
        <p:spPr>
          <a:xfrm>
            <a:off x="9716441" y="2932770"/>
            <a:ext cx="1903748" cy="32327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Subtitle 2">
            <a:extLst>
              <a:ext uri="{FF2B5EF4-FFF2-40B4-BE49-F238E27FC236}">
                <a16:creationId xmlns:a16="http://schemas.microsoft.com/office/drawing/2014/main" id="{CE594F0E-3DDA-9D51-1A5D-3C6D3EEBC60C}"/>
              </a:ext>
            </a:extLst>
          </p:cNvPr>
          <p:cNvSpPr txBox="1">
            <a:spLocks/>
          </p:cNvSpPr>
          <p:nvPr/>
        </p:nvSpPr>
        <p:spPr>
          <a:xfrm>
            <a:off x="9727000" y="3844217"/>
            <a:ext cx="1664726" cy="1828193"/>
          </a:xfrm>
          <a:prstGeom prst="rect">
            <a:avLst/>
          </a:prstGeom>
        </p:spPr>
        <p:txBody>
          <a:bodyPr vert="horz" wrap="square" lIns="91440" tIns="45720" rIns="91440" bIns="45720" rtlCol="0">
            <a:spAutoFit/>
          </a:bodyPr>
          <a:lstStyle>
            <a:defPPr>
              <a:defRPr lang="da-DK"/>
            </a:defPPr>
            <a:lvl1pPr marL="171450" indent="-171450" defTabSz="1087636">
              <a:lnSpc>
                <a:spcPct val="100000"/>
              </a:lnSpc>
              <a:spcBef>
                <a:spcPct val="20000"/>
              </a:spcBef>
              <a:buFont typeface="Arial" panose="020B0604020202020204" pitchFamily="34" charset="0"/>
              <a:buChar char="•"/>
              <a:defRPr sz="1200">
                <a:solidFill>
                  <a:schemeClr val="bg1"/>
                </a:solidFill>
                <a:latin typeface="Open Sans" pitchFamily="2" charset="0"/>
                <a:ea typeface="Open Sans" pitchFamily="2" charset="0"/>
                <a:cs typeface="Open Sans" pitchFamily="2"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fr-FR" dirty="0">
                <a:solidFill>
                  <a:schemeClr val="tx2"/>
                </a:solidFill>
              </a:rPr>
              <a:t>Livrables finaux</a:t>
            </a:r>
          </a:p>
          <a:p>
            <a:r>
              <a:rPr lang="fr-FR" dirty="0">
                <a:solidFill>
                  <a:schemeClr val="tx2"/>
                </a:solidFill>
              </a:rPr>
              <a:t>Diffusion et transfert de connaissances</a:t>
            </a:r>
          </a:p>
          <a:p>
            <a:r>
              <a:rPr lang="fr-FR" dirty="0">
                <a:solidFill>
                  <a:schemeClr val="tx2"/>
                </a:solidFill>
              </a:rPr>
              <a:t>Ancrage des résultats dans des </a:t>
            </a:r>
            <a:r>
              <a:rPr lang="fr-FR" sz="1100" dirty="0">
                <a:solidFill>
                  <a:schemeClr val="tx2"/>
                </a:solidFill>
              </a:rPr>
              <a:t>processus/réformes  </a:t>
            </a:r>
            <a:r>
              <a:rPr lang="fr-FR" dirty="0">
                <a:solidFill>
                  <a:schemeClr val="tx2"/>
                </a:solidFill>
              </a:rPr>
              <a:t>de politique publique en cours</a:t>
            </a:r>
          </a:p>
        </p:txBody>
      </p:sp>
      <p:grpSp>
        <p:nvGrpSpPr>
          <p:cNvPr id="108" name="Group 107">
            <a:extLst>
              <a:ext uri="{FF2B5EF4-FFF2-40B4-BE49-F238E27FC236}">
                <a16:creationId xmlns:a16="http://schemas.microsoft.com/office/drawing/2014/main" id="{DB60A8B1-9C39-1E7C-D200-9CBF96594F6C}"/>
              </a:ext>
            </a:extLst>
          </p:cNvPr>
          <p:cNvGrpSpPr/>
          <p:nvPr/>
        </p:nvGrpSpPr>
        <p:grpSpPr>
          <a:xfrm>
            <a:off x="2458314" y="5713963"/>
            <a:ext cx="9161875" cy="1069476"/>
            <a:chOff x="2457206" y="5721582"/>
            <a:chExt cx="9161875" cy="1069476"/>
          </a:xfrm>
        </p:grpSpPr>
        <p:cxnSp>
          <p:nvCxnSpPr>
            <p:cNvPr id="103" name="Straight Arrow Connector 102">
              <a:extLst>
                <a:ext uri="{FF2B5EF4-FFF2-40B4-BE49-F238E27FC236}">
                  <a16:creationId xmlns:a16="http://schemas.microsoft.com/office/drawing/2014/main" id="{E869420F-10B1-0057-7C1B-0722FA84F440}"/>
                </a:ext>
              </a:extLst>
            </p:cNvPr>
            <p:cNvCxnSpPr>
              <a:cxnSpLocks/>
            </p:cNvCxnSpPr>
            <p:nvPr/>
          </p:nvCxnSpPr>
          <p:spPr>
            <a:xfrm flipH="1" flipV="1">
              <a:off x="2457206" y="5732924"/>
              <a:ext cx="0" cy="1058134"/>
            </a:xfrm>
            <a:prstGeom prst="straightConnector1">
              <a:avLst/>
            </a:prstGeom>
            <a:ln w="12700">
              <a:solidFill>
                <a:srgbClr val="FF0000"/>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13EB457C-1703-89E3-0F1E-681BEB6A81EC}"/>
                </a:ext>
              </a:extLst>
            </p:cNvPr>
            <p:cNvCxnSpPr>
              <a:cxnSpLocks/>
            </p:cNvCxnSpPr>
            <p:nvPr/>
          </p:nvCxnSpPr>
          <p:spPr>
            <a:xfrm flipH="1" flipV="1">
              <a:off x="4834262" y="5732924"/>
              <a:ext cx="0" cy="1058134"/>
            </a:xfrm>
            <a:prstGeom prst="straightConnector1">
              <a:avLst/>
            </a:prstGeom>
            <a:ln w="12700">
              <a:solidFill>
                <a:srgbClr val="FF0000"/>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CFAE8771-9576-608E-46F8-C5E2BBD73B51}"/>
                </a:ext>
              </a:extLst>
            </p:cNvPr>
            <p:cNvCxnSpPr>
              <a:cxnSpLocks/>
            </p:cNvCxnSpPr>
            <p:nvPr/>
          </p:nvCxnSpPr>
          <p:spPr>
            <a:xfrm flipH="1" flipV="1">
              <a:off x="7133790" y="5732924"/>
              <a:ext cx="0" cy="1058134"/>
            </a:xfrm>
            <a:prstGeom prst="straightConnector1">
              <a:avLst/>
            </a:prstGeom>
            <a:ln w="12700">
              <a:solidFill>
                <a:srgbClr val="FF0000"/>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22B0EB92-ADCC-5ADA-81D7-8403B968F9C4}"/>
                </a:ext>
              </a:extLst>
            </p:cNvPr>
            <p:cNvCxnSpPr>
              <a:cxnSpLocks/>
            </p:cNvCxnSpPr>
            <p:nvPr/>
          </p:nvCxnSpPr>
          <p:spPr>
            <a:xfrm flipH="1" flipV="1">
              <a:off x="11619081" y="5721582"/>
              <a:ext cx="0" cy="1058134"/>
            </a:xfrm>
            <a:prstGeom prst="straightConnector1">
              <a:avLst/>
            </a:prstGeom>
            <a:ln w="12700">
              <a:solidFill>
                <a:srgbClr val="FF0000"/>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 name="Triangle 7">
            <a:extLst>
              <a:ext uri="{FF2B5EF4-FFF2-40B4-BE49-F238E27FC236}">
                <a16:creationId xmlns:a16="http://schemas.microsoft.com/office/drawing/2014/main" id="{C3E75830-6F86-5EF1-44DC-555E7503F2D4}"/>
              </a:ext>
            </a:extLst>
          </p:cNvPr>
          <p:cNvSpPr/>
          <p:nvPr/>
        </p:nvSpPr>
        <p:spPr>
          <a:xfrm rot="10800000">
            <a:off x="271859" y="397221"/>
            <a:ext cx="1381704" cy="1183341"/>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89" name="!!Shape1">
            <a:extLst>
              <a:ext uri="{FF2B5EF4-FFF2-40B4-BE49-F238E27FC236}">
                <a16:creationId xmlns:a16="http://schemas.microsoft.com/office/drawing/2014/main" id="{80F1A5C9-ADA5-32EE-F938-77A22E5AF32A}"/>
              </a:ext>
            </a:extLst>
          </p:cNvPr>
          <p:cNvSpPr>
            <a:spLocks/>
          </p:cNvSpPr>
          <p:nvPr/>
        </p:nvSpPr>
        <p:spPr bwMode="auto">
          <a:xfrm>
            <a:off x="5125646" y="1591216"/>
            <a:ext cx="1861787" cy="2096887"/>
          </a:xfrm>
          <a:custGeom>
            <a:avLst/>
            <a:gdLst>
              <a:gd name="T0" fmla="*/ 1091 w 2154"/>
              <a:gd name="T1" fmla="*/ 0 h 2427"/>
              <a:gd name="T2" fmla="*/ 1123 w 2154"/>
              <a:gd name="T3" fmla="*/ 6 h 2427"/>
              <a:gd name="T4" fmla="*/ 1152 w 2154"/>
              <a:gd name="T5" fmla="*/ 16 h 2427"/>
              <a:gd name="T6" fmla="*/ 2075 w 2154"/>
              <a:gd name="T7" fmla="*/ 546 h 2427"/>
              <a:gd name="T8" fmla="*/ 2099 w 2154"/>
              <a:gd name="T9" fmla="*/ 565 h 2427"/>
              <a:gd name="T10" fmla="*/ 2121 w 2154"/>
              <a:gd name="T11" fmla="*/ 590 h 2427"/>
              <a:gd name="T12" fmla="*/ 2137 w 2154"/>
              <a:gd name="T13" fmla="*/ 618 h 2427"/>
              <a:gd name="T14" fmla="*/ 2147 w 2154"/>
              <a:gd name="T15" fmla="*/ 648 h 2427"/>
              <a:gd name="T16" fmla="*/ 2153 w 2154"/>
              <a:gd name="T17" fmla="*/ 680 h 2427"/>
              <a:gd name="T18" fmla="*/ 2154 w 2154"/>
              <a:gd name="T19" fmla="*/ 1742 h 2427"/>
              <a:gd name="T20" fmla="*/ 2151 w 2154"/>
              <a:gd name="T21" fmla="*/ 1772 h 2427"/>
              <a:gd name="T22" fmla="*/ 2140 w 2154"/>
              <a:gd name="T23" fmla="*/ 1804 h 2427"/>
              <a:gd name="T24" fmla="*/ 2122 w 2154"/>
              <a:gd name="T25" fmla="*/ 1833 h 2427"/>
              <a:gd name="T26" fmla="*/ 2103 w 2154"/>
              <a:gd name="T27" fmla="*/ 1857 h 2427"/>
              <a:gd name="T28" fmla="*/ 2078 w 2154"/>
              <a:gd name="T29" fmla="*/ 1877 h 2427"/>
              <a:gd name="T30" fmla="*/ 1159 w 2154"/>
              <a:gd name="T31" fmla="*/ 2410 h 2427"/>
              <a:gd name="T32" fmla="*/ 1130 w 2154"/>
              <a:gd name="T33" fmla="*/ 2422 h 2427"/>
              <a:gd name="T34" fmla="*/ 1099 w 2154"/>
              <a:gd name="T35" fmla="*/ 2427 h 2427"/>
              <a:gd name="T36" fmla="*/ 1065 w 2154"/>
              <a:gd name="T37" fmla="*/ 2427 h 2427"/>
              <a:gd name="T38" fmla="*/ 1031 w 2154"/>
              <a:gd name="T39" fmla="*/ 2422 h 2427"/>
              <a:gd name="T40" fmla="*/ 1005 w 2154"/>
              <a:gd name="T41" fmla="*/ 2411 h 2427"/>
              <a:gd name="T42" fmla="*/ 82 w 2154"/>
              <a:gd name="T43" fmla="*/ 1882 h 2427"/>
              <a:gd name="T44" fmla="*/ 57 w 2154"/>
              <a:gd name="T45" fmla="*/ 1863 h 2427"/>
              <a:gd name="T46" fmla="*/ 36 w 2154"/>
              <a:gd name="T47" fmla="*/ 1838 h 2427"/>
              <a:gd name="T48" fmla="*/ 18 w 2154"/>
              <a:gd name="T49" fmla="*/ 1810 h 2427"/>
              <a:gd name="T50" fmla="*/ 7 w 2154"/>
              <a:gd name="T51" fmla="*/ 1779 h 2427"/>
              <a:gd name="T52" fmla="*/ 4 w 2154"/>
              <a:gd name="T53" fmla="*/ 1748 h 2427"/>
              <a:gd name="T54" fmla="*/ 0 w 2154"/>
              <a:gd name="T55" fmla="*/ 686 h 2427"/>
              <a:gd name="T56" fmla="*/ 4 w 2154"/>
              <a:gd name="T57" fmla="*/ 655 h 2427"/>
              <a:gd name="T58" fmla="*/ 16 w 2154"/>
              <a:gd name="T59" fmla="*/ 624 h 2427"/>
              <a:gd name="T60" fmla="*/ 32 w 2154"/>
              <a:gd name="T61" fmla="*/ 595 h 2427"/>
              <a:gd name="T62" fmla="*/ 53 w 2154"/>
              <a:gd name="T63" fmla="*/ 570 h 2427"/>
              <a:gd name="T64" fmla="*/ 78 w 2154"/>
              <a:gd name="T65" fmla="*/ 551 h 2427"/>
              <a:gd name="T66" fmla="*/ 998 w 2154"/>
              <a:gd name="T67" fmla="*/ 18 h 2427"/>
              <a:gd name="T68" fmla="*/ 1026 w 2154"/>
              <a:gd name="T69" fmla="*/ 6 h 2427"/>
              <a:gd name="T70" fmla="*/ 1058 w 2154"/>
              <a:gd name="T71" fmla="*/ 0 h 2427"/>
              <a:gd name="T72" fmla="*/ 1091 w 2154"/>
              <a:gd name="T73" fmla="*/ 0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54" h="2427">
                <a:moveTo>
                  <a:pt x="1091" y="0"/>
                </a:moveTo>
                <a:lnTo>
                  <a:pt x="1123" y="6"/>
                </a:lnTo>
                <a:lnTo>
                  <a:pt x="1152" y="16"/>
                </a:lnTo>
                <a:lnTo>
                  <a:pt x="2075" y="546"/>
                </a:lnTo>
                <a:lnTo>
                  <a:pt x="2099" y="565"/>
                </a:lnTo>
                <a:lnTo>
                  <a:pt x="2121" y="590"/>
                </a:lnTo>
                <a:lnTo>
                  <a:pt x="2137" y="618"/>
                </a:lnTo>
                <a:lnTo>
                  <a:pt x="2147" y="648"/>
                </a:lnTo>
                <a:lnTo>
                  <a:pt x="2153" y="680"/>
                </a:lnTo>
                <a:lnTo>
                  <a:pt x="2154" y="1742"/>
                </a:lnTo>
                <a:lnTo>
                  <a:pt x="2151" y="1772"/>
                </a:lnTo>
                <a:lnTo>
                  <a:pt x="2140" y="1804"/>
                </a:lnTo>
                <a:lnTo>
                  <a:pt x="2122" y="1833"/>
                </a:lnTo>
                <a:lnTo>
                  <a:pt x="2103" y="1857"/>
                </a:lnTo>
                <a:lnTo>
                  <a:pt x="2078" y="1877"/>
                </a:lnTo>
                <a:lnTo>
                  <a:pt x="1159" y="2410"/>
                </a:lnTo>
                <a:lnTo>
                  <a:pt x="1130" y="2422"/>
                </a:lnTo>
                <a:lnTo>
                  <a:pt x="1099" y="2427"/>
                </a:lnTo>
                <a:lnTo>
                  <a:pt x="1065" y="2427"/>
                </a:lnTo>
                <a:lnTo>
                  <a:pt x="1031" y="2422"/>
                </a:lnTo>
                <a:lnTo>
                  <a:pt x="1005" y="2411"/>
                </a:lnTo>
                <a:lnTo>
                  <a:pt x="82" y="1882"/>
                </a:lnTo>
                <a:lnTo>
                  <a:pt x="57" y="1863"/>
                </a:lnTo>
                <a:lnTo>
                  <a:pt x="36" y="1838"/>
                </a:lnTo>
                <a:lnTo>
                  <a:pt x="18" y="1810"/>
                </a:lnTo>
                <a:lnTo>
                  <a:pt x="7" y="1779"/>
                </a:lnTo>
                <a:lnTo>
                  <a:pt x="4" y="1748"/>
                </a:lnTo>
                <a:lnTo>
                  <a:pt x="0" y="686"/>
                </a:lnTo>
                <a:lnTo>
                  <a:pt x="4" y="655"/>
                </a:lnTo>
                <a:lnTo>
                  <a:pt x="16" y="624"/>
                </a:lnTo>
                <a:lnTo>
                  <a:pt x="32" y="595"/>
                </a:lnTo>
                <a:lnTo>
                  <a:pt x="53" y="570"/>
                </a:lnTo>
                <a:lnTo>
                  <a:pt x="78" y="551"/>
                </a:lnTo>
                <a:lnTo>
                  <a:pt x="998" y="18"/>
                </a:lnTo>
                <a:lnTo>
                  <a:pt x="1026" y="6"/>
                </a:lnTo>
                <a:lnTo>
                  <a:pt x="1058" y="0"/>
                </a:lnTo>
                <a:lnTo>
                  <a:pt x="1091" y="0"/>
                </a:lnTo>
                <a:close/>
              </a:path>
            </a:pathLst>
          </a:custGeom>
          <a:solidFill>
            <a:schemeClr val="bg1">
              <a:lumMod val="95000"/>
            </a:schemeClr>
          </a:solidFill>
          <a:ln w="19050">
            <a:solidFill>
              <a:schemeClr val="bg1">
                <a:lumMod val="75000"/>
              </a:schemeClr>
            </a:solidFill>
            <a:prstDash val="solid"/>
            <a:round/>
            <a:headEnd/>
            <a:tailEnd/>
          </a:ln>
          <a:effectLst>
            <a:outerShdw blurRad="241300" dist="533400" dir="2400000" sx="82000" sy="82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IN" sz="1200" dirty="0"/>
          </a:p>
        </p:txBody>
      </p:sp>
      <p:sp>
        <p:nvSpPr>
          <p:cNvPr id="90" name="!!Shape1">
            <a:extLst>
              <a:ext uri="{FF2B5EF4-FFF2-40B4-BE49-F238E27FC236}">
                <a16:creationId xmlns:a16="http://schemas.microsoft.com/office/drawing/2014/main" id="{95D1760C-0B37-0B84-B4E2-806C027F33BC}"/>
              </a:ext>
            </a:extLst>
          </p:cNvPr>
          <p:cNvSpPr>
            <a:spLocks/>
          </p:cNvSpPr>
          <p:nvPr/>
        </p:nvSpPr>
        <p:spPr bwMode="auto">
          <a:xfrm>
            <a:off x="7426497" y="1591216"/>
            <a:ext cx="1861787" cy="2096887"/>
          </a:xfrm>
          <a:custGeom>
            <a:avLst/>
            <a:gdLst>
              <a:gd name="T0" fmla="*/ 1091 w 2154"/>
              <a:gd name="T1" fmla="*/ 0 h 2427"/>
              <a:gd name="T2" fmla="*/ 1123 w 2154"/>
              <a:gd name="T3" fmla="*/ 6 h 2427"/>
              <a:gd name="T4" fmla="*/ 1152 w 2154"/>
              <a:gd name="T5" fmla="*/ 16 h 2427"/>
              <a:gd name="T6" fmla="*/ 2075 w 2154"/>
              <a:gd name="T7" fmla="*/ 546 h 2427"/>
              <a:gd name="T8" fmla="*/ 2099 w 2154"/>
              <a:gd name="T9" fmla="*/ 565 h 2427"/>
              <a:gd name="T10" fmla="*/ 2121 w 2154"/>
              <a:gd name="T11" fmla="*/ 590 h 2427"/>
              <a:gd name="T12" fmla="*/ 2137 w 2154"/>
              <a:gd name="T13" fmla="*/ 618 h 2427"/>
              <a:gd name="T14" fmla="*/ 2147 w 2154"/>
              <a:gd name="T15" fmla="*/ 648 h 2427"/>
              <a:gd name="T16" fmla="*/ 2153 w 2154"/>
              <a:gd name="T17" fmla="*/ 680 h 2427"/>
              <a:gd name="T18" fmla="*/ 2154 w 2154"/>
              <a:gd name="T19" fmla="*/ 1742 h 2427"/>
              <a:gd name="T20" fmla="*/ 2151 w 2154"/>
              <a:gd name="T21" fmla="*/ 1772 h 2427"/>
              <a:gd name="T22" fmla="*/ 2140 w 2154"/>
              <a:gd name="T23" fmla="*/ 1804 h 2427"/>
              <a:gd name="T24" fmla="*/ 2122 w 2154"/>
              <a:gd name="T25" fmla="*/ 1833 h 2427"/>
              <a:gd name="T26" fmla="*/ 2103 w 2154"/>
              <a:gd name="T27" fmla="*/ 1857 h 2427"/>
              <a:gd name="T28" fmla="*/ 2078 w 2154"/>
              <a:gd name="T29" fmla="*/ 1877 h 2427"/>
              <a:gd name="T30" fmla="*/ 1159 w 2154"/>
              <a:gd name="T31" fmla="*/ 2410 h 2427"/>
              <a:gd name="T32" fmla="*/ 1130 w 2154"/>
              <a:gd name="T33" fmla="*/ 2422 h 2427"/>
              <a:gd name="T34" fmla="*/ 1099 w 2154"/>
              <a:gd name="T35" fmla="*/ 2427 h 2427"/>
              <a:gd name="T36" fmla="*/ 1065 w 2154"/>
              <a:gd name="T37" fmla="*/ 2427 h 2427"/>
              <a:gd name="T38" fmla="*/ 1031 w 2154"/>
              <a:gd name="T39" fmla="*/ 2422 h 2427"/>
              <a:gd name="T40" fmla="*/ 1005 w 2154"/>
              <a:gd name="T41" fmla="*/ 2411 h 2427"/>
              <a:gd name="T42" fmla="*/ 82 w 2154"/>
              <a:gd name="T43" fmla="*/ 1882 h 2427"/>
              <a:gd name="T44" fmla="*/ 57 w 2154"/>
              <a:gd name="T45" fmla="*/ 1863 h 2427"/>
              <a:gd name="T46" fmla="*/ 36 w 2154"/>
              <a:gd name="T47" fmla="*/ 1838 h 2427"/>
              <a:gd name="T48" fmla="*/ 18 w 2154"/>
              <a:gd name="T49" fmla="*/ 1810 h 2427"/>
              <a:gd name="T50" fmla="*/ 7 w 2154"/>
              <a:gd name="T51" fmla="*/ 1779 h 2427"/>
              <a:gd name="T52" fmla="*/ 4 w 2154"/>
              <a:gd name="T53" fmla="*/ 1748 h 2427"/>
              <a:gd name="T54" fmla="*/ 0 w 2154"/>
              <a:gd name="T55" fmla="*/ 686 h 2427"/>
              <a:gd name="T56" fmla="*/ 4 w 2154"/>
              <a:gd name="T57" fmla="*/ 655 h 2427"/>
              <a:gd name="T58" fmla="*/ 16 w 2154"/>
              <a:gd name="T59" fmla="*/ 624 h 2427"/>
              <a:gd name="T60" fmla="*/ 32 w 2154"/>
              <a:gd name="T61" fmla="*/ 595 h 2427"/>
              <a:gd name="T62" fmla="*/ 53 w 2154"/>
              <a:gd name="T63" fmla="*/ 570 h 2427"/>
              <a:gd name="T64" fmla="*/ 78 w 2154"/>
              <a:gd name="T65" fmla="*/ 551 h 2427"/>
              <a:gd name="T66" fmla="*/ 998 w 2154"/>
              <a:gd name="T67" fmla="*/ 18 h 2427"/>
              <a:gd name="T68" fmla="*/ 1026 w 2154"/>
              <a:gd name="T69" fmla="*/ 6 h 2427"/>
              <a:gd name="T70" fmla="*/ 1058 w 2154"/>
              <a:gd name="T71" fmla="*/ 0 h 2427"/>
              <a:gd name="T72" fmla="*/ 1091 w 2154"/>
              <a:gd name="T73" fmla="*/ 0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54" h="2427">
                <a:moveTo>
                  <a:pt x="1091" y="0"/>
                </a:moveTo>
                <a:lnTo>
                  <a:pt x="1123" y="6"/>
                </a:lnTo>
                <a:lnTo>
                  <a:pt x="1152" y="16"/>
                </a:lnTo>
                <a:lnTo>
                  <a:pt x="2075" y="546"/>
                </a:lnTo>
                <a:lnTo>
                  <a:pt x="2099" y="565"/>
                </a:lnTo>
                <a:lnTo>
                  <a:pt x="2121" y="590"/>
                </a:lnTo>
                <a:lnTo>
                  <a:pt x="2137" y="618"/>
                </a:lnTo>
                <a:lnTo>
                  <a:pt x="2147" y="648"/>
                </a:lnTo>
                <a:lnTo>
                  <a:pt x="2153" y="680"/>
                </a:lnTo>
                <a:lnTo>
                  <a:pt x="2154" y="1742"/>
                </a:lnTo>
                <a:lnTo>
                  <a:pt x="2151" y="1772"/>
                </a:lnTo>
                <a:lnTo>
                  <a:pt x="2140" y="1804"/>
                </a:lnTo>
                <a:lnTo>
                  <a:pt x="2122" y="1833"/>
                </a:lnTo>
                <a:lnTo>
                  <a:pt x="2103" y="1857"/>
                </a:lnTo>
                <a:lnTo>
                  <a:pt x="2078" y="1877"/>
                </a:lnTo>
                <a:lnTo>
                  <a:pt x="1159" y="2410"/>
                </a:lnTo>
                <a:lnTo>
                  <a:pt x="1130" y="2422"/>
                </a:lnTo>
                <a:lnTo>
                  <a:pt x="1099" y="2427"/>
                </a:lnTo>
                <a:lnTo>
                  <a:pt x="1065" y="2427"/>
                </a:lnTo>
                <a:lnTo>
                  <a:pt x="1031" y="2422"/>
                </a:lnTo>
                <a:lnTo>
                  <a:pt x="1005" y="2411"/>
                </a:lnTo>
                <a:lnTo>
                  <a:pt x="82" y="1882"/>
                </a:lnTo>
                <a:lnTo>
                  <a:pt x="57" y="1863"/>
                </a:lnTo>
                <a:lnTo>
                  <a:pt x="36" y="1838"/>
                </a:lnTo>
                <a:lnTo>
                  <a:pt x="18" y="1810"/>
                </a:lnTo>
                <a:lnTo>
                  <a:pt x="7" y="1779"/>
                </a:lnTo>
                <a:lnTo>
                  <a:pt x="4" y="1748"/>
                </a:lnTo>
                <a:lnTo>
                  <a:pt x="0" y="686"/>
                </a:lnTo>
                <a:lnTo>
                  <a:pt x="4" y="655"/>
                </a:lnTo>
                <a:lnTo>
                  <a:pt x="16" y="624"/>
                </a:lnTo>
                <a:lnTo>
                  <a:pt x="32" y="595"/>
                </a:lnTo>
                <a:lnTo>
                  <a:pt x="53" y="570"/>
                </a:lnTo>
                <a:lnTo>
                  <a:pt x="78" y="551"/>
                </a:lnTo>
                <a:lnTo>
                  <a:pt x="998" y="18"/>
                </a:lnTo>
                <a:lnTo>
                  <a:pt x="1026" y="6"/>
                </a:lnTo>
                <a:lnTo>
                  <a:pt x="1058" y="0"/>
                </a:lnTo>
                <a:lnTo>
                  <a:pt x="1091" y="0"/>
                </a:lnTo>
                <a:close/>
              </a:path>
            </a:pathLst>
          </a:custGeom>
          <a:solidFill>
            <a:schemeClr val="bg1">
              <a:lumMod val="95000"/>
            </a:schemeClr>
          </a:solidFill>
          <a:ln w="19050">
            <a:solidFill>
              <a:schemeClr val="bg1">
                <a:lumMod val="75000"/>
              </a:schemeClr>
            </a:solidFill>
            <a:prstDash val="solid"/>
            <a:round/>
            <a:headEnd/>
            <a:tailEnd/>
          </a:ln>
          <a:effectLst>
            <a:outerShdw blurRad="241300" dist="533400" dir="2400000" sx="82000" sy="82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IN" sz="1200" dirty="0"/>
          </a:p>
        </p:txBody>
      </p:sp>
      <p:sp>
        <p:nvSpPr>
          <p:cNvPr id="91" name="!!Shape1">
            <a:extLst>
              <a:ext uri="{FF2B5EF4-FFF2-40B4-BE49-F238E27FC236}">
                <a16:creationId xmlns:a16="http://schemas.microsoft.com/office/drawing/2014/main" id="{96EBDD40-0BFF-A11A-C020-281AA266BA28}"/>
              </a:ext>
            </a:extLst>
          </p:cNvPr>
          <p:cNvSpPr>
            <a:spLocks/>
          </p:cNvSpPr>
          <p:nvPr/>
        </p:nvSpPr>
        <p:spPr bwMode="auto">
          <a:xfrm>
            <a:off x="9632440" y="1591216"/>
            <a:ext cx="1861787" cy="2096887"/>
          </a:xfrm>
          <a:custGeom>
            <a:avLst/>
            <a:gdLst>
              <a:gd name="T0" fmla="*/ 1091 w 2154"/>
              <a:gd name="T1" fmla="*/ 0 h 2427"/>
              <a:gd name="T2" fmla="*/ 1123 w 2154"/>
              <a:gd name="T3" fmla="*/ 6 h 2427"/>
              <a:gd name="T4" fmla="*/ 1152 w 2154"/>
              <a:gd name="T5" fmla="*/ 16 h 2427"/>
              <a:gd name="T6" fmla="*/ 2075 w 2154"/>
              <a:gd name="T7" fmla="*/ 546 h 2427"/>
              <a:gd name="T8" fmla="*/ 2099 w 2154"/>
              <a:gd name="T9" fmla="*/ 565 h 2427"/>
              <a:gd name="T10" fmla="*/ 2121 w 2154"/>
              <a:gd name="T11" fmla="*/ 590 h 2427"/>
              <a:gd name="T12" fmla="*/ 2137 w 2154"/>
              <a:gd name="T13" fmla="*/ 618 h 2427"/>
              <a:gd name="T14" fmla="*/ 2147 w 2154"/>
              <a:gd name="T15" fmla="*/ 648 h 2427"/>
              <a:gd name="T16" fmla="*/ 2153 w 2154"/>
              <a:gd name="T17" fmla="*/ 680 h 2427"/>
              <a:gd name="T18" fmla="*/ 2154 w 2154"/>
              <a:gd name="T19" fmla="*/ 1742 h 2427"/>
              <a:gd name="T20" fmla="*/ 2151 w 2154"/>
              <a:gd name="T21" fmla="*/ 1772 h 2427"/>
              <a:gd name="T22" fmla="*/ 2140 w 2154"/>
              <a:gd name="T23" fmla="*/ 1804 h 2427"/>
              <a:gd name="T24" fmla="*/ 2122 w 2154"/>
              <a:gd name="T25" fmla="*/ 1833 h 2427"/>
              <a:gd name="T26" fmla="*/ 2103 w 2154"/>
              <a:gd name="T27" fmla="*/ 1857 h 2427"/>
              <a:gd name="T28" fmla="*/ 2078 w 2154"/>
              <a:gd name="T29" fmla="*/ 1877 h 2427"/>
              <a:gd name="T30" fmla="*/ 1159 w 2154"/>
              <a:gd name="T31" fmla="*/ 2410 h 2427"/>
              <a:gd name="T32" fmla="*/ 1130 w 2154"/>
              <a:gd name="T33" fmla="*/ 2422 h 2427"/>
              <a:gd name="T34" fmla="*/ 1099 w 2154"/>
              <a:gd name="T35" fmla="*/ 2427 h 2427"/>
              <a:gd name="T36" fmla="*/ 1065 w 2154"/>
              <a:gd name="T37" fmla="*/ 2427 h 2427"/>
              <a:gd name="T38" fmla="*/ 1031 w 2154"/>
              <a:gd name="T39" fmla="*/ 2422 h 2427"/>
              <a:gd name="T40" fmla="*/ 1005 w 2154"/>
              <a:gd name="T41" fmla="*/ 2411 h 2427"/>
              <a:gd name="T42" fmla="*/ 82 w 2154"/>
              <a:gd name="T43" fmla="*/ 1882 h 2427"/>
              <a:gd name="T44" fmla="*/ 57 w 2154"/>
              <a:gd name="T45" fmla="*/ 1863 h 2427"/>
              <a:gd name="T46" fmla="*/ 36 w 2154"/>
              <a:gd name="T47" fmla="*/ 1838 h 2427"/>
              <a:gd name="T48" fmla="*/ 18 w 2154"/>
              <a:gd name="T49" fmla="*/ 1810 h 2427"/>
              <a:gd name="T50" fmla="*/ 7 w 2154"/>
              <a:gd name="T51" fmla="*/ 1779 h 2427"/>
              <a:gd name="T52" fmla="*/ 4 w 2154"/>
              <a:gd name="T53" fmla="*/ 1748 h 2427"/>
              <a:gd name="T54" fmla="*/ 0 w 2154"/>
              <a:gd name="T55" fmla="*/ 686 h 2427"/>
              <a:gd name="T56" fmla="*/ 4 w 2154"/>
              <a:gd name="T57" fmla="*/ 655 h 2427"/>
              <a:gd name="T58" fmla="*/ 16 w 2154"/>
              <a:gd name="T59" fmla="*/ 624 h 2427"/>
              <a:gd name="T60" fmla="*/ 32 w 2154"/>
              <a:gd name="T61" fmla="*/ 595 h 2427"/>
              <a:gd name="T62" fmla="*/ 53 w 2154"/>
              <a:gd name="T63" fmla="*/ 570 h 2427"/>
              <a:gd name="T64" fmla="*/ 78 w 2154"/>
              <a:gd name="T65" fmla="*/ 551 h 2427"/>
              <a:gd name="T66" fmla="*/ 998 w 2154"/>
              <a:gd name="T67" fmla="*/ 18 h 2427"/>
              <a:gd name="T68" fmla="*/ 1026 w 2154"/>
              <a:gd name="T69" fmla="*/ 6 h 2427"/>
              <a:gd name="T70" fmla="*/ 1058 w 2154"/>
              <a:gd name="T71" fmla="*/ 0 h 2427"/>
              <a:gd name="T72" fmla="*/ 1091 w 2154"/>
              <a:gd name="T73" fmla="*/ 0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54" h="2427">
                <a:moveTo>
                  <a:pt x="1091" y="0"/>
                </a:moveTo>
                <a:lnTo>
                  <a:pt x="1123" y="6"/>
                </a:lnTo>
                <a:lnTo>
                  <a:pt x="1152" y="16"/>
                </a:lnTo>
                <a:lnTo>
                  <a:pt x="2075" y="546"/>
                </a:lnTo>
                <a:lnTo>
                  <a:pt x="2099" y="565"/>
                </a:lnTo>
                <a:lnTo>
                  <a:pt x="2121" y="590"/>
                </a:lnTo>
                <a:lnTo>
                  <a:pt x="2137" y="618"/>
                </a:lnTo>
                <a:lnTo>
                  <a:pt x="2147" y="648"/>
                </a:lnTo>
                <a:lnTo>
                  <a:pt x="2153" y="680"/>
                </a:lnTo>
                <a:lnTo>
                  <a:pt x="2154" y="1742"/>
                </a:lnTo>
                <a:lnTo>
                  <a:pt x="2151" y="1772"/>
                </a:lnTo>
                <a:lnTo>
                  <a:pt x="2140" y="1804"/>
                </a:lnTo>
                <a:lnTo>
                  <a:pt x="2122" y="1833"/>
                </a:lnTo>
                <a:lnTo>
                  <a:pt x="2103" y="1857"/>
                </a:lnTo>
                <a:lnTo>
                  <a:pt x="2078" y="1877"/>
                </a:lnTo>
                <a:lnTo>
                  <a:pt x="1159" y="2410"/>
                </a:lnTo>
                <a:lnTo>
                  <a:pt x="1130" y="2422"/>
                </a:lnTo>
                <a:lnTo>
                  <a:pt x="1099" y="2427"/>
                </a:lnTo>
                <a:lnTo>
                  <a:pt x="1065" y="2427"/>
                </a:lnTo>
                <a:lnTo>
                  <a:pt x="1031" y="2422"/>
                </a:lnTo>
                <a:lnTo>
                  <a:pt x="1005" y="2411"/>
                </a:lnTo>
                <a:lnTo>
                  <a:pt x="82" y="1882"/>
                </a:lnTo>
                <a:lnTo>
                  <a:pt x="57" y="1863"/>
                </a:lnTo>
                <a:lnTo>
                  <a:pt x="36" y="1838"/>
                </a:lnTo>
                <a:lnTo>
                  <a:pt x="18" y="1810"/>
                </a:lnTo>
                <a:lnTo>
                  <a:pt x="7" y="1779"/>
                </a:lnTo>
                <a:lnTo>
                  <a:pt x="4" y="1748"/>
                </a:lnTo>
                <a:lnTo>
                  <a:pt x="0" y="686"/>
                </a:lnTo>
                <a:lnTo>
                  <a:pt x="4" y="655"/>
                </a:lnTo>
                <a:lnTo>
                  <a:pt x="16" y="624"/>
                </a:lnTo>
                <a:lnTo>
                  <a:pt x="32" y="595"/>
                </a:lnTo>
                <a:lnTo>
                  <a:pt x="53" y="570"/>
                </a:lnTo>
                <a:lnTo>
                  <a:pt x="78" y="551"/>
                </a:lnTo>
                <a:lnTo>
                  <a:pt x="998" y="18"/>
                </a:lnTo>
                <a:lnTo>
                  <a:pt x="1026" y="6"/>
                </a:lnTo>
                <a:lnTo>
                  <a:pt x="1058" y="0"/>
                </a:lnTo>
                <a:lnTo>
                  <a:pt x="1091" y="0"/>
                </a:lnTo>
                <a:close/>
              </a:path>
            </a:pathLst>
          </a:custGeom>
          <a:solidFill>
            <a:schemeClr val="bg1">
              <a:lumMod val="95000"/>
            </a:schemeClr>
          </a:solidFill>
          <a:ln w="19050">
            <a:solidFill>
              <a:schemeClr val="bg1">
                <a:lumMod val="75000"/>
              </a:schemeClr>
            </a:solidFill>
            <a:prstDash val="solid"/>
            <a:round/>
            <a:headEnd/>
            <a:tailEnd/>
          </a:ln>
          <a:effectLst>
            <a:outerShdw blurRad="241300" dist="533400" dir="2400000" sx="82000" sy="82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IN" sz="1200" dirty="0"/>
          </a:p>
        </p:txBody>
      </p:sp>
      <p:sp>
        <p:nvSpPr>
          <p:cNvPr id="36" name="TextBox 35">
            <a:extLst>
              <a:ext uri="{FF2B5EF4-FFF2-40B4-BE49-F238E27FC236}">
                <a16:creationId xmlns:a16="http://schemas.microsoft.com/office/drawing/2014/main" id="{7A70E390-2238-73B3-6DE4-1678E537FFE6}"/>
              </a:ext>
            </a:extLst>
          </p:cNvPr>
          <p:cNvSpPr txBox="1"/>
          <p:nvPr/>
        </p:nvSpPr>
        <p:spPr>
          <a:xfrm>
            <a:off x="392236" y="2261194"/>
            <a:ext cx="2000094" cy="1161857"/>
          </a:xfrm>
          <a:prstGeom prst="rect">
            <a:avLst/>
          </a:prstGeom>
          <a:noFill/>
        </p:spPr>
        <p:txBody>
          <a:bodyPr wrap="square" rtlCol="0" anchor="ctr" anchorCtr="0">
            <a:spAutoFit/>
          </a:bodyPr>
          <a:lstStyle/>
          <a:p>
            <a:pPr algn="ctr"/>
            <a:r>
              <a:rPr lang="fr-FR" sz="1200" b="1" dirty="0">
                <a:solidFill>
                  <a:schemeClr val="tx2"/>
                </a:solidFill>
                <a:latin typeface="Open Sans" pitchFamily="2" charset="0"/>
                <a:ea typeface="Open Sans" pitchFamily="2" charset="0"/>
                <a:cs typeface="Open Sans" pitchFamily="2" charset="0"/>
              </a:rPr>
              <a:t>Identification d’un besoin de politique publique / d’un manque de données</a:t>
            </a:r>
          </a:p>
          <a:p>
            <a:pPr algn="ctr"/>
            <a:r>
              <a:rPr lang="fr-FR" sz="1100" b="1" dirty="0">
                <a:solidFill>
                  <a:schemeClr val="tx2"/>
                </a:solidFill>
                <a:latin typeface="Open Sans" pitchFamily="2" charset="0"/>
                <a:ea typeface="Open Sans" pitchFamily="2" charset="0"/>
                <a:cs typeface="Open Sans" pitchFamily="2" charset="0"/>
              </a:rPr>
              <a:t>- </a:t>
            </a:r>
            <a:r>
              <a:rPr lang="fr-FR" sz="1050" b="1" i="1" dirty="0">
                <a:solidFill>
                  <a:schemeClr val="tx2"/>
                </a:solidFill>
                <a:latin typeface="Open Sans" pitchFamily="2" charset="0"/>
                <a:ea typeface="Open Sans" pitchFamily="2" charset="0"/>
                <a:cs typeface="Open Sans" pitchFamily="2" charset="0"/>
              </a:rPr>
              <a:t>S’il entre dans le périmètre du TAP</a:t>
            </a:r>
            <a:endParaRPr lang="fr-FR" sz="1100" b="1" i="1" dirty="0">
              <a:solidFill>
                <a:schemeClr val="tx2"/>
              </a:solidFill>
              <a:latin typeface="Open Sans" pitchFamily="2" charset="0"/>
              <a:ea typeface="Open Sans" pitchFamily="2" charset="0"/>
              <a:cs typeface="Open Sans" pitchFamily="2" charset="0"/>
            </a:endParaRPr>
          </a:p>
        </p:txBody>
      </p:sp>
      <p:grpSp>
        <p:nvGrpSpPr>
          <p:cNvPr id="59" name="Group 58">
            <a:extLst>
              <a:ext uri="{FF2B5EF4-FFF2-40B4-BE49-F238E27FC236}">
                <a16:creationId xmlns:a16="http://schemas.microsoft.com/office/drawing/2014/main" id="{939EEBD1-F9F2-5481-36B8-7013A48C2D57}"/>
              </a:ext>
            </a:extLst>
          </p:cNvPr>
          <p:cNvGrpSpPr/>
          <p:nvPr/>
        </p:nvGrpSpPr>
        <p:grpSpPr>
          <a:xfrm>
            <a:off x="338302" y="1764856"/>
            <a:ext cx="581051" cy="579677"/>
            <a:chOff x="1240129" y="2508682"/>
            <a:chExt cx="685018" cy="683398"/>
          </a:xfrm>
        </p:grpSpPr>
        <p:sp>
          <p:nvSpPr>
            <p:cNvPr id="41" name="Oval 40">
              <a:extLst>
                <a:ext uri="{FF2B5EF4-FFF2-40B4-BE49-F238E27FC236}">
                  <a16:creationId xmlns:a16="http://schemas.microsoft.com/office/drawing/2014/main" id="{E21E0462-3031-ED9A-7B95-AF6FD8A36816}"/>
                </a:ext>
              </a:extLst>
            </p:cNvPr>
            <p:cNvSpPr/>
            <p:nvPr/>
          </p:nvSpPr>
          <p:spPr>
            <a:xfrm>
              <a:off x="1240129" y="2508682"/>
              <a:ext cx="685018" cy="6833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Open Sans" pitchFamily="2" charset="0"/>
                <a:ea typeface="Open Sans" pitchFamily="2" charset="0"/>
                <a:cs typeface="Open Sans" pitchFamily="2" charset="0"/>
              </a:endParaRPr>
            </a:p>
          </p:txBody>
        </p:sp>
        <p:sp>
          <p:nvSpPr>
            <p:cNvPr id="42" name="TextBox 41">
              <a:extLst>
                <a:ext uri="{FF2B5EF4-FFF2-40B4-BE49-F238E27FC236}">
                  <a16:creationId xmlns:a16="http://schemas.microsoft.com/office/drawing/2014/main" id="{35B9978C-6CC3-EAA5-8268-1EF7A9BD20F4}"/>
                </a:ext>
              </a:extLst>
            </p:cNvPr>
            <p:cNvSpPr txBox="1"/>
            <p:nvPr/>
          </p:nvSpPr>
          <p:spPr>
            <a:xfrm>
              <a:off x="1382930" y="2583239"/>
              <a:ext cx="352729" cy="506365"/>
            </a:xfrm>
            <a:prstGeom prst="rect">
              <a:avLst/>
            </a:prstGeom>
            <a:noFill/>
          </p:spPr>
          <p:txBody>
            <a:bodyPr wrap="none" rtlCol="0" anchor="ctr">
              <a:spAutoFit/>
            </a:bodyPr>
            <a:lstStyle/>
            <a:p>
              <a:pPr algn="ctr"/>
              <a:r>
                <a:rPr lang="en-US" sz="3600" b="1" dirty="0">
                  <a:solidFill>
                    <a:schemeClr val="bg1"/>
                  </a:solidFill>
                  <a:latin typeface="Open Sans" pitchFamily="2" charset="0"/>
                  <a:ea typeface="Open Sans" pitchFamily="2" charset="0"/>
                  <a:cs typeface="Open Sans" pitchFamily="2" charset="0"/>
                </a:rPr>
                <a:t>1</a:t>
              </a:r>
            </a:p>
          </p:txBody>
        </p:sp>
      </p:grpSp>
      <p:sp>
        <p:nvSpPr>
          <p:cNvPr id="38" name="TextBox 37">
            <a:extLst>
              <a:ext uri="{FF2B5EF4-FFF2-40B4-BE49-F238E27FC236}">
                <a16:creationId xmlns:a16="http://schemas.microsoft.com/office/drawing/2014/main" id="{C7F3C28D-E134-5E7B-BBC5-EFDE036C439F}"/>
              </a:ext>
            </a:extLst>
          </p:cNvPr>
          <p:cNvSpPr txBox="1"/>
          <p:nvPr/>
        </p:nvSpPr>
        <p:spPr>
          <a:xfrm>
            <a:off x="5278290" y="2465421"/>
            <a:ext cx="1565955" cy="738664"/>
          </a:xfrm>
          <a:prstGeom prst="rect">
            <a:avLst/>
          </a:prstGeom>
          <a:noFill/>
        </p:spPr>
        <p:txBody>
          <a:bodyPr wrap="square" lIns="91440" tIns="45720" rIns="91440" bIns="45720" rtlCol="0" anchor="ctr" anchorCtr="0">
            <a:spAutoFit/>
          </a:bodyPr>
          <a:lstStyle/>
          <a:p>
            <a:pPr algn="ctr"/>
            <a:r>
              <a:rPr lang="fr-FR" sz="1400" b="1" dirty="0">
                <a:solidFill>
                  <a:schemeClr val="tx2"/>
                </a:solidFill>
                <a:latin typeface="Open Sans" pitchFamily="2" charset="0"/>
                <a:ea typeface="Open Sans" pitchFamily="2" charset="0"/>
                <a:cs typeface="Open Sans" pitchFamily="2" charset="0"/>
              </a:rPr>
              <a:t>Marché public et sélection du titulaire </a:t>
            </a:r>
          </a:p>
        </p:txBody>
      </p:sp>
      <p:grpSp>
        <p:nvGrpSpPr>
          <p:cNvPr id="70" name="Group 69">
            <a:extLst>
              <a:ext uri="{FF2B5EF4-FFF2-40B4-BE49-F238E27FC236}">
                <a16:creationId xmlns:a16="http://schemas.microsoft.com/office/drawing/2014/main" id="{8170B2CA-5AB9-3F5C-7C3A-6172B0378AFE}"/>
              </a:ext>
            </a:extLst>
          </p:cNvPr>
          <p:cNvGrpSpPr/>
          <p:nvPr/>
        </p:nvGrpSpPr>
        <p:grpSpPr>
          <a:xfrm>
            <a:off x="5072408" y="1821614"/>
            <a:ext cx="576000" cy="576000"/>
            <a:chOff x="5262044" y="2466978"/>
            <a:chExt cx="685018" cy="683398"/>
          </a:xfrm>
        </p:grpSpPr>
        <p:sp>
          <p:nvSpPr>
            <p:cNvPr id="43" name="Oval 42">
              <a:extLst>
                <a:ext uri="{FF2B5EF4-FFF2-40B4-BE49-F238E27FC236}">
                  <a16:creationId xmlns:a16="http://schemas.microsoft.com/office/drawing/2014/main" id="{60C82D4B-F0DF-8A6B-7F00-1FE06501AA75}"/>
                </a:ext>
              </a:extLst>
            </p:cNvPr>
            <p:cNvSpPr/>
            <p:nvPr/>
          </p:nvSpPr>
          <p:spPr>
            <a:xfrm>
              <a:off x="5262044" y="2466978"/>
              <a:ext cx="685018" cy="683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Open Sans" pitchFamily="2" charset="0"/>
                <a:ea typeface="Open Sans" pitchFamily="2" charset="0"/>
                <a:cs typeface="Open Sans" pitchFamily="2" charset="0"/>
              </a:endParaRPr>
            </a:p>
          </p:txBody>
        </p:sp>
        <p:sp>
          <p:nvSpPr>
            <p:cNvPr id="44" name="TextBox 43">
              <a:extLst>
                <a:ext uri="{FF2B5EF4-FFF2-40B4-BE49-F238E27FC236}">
                  <a16:creationId xmlns:a16="http://schemas.microsoft.com/office/drawing/2014/main" id="{89F94AB3-07CE-F561-71CD-FFAC07AFBC82}"/>
                </a:ext>
              </a:extLst>
            </p:cNvPr>
            <p:cNvSpPr txBox="1"/>
            <p:nvPr/>
          </p:nvSpPr>
          <p:spPr>
            <a:xfrm>
              <a:off x="5404987" y="2539425"/>
              <a:ext cx="352728" cy="506365"/>
            </a:xfrm>
            <a:prstGeom prst="rect">
              <a:avLst/>
            </a:prstGeom>
            <a:noFill/>
          </p:spPr>
          <p:txBody>
            <a:bodyPr wrap="none" rtlCol="0" anchor="ctr">
              <a:spAutoFit/>
            </a:bodyPr>
            <a:lstStyle/>
            <a:p>
              <a:pPr algn="ctr"/>
              <a:r>
                <a:rPr lang="en-US" sz="3600" b="1" dirty="0">
                  <a:solidFill>
                    <a:schemeClr val="bg1"/>
                  </a:solidFill>
                  <a:latin typeface="Open Sans" pitchFamily="2" charset="0"/>
                  <a:ea typeface="Open Sans" pitchFamily="2" charset="0"/>
                  <a:cs typeface="Open Sans" pitchFamily="2" charset="0"/>
                </a:rPr>
                <a:t>3</a:t>
              </a:r>
            </a:p>
          </p:txBody>
        </p:sp>
      </p:grpSp>
      <p:sp>
        <p:nvSpPr>
          <p:cNvPr id="39" name="TextBox 38">
            <a:extLst>
              <a:ext uri="{FF2B5EF4-FFF2-40B4-BE49-F238E27FC236}">
                <a16:creationId xmlns:a16="http://schemas.microsoft.com/office/drawing/2014/main" id="{9841DBA0-F5F8-566A-B504-753FC5AD29DC}"/>
              </a:ext>
            </a:extLst>
          </p:cNvPr>
          <p:cNvSpPr txBox="1"/>
          <p:nvPr/>
        </p:nvSpPr>
        <p:spPr>
          <a:xfrm>
            <a:off x="7433276" y="2602577"/>
            <a:ext cx="1868002" cy="523220"/>
          </a:xfrm>
          <a:prstGeom prst="rect">
            <a:avLst/>
          </a:prstGeom>
          <a:noFill/>
        </p:spPr>
        <p:txBody>
          <a:bodyPr wrap="square" lIns="91440" tIns="45720" rIns="91440" bIns="45720" rtlCol="0" anchor="ctr" anchorCtr="0">
            <a:spAutoFit/>
          </a:bodyPr>
          <a:lstStyle/>
          <a:p>
            <a:pPr algn="ctr"/>
            <a:r>
              <a:rPr lang="fr-FR" sz="1400" b="1" dirty="0">
                <a:solidFill>
                  <a:schemeClr val="tx2"/>
                </a:solidFill>
                <a:latin typeface="Open Sans" pitchFamily="2" charset="0"/>
                <a:ea typeface="Open Sans" pitchFamily="2" charset="0"/>
                <a:cs typeface="Open Sans" pitchFamily="2" charset="0"/>
              </a:rPr>
              <a:t>Mise en œuvre du projet </a:t>
            </a:r>
          </a:p>
        </p:txBody>
      </p:sp>
      <p:grpSp>
        <p:nvGrpSpPr>
          <p:cNvPr id="72" name="Group 71">
            <a:extLst>
              <a:ext uri="{FF2B5EF4-FFF2-40B4-BE49-F238E27FC236}">
                <a16:creationId xmlns:a16="http://schemas.microsoft.com/office/drawing/2014/main" id="{9B52E118-9934-18B8-8376-23E82EB94A2E}"/>
              </a:ext>
            </a:extLst>
          </p:cNvPr>
          <p:cNvGrpSpPr/>
          <p:nvPr/>
        </p:nvGrpSpPr>
        <p:grpSpPr>
          <a:xfrm>
            <a:off x="7252738" y="1803606"/>
            <a:ext cx="576000" cy="576000"/>
            <a:chOff x="8428157" y="5752856"/>
            <a:chExt cx="685018" cy="683398"/>
          </a:xfrm>
        </p:grpSpPr>
        <p:sp>
          <p:nvSpPr>
            <p:cNvPr id="49" name="Oval 48">
              <a:extLst>
                <a:ext uri="{FF2B5EF4-FFF2-40B4-BE49-F238E27FC236}">
                  <a16:creationId xmlns:a16="http://schemas.microsoft.com/office/drawing/2014/main" id="{5533D602-EEE4-D6E2-7C85-030E3D8789C5}"/>
                </a:ext>
              </a:extLst>
            </p:cNvPr>
            <p:cNvSpPr/>
            <p:nvPr/>
          </p:nvSpPr>
          <p:spPr>
            <a:xfrm>
              <a:off x="8428157" y="5752856"/>
              <a:ext cx="685018" cy="6833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Open Sans" pitchFamily="2" charset="0"/>
                <a:ea typeface="Open Sans" pitchFamily="2" charset="0"/>
                <a:cs typeface="Open Sans" pitchFamily="2" charset="0"/>
              </a:endParaRPr>
            </a:p>
          </p:txBody>
        </p:sp>
        <p:sp>
          <p:nvSpPr>
            <p:cNvPr id="50" name="TextBox 49">
              <a:extLst>
                <a:ext uri="{FF2B5EF4-FFF2-40B4-BE49-F238E27FC236}">
                  <a16:creationId xmlns:a16="http://schemas.microsoft.com/office/drawing/2014/main" id="{C47D3E33-97D4-921C-E5DB-A587FDD66C84}"/>
                </a:ext>
              </a:extLst>
            </p:cNvPr>
            <p:cNvSpPr txBox="1"/>
            <p:nvPr/>
          </p:nvSpPr>
          <p:spPr>
            <a:xfrm>
              <a:off x="8569424" y="5841373"/>
              <a:ext cx="352728" cy="506365"/>
            </a:xfrm>
            <a:prstGeom prst="rect">
              <a:avLst/>
            </a:prstGeom>
            <a:noFill/>
          </p:spPr>
          <p:txBody>
            <a:bodyPr wrap="none" rtlCol="0" anchor="ctr">
              <a:spAutoFit/>
            </a:bodyPr>
            <a:lstStyle/>
            <a:p>
              <a:pPr algn="ctr"/>
              <a:r>
                <a:rPr lang="en-US" sz="3600" b="1" dirty="0">
                  <a:solidFill>
                    <a:schemeClr val="bg1"/>
                  </a:solidFill>
                  <a:latin typeface="Open Sans" pitchFamily="2" charset="0"/>
                  <a:ea typeface="Open Sans" pitchFamily="2" charset="0"/>
                  <a:cs typeface="Open Sans" pitchFamily="2" charset="0"/>
                </a:rPr>
                <a:t>4</a:t>
              </a:r>
            </a:p>
          </p:txBody>
        </p:sp>
      </p:grpSp>
      <p:sp>
        <p:nvSpPr>
          <p:cNvPr id="40" name="TextBox 39">
            <a:extLst>
              <a:ext uri="{FF2B5EF4-FFF2-40B4-BE49-F238E27FC236}">
                <a16:creationId xmlns:a16="http://schemas.microsoft.com/office/drawing/2014/main" id="{F36892E8-5A9F-678C-4C84-647A40E3CF31}"/>
              </a:ext>
            </a:extLst>
          </p:cNvPr>
          <p:cNvSpPr txBox="1"/>
          <p:nvPr/>
        </p:nvSpPr>
        <p:spPr>
          <a:xfrm>
            <a:off x="9672746" y="2513014"/>
            <a:ext cx="1786446" cy="738664"/>
          </a:xfrm>
          <a:prstGeom prst="rect">
            <a:avLst/>
          </a:prstGeom>
          <a:noFill/>
        </p:spPr>
        <p:txBody>
          <a:bodyPr wrap="square" rtlCol="0" anchor="ctr" anchorCtr="0">
            <a:spAutoFit/>
          </a:bodyPr>
          <a:lstStyle/>
          <a:p>
            <a:pPr algn="ctr"/>
            <a:r>
              <a:rPr lang="fr-FR" sz="1400" b="1" dirty="0">
                <a:solidFill>
                  <a:schemeClr val="tx2"/>
                </a:solidFill>
                <a:latin typeface="Open Sans" pitchFamily="2" charset="0"/>
                <a:ea typeface="Open Sans" pitchFamily="2" charset="0"/>
                <a:cs typeface="Open Sans" pitchFamily="2" charset="0"/>
              </a:rPr>
              <a:t>Remise des livrables du projet et valorisation</a:t>
            </a:r>
          </a:p>
        </p:txBody>
      </p:sp>
      <p:grpSp>
        <p:nvGrpSpPr>
          <p:cNvPr id="73" name="Group 72">
            <a:extLst>
              <a:ext uri="{FF2B5EF4-FFF2-40B4-BE49-F238E27FC236}">
                <a16:creationId xmlns:a16="http://schemas.microsoft.com/office/drawing/2014/main" id="{EF81B932-1EA1-F01A-48BC-764A985A4EB2}"/>
              </a:ext>
            </a:extLst>
          </p:cNvPr>
          <p:cNvGrpSpPr/>
          <p:nvPr/>
        </p:nvGrpSpPr>
        <p:grpSpPr>
          <a:xfrm>
            <a:off x="9682701" y="1769352"/>
            <a:ext cx="576000" cy="576000"/>
            <a:chOff x="9733014" y="2435136"/>
            <a:chExt cx="685018" cy="683398"/>
          </a:xfrm>
        </p:grpSpPr>
        <p:sp>
          <p:nvSpPr>
            <p:cNvPr id="45" name="Oval 44">
              <a:extLst>
                <a:ext uri="{FF2B5EF4-FFF2-40B4-BE49-F238E27FC236}">
                  <a16:creationId xmlns:a16="http://schemas.microsoft.com/office/drawing/2014/main" id="{19799175-C8CA-082E-0E4F-72A59B022872}"/>
                </a:ext>
              </a:extLst>
            </p:cNvPr>
            <p:cNvSpPr/>
            <p:nvPr/>
          </p:nvSpPr>
          <p:spPr>
            <a:xfrm>
              <a:off x="9733014" y="2435136"/>
              <a:ext cx="685018" cy="6833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Open Sans" pitchFamily="2" charset="0"/>
                <a:ea typeface="Open Sans" pitchFamily="2" charset="0"/>
                <a:cs typeface="Open Sans" pitchFamily="2" charset="0"/>
              </a:endParaRPr>
            </a:p>
          </p:txBody>
        </p:sp>
        <p:sp>
          <p:nvSpPr>
            <p:cNvPr id="46" name="TextBox 45">
              <a:extLst>
                <a:ext uri="{FF2B5EF4-FFF2-40B4-BE49-F238E27FC236}">
                  <a16:creationId xmlns:a16="http://schemas.microsoft.com/office/drawing/2014/main" id="{2AAF904D-0F46-E1F6-71DE-47C36EBDA768}"/>
                </a:ext>
              </a:extLst>
            </p:cNvPr>
            <p:cNvSpPr txBox="1"/>
            <p:nvPr/>
          </p:nvSpPr>
          <p:spPr>
            <a:xfrm>
              <a:off x="9872458" y="2539521"/>
              <a:ext cx="352728" cy="506365"/>
            </a:xfrm>
            <a:prstGeom prst="rect">
              <a:avLst/>
            </a:prstGeom>
            <a:noFill/>
          </p:spPr>
          <p:txBody>
            <a:bodyPr wrap="none" rtlCol="0" anchor="ctr">
              <a:spAutoFit/>
            </a:bodyPr>
            <a:lstStyle/>
            <a:p>
              <a:pPr algn="ctr"/>
              <a:r>
                <a:rPr lang="en-US" sz="3600" b="1" dirty="0">
                  <a:solidFill>
                    <a:schemeClr val="bg1"/>
                  </a:solidFill>
                  <a:latin typeface="Open Sans" pitchFamily="2" charset="0"/>
                  <a:ea typeface="Open Sans" pitchFamily="2" charset="0"/>
                  <a:cs typeface="Open Sans" pitchFamily="2" charset="0"/>
                </a:rPr>
                <a:t>5</a:t>
              </a:r>
            </a:p>
          </p:txBody>
        </p:sp>
      </p:grpSp>
      <p:sp>
        <p:nvSpPr>
          <p:cNvPr id="37" name="TextBox 36">
            <a:extLst>
              <a:ext uri="{FF2B5EF4-FFF2-40B4-BE49-F238E27FC236}">
                <a16:creationId xmlns:a16="http://schemas.microsoft.com/office/drawing/2014/main" id="{0CB5C686-0A3A-B232-FC58-1263CF9CF164}"/>
              </a:ext>
            </a:extLst>
          </p:cNvPr>
          <p:cNvSpPr txBox="1"/>
          <p:nvPr/>
        </p:nvSpPr>
        <p:spPr>
          <a:xfrm>
            <a:off x="2798045" y="2496316"/>
            <a:ext cx="1919709" cy="984885"/>
          </a:xfrm>
          <a:prstGeom prst="rect">
            <a:avLst/>
          </a:prstGeom>
          <a:noFill/>
        </p:spPr>
        <p:txBody>
          <a:bodyPr wrap="square" rtlCol="0" anchor="ctr" anchorCtr="0">
            <a:spAutoFit/>
          </a:bodyPr>
          <a:lstStyle/>
          <a:p>
            <a:pPr algn="ctr"/>
            <a:r>
              <a:rPr lang="fr-FR" sz="1400" b="1" dirty="0">
                <a:solidFill>
                  <a:schemeClr val="tx2"/>
                </a:solidFill>
                <a:latin typeface="Open Sans" pitchFamily="2" charset="0"/>
                <a:ea typeface="Open Sans" pitchFamily="2" charset="0"/>
                <a:cs typeface="Open Sans" pitchFamily="2" charset="0"/>
              </a:rPr>
              <a:t>Calibrage du projet et formulation des termes de référence</a:t>
            </a:r>
          </a:p>
          <a:p>
            <a:pPr algn="ctr"/>
            <a:endParaRPr lang="en-US" sz="1600" b="1" dirty="0">
              <a:solidFill>
                <a:schemeClr val="tx2"/>
              </a:solidFill>
              <a:latin typeface="Open Sans" pitchFamily="2" charset="0"/>
              <a:ea typeface="Open Sans" pitchFamily="2" charset="0"/>
              <a:cs typeface="Open Sans" pitchFamily="2" charset="0"/>
            </a:endParaRPr>
          </a:p>
        </p:txBody>
      </p:sp>
      <p:grpSp>
        <p:nvGrpSpPr>
          <p:cNvPr id="9" name="Group 8">
            <a:extLst>
              <a:ext uri="{FF2B5EF4-FFF2-40B4-BE49-F238E27FC236}">
                <a16:creationId xmlns:a16="http://schemas.microsoft.com/office/drawing/2014/main" id="{EF8B6C73-8BC6-6D76-9CAE-FB81E31B10DB}"/>
              </a:ext>
            </a:extLst>
          </p:cNvPr>
          <p:cNvGrpSpPr/>
          <p:nvPr/>
        </p:nvGrpSpPr>
        <p:grpSpPr>
          <a:xfrm>
            <a:off x="2203359" y="2970669"/>
            <a:ext cx="7634694" cy="0"/>
            <a:chOff x="2203359" y="2970669"/>
            <a:chExt cx="7634694" cy="0"/>
          </a:xfrm>
        </p:grpSpPr>
        <p:cxnSp>
          <p:nvCxnSpPr>
            <p:cNvPr id="2" name="Straight Arrow Connector 1">
              <a:extLst>
                <a:ext uri="{FF2B5EF4-FFF2-40B4-BE49-F238E27FC236}">
                  <a16:creationId xmlns:a16="http://schemas.microsoft.com/office/drawing/2014/main" id="{CE920F85-4EB4-4AB7-BB84-8A5644C9A603}"/>
                </a:ext>
              </a:extLst>
            </p:cNvPr>
            <p:cNvCxnSpPr>
              <a:cxnSpLocks/>
            </p:cNvCxnSpPr>
            <p:nvPr/>
          </p:nvCxnSpPr>
          <p:spPr>
            <a:xfrm>
              <a:off x="2203359" y="2970669"/>
              <a:ext cx="705305" cy="0"/>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4" name="Straight Arrow Connector 3">
              <a:extLst>
                <a:ext uri="{FF2B5EF4-FFF2-40B4-BE49-F238E27FC236}">
                  <a16:creationId xmlns:a16="http://schemas.microsoft.com/office/drawing/2014/main" id="{F2D5B104-2BAC-3D50-0758-C453E8497A61}"/>
                </a:ext>
              </a:extLst>
            </p:cNvPr>
            <p:cNvCxnSpPr>
              <a:cxnSpLocks/>
            </p:cNvCxnSpPr>
            <p:nvPr/>
          </p:nvCxnSpPr>
          <p:spPr>
            <a:xfrm>
              <a:off x="4572985" y="2970669"/>
              <a:ext cx="705305" cy="0"/>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5" name="Straight Arrow Connector 4">
              <a:extLst>
                <a:ext uri="{FF2B5EF4-FFF2-40B4-BE49-F238E27FC236}">
                  <a16:creationId xmlns:a16="http://schemas.microsoft.com/office/drawing/2014/main" id="{7546B498-6027-3FA3-1C1B-E1B550752DA3}"/>
                </a:ext>
              </a:extLst>
            </p:cNvPr>
            <p:cNvCxnSpPr>
              <a:cxnSpLocks/>
            </p:cNvCxnSpPr>
            <p:nvPr/>
          </p:nvCxnSpPr>
          <p:spPr>
            <a:xfrm>
              <a:off x="6818435" y="2970669"/>
              <a:ext cx="705305" cy="0"/>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6" name="Straight Arrow Connector 5">
              <a:extLst>
                <a:ext uri="{FF2B5EF4-FFF2-40B4-BE49-F238E27FC236}">
                  <a16:creationId xmlns:a16="http://schemas.microsoft.com/office/drawing/2014/main" id="{8912B67D-6620-A5B9-2F76-14081224C7F8}"/>
                </a:ext>
              </a:extLst>
            </p:cNvPr>
            <p:cNvCxnSpPr>
              <a:cxnSpLocks/>
            </p:cNvCxnSpPr>
            <p:nvPr/>
          </p:nvCxnSpPr>
          <p:spPr>
            <a:xfrm>
              <a:off x="9132748" y="2970669"/>
              <a:ext cx="705305" cy="0"/>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3674669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CF4021-3646-2A2E-D091-925E95ED2005}"/>
              </a:ext>
            </a:extLst>
          </p:cNvPr>
          <p:cNvPicPr>
            <a:picLocks noChangeAspect="1"/>
          </p:cNvPicPr>
          <p:nvPr/>
        </p:nvPicPr>
        <p:blipFill rotWithShape="1">
          <a:blip r:embed="rId2">
            <a:duotone>
              <a:schemeClr val="accent3">
                <a:shade val="45000"/>
                <a:satMod val="135000"/>
              </a:schemeClr>
              <a:prstClr val="white"/>
            </a:duotone>
          </a:blip>
          <a:srcRect r="1224"/>
          <a:stretch/>
        </p:blipFill>
        <p:spPr>
          <a:xfrm>
            <a:off x="-19082" y="2452915"/>
            <a:ext cx="3517932" cy="4405086"/>
          </a:xfrm>
          <a:prstGeom prst="rect">
            <a:avLst/>
          </a:prstGeom>
        </p:spPr>
      </p:pic>
      <p:sp>
        <p:nvSpPr>
          <p:cNvPr id="3" name="Titel 1">
            <a:extLst>
              <a:ext uri="{FF2B5EF4-FFF2-40B4-BE49-F238E27FC236}">
                <a16:creationId xmlns:a16="http://schemas.microsoft.com/office/drawing/2014/main" id="{5F00704F-E226-9AF2-8D8D-8DD7DA69FCC5}"/>
              </a:ext>
            </a:extLst>
          </p:cNvPr>
          <p:cNvSpPr txBox="1">
            <a:spLocks/>
          </p:cNvSpPr>
          <p:nvPr/>
        </p:nvSpPr>
        <p:spPr>
          <a:xfrm>
            <a:off x="8088313" y="1013805"/>
            <a:ext cx="10890000" cy="626524"/>
          </a:xfrm>
          <a:prstGeom prst="rect">
            <a:avLst/>
          </a:prstGeom>
        </p:spPr>
        <p:txBody>
          <a:bodyPr vert="horz" lIns="0" tIns="0" rIns="0" bIns="0" rtlCol="0" anchor="b" anchorCtr="0">
            <a:noAutofit/>
          </a:bodyPr>
          <a:lstStyle>
            <a:defPPr>
              <a:defRPr lang="da-DK"/>
            </a:defPPr>
            <a:lvl1pPr>
              <a:lnSpc>
                <a:spcPts val="3200"/>
              </a:lnSpc>
              <a:spcBef>
                <a:spcPct val="0"/>
              </a:spcBef>
              <a:buNone/>
              <a:defRPr sz="3600" b="1">
                <a:solidFill>
                  <a:srgbClr val="EE7D00"/>
                </a:solidFill>
                <a:latin typeface="+mj-lt"/>
                <a:ea typeface="+mj-ea"/>
                <a:cs typeface="+mj-cs"/>
              </a:defRPr>
            </a:lvl1pPr>
          </a:lstStyle>
          <a:p>
            <a:endParaRPr lang="en-US" dirty="0">
              <a:latin typeface="Open Sans SemiBold" pitchFamily="2" charset="0"/>
              <a:ea typeface="Open Sans SemiBold" pitchFamily="2" charset="0"/>
              <a:cs typeface="Open Sans SemiBold" pitchFamily="2" charset="0"/>
            </a:endParaRPr>
          </a:p>
        </p:txBody>
      </p:sp>
      <p:sp>
        <p:nvSpPr>
          <p:cNvPr id="5" name="TextBox 4">
            <a:extLst>
              <a:ext uri="{FF2B5EF4-FFF2-40B4-BE49-F238E27FC236}">
                <a16:creationId xmlns:a16="http://schemas.microsoft.com/office/drawing/2014/main" id="{C76462FF-DE52-DF07-5F4B-054D45CA97CA}"/>
              </a:ext>
            </a:extLst>
          </p:cNvPr>
          <p:cNvSpPr txBox="1"/>
          <p:nvPr/>
        </p:nvSpPr>
        <p:spPr>
          <a:xfrm>
            <a:off x="4155437" y="750649"/>
            <a:ext cx="7161851"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defPPr>
              <a:defRPr lang="da-DK"/>
            </a:defPPr>
            <a:lvl1pPr>
              <a:defRPr sz="2400" b="1">
                <a:solidFill>
                  <a:schemeClr val="accent1"/>
                </a:solidFill>
                <a:latin typeface="Open Sans SemiBold" pitchFamily="2" charset="0"/>
                <a:ea typeface="Open Sans SemiBold" pitchFamily="2" charset="0"/>
                <a:cs typeface="Open Sans SemiBold" pitchFamily="2" charset="0"/>
              </a:defRPr>
            </a:lvl1pPr>
            <a:lvl2pPr marL="742950" indent="-285750">
              <a:defRPr sz="3600">
                <a:latin typeface="Lato Light" panose="020F0302020204030203" pitchFamily="34" charset="0"/>
                <a:ea typeface="MS PGothic" panose="020B0600070205080204" pitchFamily="34" charset="-128"/>
              </a:defRPr>
            </a:lvl2pPr>
            <a:lvl3pPr marL="1143000" indent="-228600">
              <a:defRPr sz="3600">
                <a:latin typeface="Lato Light" panose="020F0302020204030203" pitchFamily="34" charset="0"/>
                <a:ea typeface="MS PGothic" panose="020B0600070205080204" pitchFamily="34" charset="-128"/>
              </a:defRPr>
            </a:lvl3pPr>
            <a:lvl4pPr marL="1600200" indent="-228600">
              <a:defRPr sz="3600">
                <a:latin typeface="Lato Light" panose="020F0302020204030203" pitchFamily="34" charset="0"/>
                <a:ea typeface="MS PGothic" panose="020B0600070205080204" pitchFamily="34" charset="-128"/>
              </a:defRPr>
            </a:lvl4pPr>
            <a:lvl5pPr marL="2057400" indent="-228600">
              <a:defRPr sz="3600">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9pPr>
          </a:lstStyle>
          <a:p>
            <a:pPr algn="ctr"/>
            <a:r>
              <a:rPr lang="en-GB" dirty="0">
                <a:solidFill>
                  <a:srgbClr val="EE7D00"/>
                </a:solidFill>
              </a:rPr>
              <a:t>//</a:t>
            </a:r>
            <a:r>
              <a:rPr lang="en-GB" dirty="0"/>
              <a:t> </a:t>
            </a:r>
            <a:r>
              <a:rPr lang="fr-FR" dirty="0"/>
              <a:t>Quoi, Pourquoi et Comment</a:t>
            </a:r>
          </a:p>
        </p:txBody>
      </p:sp>
      <p:sp>
        <p:nvSpPr>
          <p:cNvPr id="6" name="Titel 1">
            <a:extLst>
              <a:ext uri="{FF2B5EF4-FFF2-40B4-BE49-F238E27FC236}">
                <a16:creationId xmlns:a16="http://schemas.microsoft.com/office/drawing/2014/main" id="{0C068A03-638E-EF5E-9481-0C5D42B9EFE0}"/>
              </a:ext>
            </a:extLst>
          </p:cNvPr>
          <p:cNvSpPr txBox="1">
            <a:spLocks/>
          </p:cNvSpPr>
          <p:nvPr/>
        </p:nvSpPr>
        <p:spPr>
          <a:xfrm>
            <a:off x="456024" y="1013805"/>
            <a:ext cx="3415858" cy="626524"/>
          </a:xfrm>
          <a:prstGeom prst="rect">
            <a:avLst/>
          </a:prstGeom>
        </p:spPr>
        <p:txBody>
          <a:bodyPr vert="horz" lIns="0" tIns="0" rIns="0" bIns="0" rtlCol="0" anchor="b" anchorCtr="0">
            <a:noAutofit/>
          </a:bodyPr>
          <a:lstStyle>
            <a:defPPr>
              <a:defRPr lang="da-DK"/>
            </a:defPPr>
            <a:lvl1pPr>
              <a:lnSpc>
                <a:spcPts val="3200"/>
              </a:lnSpc>
              <a:spcBef>
                <a:spcPct val="0"/>
              </a:spcBef>
              <a:buNone/>
              <a:defRPr sz="3600" b="1">
                <a:solidFill>
                  <a:srgbClr val="EE7D00"/>
                </a:solidFill>
                <a:latin typeface="+mj-lt"/>
                <a:ea typeface="+mj-ea"/>
                <a:cs typeface="+mj-cs"/>
              </a:defRPr>
            </a:lvl1pPr>
          </a:lstStyle>
          <a:p>
            <a:r>
              <a:rPr lang="fr-FR" b="1" dirty="0">
                <a:solidFill>
                  <a:schemeClr val="accent2"/>
                </a:solidFill>
                <a:latin typeface="Open Sans SemiBold" pitchFamily="2" charset="0"/>
                <a:ea typeface="Open Sans SemiBold" pitchFamily="2" charset="0"/>
                <a:cs typeface="Open Sans SemiBold" pitchFamily="2" charset="0"/>
              </a:rPr>
              <a:t>Analyses ciblées</a:t>
            </a:r>
            <a:endParaRPr lang="fr-FR" dirty="0">
              <a:latin typeface="Open Sans SemiBold" pitchFamily="2" charset="0"/>
              <a:ea typeface="Open Sans SemiBold" pitchFamily="2" charset="0"/>
              <a:cs typeface="Open Sans SemiBold" pitchFamily="2" charset="0"/>
            </a:endParaRPr>
          </a:p>
        </p:txBody>
      </p:sp>
      <p:sp>
        <p:nvSpPr>
          <p:cNvPr id="7" name="Triangle 7">
            <a:extLst>
              <a:ext uri="{FF2B5EF4-FFF2-40B4-BE49-F238E27FC236}">
                <a16:creationId xmlns:a16="http://schemas.microsoft.com/office/drawing/2014/main" id="{8FB069A6-7E4E-0420-B227-D07E0B12DA3E}"/>
              </a:ext>
            </a:extLst>
          </p:cNvPr>
          <p:cNvSpPr/>
          <p:nvPr/>
        </p:nvSpPr>
        <p:spPr>
          <a:xfrm rot="5400000">
            <a:off x="2932932" y="654981"/>
            <a:ext cx="1193688" cy="1022317"/>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D88BF110-6408-D18D-2651-168FCB84D91B}"/>
              </a:ext>
            </a:extLst>
          </p:cNvPr>
          <p:cNvCxnSpPr>
            <a:cxnSpLocks/>
          </p:cNvCxnSpPr>
          <p:nvPr/>
        </p:nvCxnSpPr>
        <p:spPr>
          <a:xfrm flipV="1">
            <a:off x="3533774" y="0"/>
            <a:ext cx="0" cy="6858000"/>
          </a:xfrm>
          <a:prstGeom prst="line">
            <a:avLst/>
          </a:prstGeom>
        </p:spPr>
        <p:style>
          <a:lnRef idx="3">
            <a:schemeClr val="accent2"/>
          </a:lnRef>
          <a:fillRef idx="0">
            <a:schemeClr val="accent2"/>
          </a:fillRef>
          <a:effectRef idx="2">
            <a:schemeClr val="accent2"/>
          </a:effectRef>
          <a:fontRef idx="minor">
            <a:schemeClr val="tx1"/>
          </a:fontRef>
        </p:style>
      </p:cxnSp>
      <p:sp>
        <p:nvSpPr>
          <p:cNvPr id="10" name="TextBox 9">
            <a:extLst>
              <a:ext uri="{FF2B5EF4-FFF2-40B4-BE49-F238E27FC236}">
                <a16:creationId xmlns:a16="http://schemas.microsoft.com/office/drawing/2014/main" id="{44E5AE12-1ABA-9B02-945B-D69CE9ACB903}"/>
              </a:ext>
            </a:extLst>
          </p:cNvPr>
          <p:cNvSpPr txBox="1"/>
          <p:nvPr/>
        </p:nvSpPr>
        <p:spPr>
          <a:xfrm>
            <a:off x="4263790" y="1475452"/>
            <a:ext cx="6945143" cy="5424114"/>
          </a:xfrm>
          <a:prstGeom prst="rect">
            <a:avLst/>
          </a:prstGeom>
          <a:noFill/>
        </p:spPr>
        <p:txBody>
          <a:bodyPr wrap="square" lIns="91440" tIns="45720" rIns="91440" bIns="45720" rtlCol="0" anchor="t">
            <a:spAutoFit/>
          </a:bodyPr>
          <a:lstStyle>
            <a:defPPr>
              <a:defRPr lang="da-DK"/>
            </a:defPPr>
            <a:lvl1pPr algn="just">
              <a:lnSpc>
                <a:spcPct val="110000"/>
              </a:lnSpc>
              <a:defRPr sz="1600" b="1">
                <a:solidFill>
                  <a:srgbClr val="164193"/>
                </a:solidFill>
                <a:latin typeface="Open Sans Light"/>
                <a:ea typeface="Open Sans Light"/>
                <a:cs typeface="Open Sans Light"/>
              </a:defRPr>
            </a:lvl1pPr>
          </a:lstStyle>
          <a:p>
            <a:pPr>
              <a:spcAft>
                <a:spcPts val="600"/>
              </a:spcAft>
            </a:pPr>
            <a:r>
              <a:rPr lang="fr-FR" dirty="0"/>
              <a:t>Focus : </a:t>
            </a:r>
            <a:r>
              <a:rPr lang="fr-FR" b="0" dirty="0"/>
              <a:t>processus spécifiques destinés à accompagner/éclairer la mise en œuvre de mesures/réformes de politique publique initiés à la demande de parties prenantes (macro-régions, nationaux, régionaux, locaux) issues des territoires entrant dans le champ du programme ESPON.</a:t>
            </a:r>
            <a:endParaRPr lang="en-US" b="0" dirty="0"/>
          </a:p>
          <a:p>
            <a:pPr>
              <a:spcAft>
                <a:spcPts val="600"/>
              </a:spcAft>
            </a:pPr>
            <a:endParaRPr lang="en-US" sz="1100" dirty="0"/>
          </a:p>
          <a:p>
            <a:pPr>
              <a:spcAft>
                <a:spcPts val="600"/>
              </a:spcAft>
            </a:pPr>
            <a:r>
              <a:rPr lang="fr-FR" dirty="0"/>
              <a:t>Méthodologies : </a:t>
            </a:r>
            <a:r>
              <a:rPr lang="fr-FR" b="0" dirty="0"/>
              <a:t>conduites de manière classique ou prospective selon les cas, elles sont susceptibles de produire de nouvelles analyses territoriales européennes</a:t>
            </a:r>
          </a:p>
          <a:p>
            <a:pPr>
              <a:spcAft>
                <a:spcPts val="600"/>
              </a:spcAft>
            </a:pPr>
            <a:endParaRPr lang="en-US" sz="1050" b="0" dirty="0"/>
          </a:p>
          <a:p>
            <a:pPr>
              <a:spcAft>
                <a:spcPts val="600"/>
              </a:spcAft>
            </a:pPr>
            <a:r>
              <a:rPr lang="fr-FR" dirty="0"/>
              <a:t>Résultats anticipés </a:t>
            </a:r>
            <a:r>
              <a:rPr lang="en-US" dirty="0"/>
              <a:t>: </a:t>
            </a:r>
            <a:r>
              <a:rPr lang="fr-FR" b="0" dirty="0"/>
              <a:t>ces analyses adaptent des données territoriales européennes existantes à des contextes politiques particuliers </a:t>
            </a:r>
            <a:r>
              <a:rPr lang="en-US" b="0" dirty="0"/>
              <a:t>en </a:t>
            </a:r>
            <a:r>
              <a:rPr lang="fr-FR" b="0" dirty="0"/>
              <a:t>appui</a:t>
            </a:r>
            <a:r>
              <a:rPr lang="en-US" b="0" dirty="0"/>
              <a:t> au  development de different types de territoires (</a:t>
            </a:r>
            <a:r>
              <a:rPr lang="fr-FR" b="0" dirty="0"/>
              <a:t>macro-régions, régions, villes, zones fonctionnelles…)</a:t>
            </a:r>
          </a:p>
          <a:p>
            <a:pPr>
              <a:spcAft>
                <a:spcPts val="600"/>
              </a:spcAft>
            </a:pPr>
            <a:br>
              <a:rPr lang="en-US" b="0" dirty="0"/>
            </a:br>
            <a:r>
              <a:rPr lang="fr-FR" dirty="0"/>
              <a:t>Implication des parties prenantes </a:t>
            </a:r>
            <a:r>
              <a:rPr lang="en-US" dirty="0"/>
              <a:t>: </a:t>
            </a:r>
            <a:r>
              <a:rPr lang="fr-FR" b="0" dirty="0"/>
              <a:t>collaboration avec des parties prenantes nationales/régionales/locales afin de formuler les questions de politique publique à traiter et/ou des scénarios prospectifs, sélectionner des études de cas puis ancrer les résultats des analyses dans des processus de politiques publiques en cours</a:t>
            </a:r>
          </a:p>
        </p:txBody>
      </p:sp>
    </p:spTree>
    <p:extLst>
      <p:ext uri="{BB962C8B-B14F-4D97-AF65-F5344CB8AC3E}">
        <p14:creationId xmlns:p14="http://schemas.microsoft.com/office/powerpoint/2010/main" val="3933327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ight Arrow 19">
            <a:extLst>
              <a:ext uri="{FF2B5EF4-FFF2-40B4-BE49-F238E27FC236}">
                <a16:creationId xmlns:a16="http://schemas.microsoft.com/office/drawing/2014/main" id="{FFACEBB7-8A19-5322-707D-16BB8CB7A993}"/>
              </a:ext>
            </a:extLst>
          </p:cNvPr>
          <p:cNvSpPr/>
          <p:nvPr/>
        </p:nvSpPr>
        <p:spPr>
          <a:xfrm>
            <a:off x="1" y="1798280"/>
            <a:ext cx="12192000" cy="2846524"/>
          </a:xfrm>
          <a:prstGeom prst="rightArrow">
            <a:avLst>
              <a:gd name="adj1" fmla="val 61592"/>
              <a:gd name="adj2" fmla="val 2360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Open Sans" pitchFamily="2" charset="0"/>
              <a:ea typeface="Open Sans" pitchFamily="2" charset="0"/>
              <a:cs typeface="Open Sans" pitchFamily="2" charset="0"/>
            </a:endParaRPr>
          </a:p>
        </p:txBody>
      </p:sp>
      <p:sp>
        <p:nvSpPr>
          <p:cNvPr id="7" name="!!Shape1">
            <a:extLst>
              <a:ext uri="{FF2B5EF4-FFF2-40B4-BE49-F238E27FC236}">
                <a16:creationId xmlns:a16="http://schemas.microsoft.com/office/drawing/2014/main" id="{F4D981AF-CEA1-6086-0D57-8C726092AAF2}"/>
              </a:ext>
            </a:extLst>
          </p:cNvPr>
          <p:cNvSpPr>
            <a:spLocks/>
          </p:cNvSpPr>
          <p:nvPr/>
        </p:nvSpPr>
        <p:spPr bwMode="auto">
          <a:xfrm>
            <a:off x="1737546" y="3900195"/>
            <a:ext cx="1536390" cy="1730400"/>
          </a:xfrm>
          <a:custGeom>
            <a:avLst/>
            <a:gdLst>
              <a:gd name="T0" fmla="*/ 1091 w 2154"/>
              <a:gd name="T1" fmla="*/ 0 h 2427"/>
              <a:gd name="T2" fmla="*/ 1123 w 2154"/>
              <a:gd name="T3" fmla="*/ 6 h 2427"/>
              <a:gd name="T4" fmla="*/ 1152 w 2154"/>
              <a:gd name="T5" fmla="*/ 16 h 2427"/>
              <a:gd name="T6" fmla="*/ 2075 w 2154"/>
              <a:gd name="T7" fmla="*/ 546 h 2427"/>
              <a:gd name="T8" fmla="*/ 2099 w 2154"/>
              <a:gd name="T9" fmla="*/ 565 h 2427"/>
              <a:gd name="T10" fmla="*/ 2121 w 2154"/>
              <a:gd name="T11" fmla="*/ 590 h 2427"/>
              <a:gd name="T12" fmla="*/ 2137 w 2154"/>
              <a:gd name="T13" fmla="*/ 618 h 2427"/>
              <a:gd name="T14" fmla="*/ 2147 w 2154"/>
              <a:gd name="T15" fmla="*/ 648 h 2427"/>
              <a:gd name="T16" fmla="*/ 2153 w 2154"/>
              <a:gd name="T17" fmla="*/ 680 h 2427"/>
              <a:gd name="T18" fmla="*/ 2154 w 2154"/>
              <a:gd name="T19" fmla="*/ 1742 h 2427"/>
              <a:gd name="T20" fmla="*/ 2151 w 2154"/>
              <a:gd name="T21" fmla="*/ 1772 h 2427"/>
              <a:gd name="T22" fmla="*/ 2140 w 2154"/>
              <a:gd name="T23" fmla="*/ 1804 h 2427"/>
              <a:gd name="T24" fmla="*/ 2122 w 2154"/>
              <a:gd name="T25" fmla="*/ 1833 h 2427"/>
              <a:gd name="T26" fmla="*/ 2103 w 2154"/>
              <a:gd name="T27" fmla="*/ 1857 h 2427"/>
              <a:gd name="T28" fmla="*/ 2078 w 2154"/>
              <a:gd name="T29" fmla="*/ 1877 h 2427"/>
              <a:gd name="T30" fmla="*/ 1159 w 2154"/>
              <a:gd name="T31" fmla="*/ 2410 h 2427"/>
              <a:gd name="T32" fmla="*/ 1130 w 2154"/>
              <a:gd name="T33" fmla="*/ 2422 h 2427"/>
              <a:gd name="T34" fmla="*/ 1099 w 2154"/>
              <a:gd name="T35" fmla="*/ 2427 h 2427"/>
              <a:gd name="T36" fmla="*/ 1065 w 2154"/>
              <a:gd name="T37" fmla="*/ 2427 h 2427"/>
              <a:gd name="T38" fmla="*/ 1031 w 2154"/>
              <a:gd name="T39" fmla="*/ 2422 h 2427"/>
              <a:gd name="T40" fmla="*/ 1005 w 2154"/>
              <a:gd name="T41" fmla="*/ 2411 h 2427"/>
              <a:gd name="T42" fmla="*/ 82 w 2154"/>
              <a:gd name="T43" fmla="*/ 1882 h 2427"/>
              <a:gd name="T44" fmla="*/ 57 w 2154"/>
              <a:gd name="T45" fmla="*/ 1863 h 2427"/>
              <a:gd name="T46" fmla="*/ 36 w 2154"/>
              <a:gd name="T47" fmla="*/ 1838 h 2427"/>
              <a:gd name="T48" fmla="*/ 18 w 2154"/>
              <a:gd name="T49" fmla="*/ 1810 h 2427"/>
              <a:gd name="T50" fmla="*/ 7 w 2154"/>
              <a:gd name="T51" fmla="*/ 1779 h 2427"/>
              <a:gd name="T52" fmla="*/ 4 w 2154"/>
              <a:gd name="T53" fmla="*/ 1748 h 2427"/>
              <a:gd name="T54" fmla="*/ 0 w 2154"/>
              <a:gd name="T55" fmla="*/ 686 h 2427"/>
              <a:gd name="T56" fmla="*/ 4 w 2154"/>
              <a:gd name="T57" fmla="*/ 655 h 2427"/>
              <a:gd name="T58" fmla="*/ 16 w 2154"/>
              <a:gd name="T59" fmla="*/ 624 h 2427"/>
              <a:gd name="T60" fmla="*/ 32 w 2154"/>
              <a:gd name="T61" fmla="*/ 595 h 2427"/>
              <a:gd name="T62" fmla="*/ 53 w 2154"/>
              <a:gd name="T63" fmla="*/ 570 h 2427"/>
              <a:gd name="T64" fmla="*/ 78 w 2154"/>
              <a:gd name="T65" fmla="*/ 551 h 2427"/>
              <a:gd name="T66" fmla="*/ 998 w 2154"/>
              <a:gd name="T67" fmla="*/ 18 h 2427"/>
              <a:gd name="T68" fmla="*/ 1026 w 2154"/>
              <a:gd name="T69" fmla="*/ 6 h 2427"/>
              <a:gd name="T70" fmla="*/ 1058 w 2154"/>
              <a:gd name="T71" fmla="*/ 0 h 2427"/>
              <a:gd name="T72" fmla="*/ 1091 w 2154"/>
              <a:gd name="T73" fmla="*/ 0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54" h="2427">
                <a:moveTo>
                  <a:pt x="1091" y="0"/>
                </a:moveTo>
                <a:lnTo>
                  <a:pt x="1123" y="6"/>
                </a:lnTo>
                <a:lnTo>
                  <a:pt x="1152" y="16"/>
                </a:lnTo>
                <a:lnTo>
                  <a:pt x="2075" y="546"/>
                </a:lnTo>
                <a:lnTo>
                  <a:pt x="2099" y="565"/>
                </a:lnTo>
                <a:lnTo>
                  <a:pt x="2121" y="590"/>
                </a:lnTo>
                <a:lnTo>
                  <a:pt x="2137" y="618"/>
                </a:lnTo>
                <a:lnTo>
                  <a:pt x="2147" y="648"/>
                </a:lnTo>
                <a:lnTo>
                  <a:pt x="2153" y="680"/>
                </a:lnTo>
                <a:lnTo>
                  <a:pt x="2154" y="1742"/>
                </a:lnTo>
                <a:lnTo>
                  <a:pt x="2151" y="1772"/>
                </a:lnTo>
                <a:lnTo>
                  <a:pt x="2140" y="1804"/>
                </a:lnTo>
                <a:lnTo>
                  <a:pt x="2122" y="1833"/>
                </a:lnTo>
                <a:lnTo>
                  <a:pt x="2103" y="1857"/>
                </a:lnTo>
                <a:lnTo>
                  <a:pt x="2078" y="1877"/>
                </a:lnTo>
                <a:lnTo>
                  <a:pt x="1159" y="2410"/>
                </a:lnTo>
                <a:lnTo>
                  <a:pt x="1130" y="2422"/>
                </a:lnTo>
                <a:lnTo>
                  <a:pt x="1099" y="2427"/>
                </a:lnTo>
                <a:lnTo>
                  <a:pt x="1065" y="2427"/>
                </a:lnTo>
                <a:lnTo>
                  <a:pt x="1031" y="2422"/>
                </a:lnTo>
                <a:lnTo>
                  <a:pt x="1005" y="2411"/>
                </a:lnTo>
                <a:lnTo>
                  <a:pt x="82" y="1882"/>
                </a:lnTo>
                <a:lnTo>
                  <a:pt x="57" y="1863"/>
                </a:lnTo>
                <a:lnTo>
                  <a:pt x="36" y="1838"/>
                </a:lnTo>
                <a:lnTo>
                  <a:pt x="18" y="1810"/>
                </a:lnTo>
                <a:lnTo>
                  <a:pt x="7" y="1779"/>
                </a:lnTo>
                <a:lnTo>
                  <a:pt x="4" y="1748"/>
                </a:lnTo>
                <a:lnTo>
                  <a:pt x="0" y="686"/>
                </a:lnTo>
                <a:lnTo>
                  <a:pt x="4" y="655"/>
                </a:lnTo>
                <a:lnTo>
                  <a:pt x="16" y="624"/>
                </a:lnTo>
                <a:lnTo>
                  <a:pt x="32" y="595"/>
                </a:lnTo>
                <a:lnTo>
                  <a:pt x="53" y="570"/>
                </a:lnTo>
                <a:lnTo>
                  <a:pt x="78" y="551"/>
                </a:lnTo>
                <a:lnTo>
                  <a:pt x="998" y="18"/>
                </a:lnTo>
                <a:lnTo>
                  <a:pt x="1026" y="6"/>
                </a:lnTo>
                <a:lnTo>
                  <a:pt x="1058" y="0"/>
                </a:lnTo>
                <a:lnTo>
                  <a:pt x="1091" y="0"/>
                </a:lnTo>
                <a:close/>
              </a:path>
            </a:pathLst>
          </a:custGeom>
          <a:solidFill>
            <a:schemeClr val="bg1">
              <a:lumMod val="95000"/>
            </a:schemeClr>
          </a:solidFill>
          <a:ln w="19050">
            <a:solidFill>
              <a:schemeClr val="bg1">
                <a:lumMod val="75000"/>
              </a:schemeClr>
            </a:solidFill>
            <a:prstDash val="solid"/>
            <a:round/>
            <a:headEnd/>
            <a:tailEnd/>
          </a:ln>
          <a:effectLst>
            <a:outerShdw blurRad="241300" dist="533400" dir="2400000" sx="82000" sy="82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IN" sz="1200" dirty="0"/>
          </a:p>
        </p:txBody>
      </p:sp>
      <p:sp>
        <p:nvSpPr>
          <p:cNvPr id="13" name="!!Shape1">
            <a:extLst>
              <a:ext uri="{FF2B5EF4-FFF2-40B4-BE49-F238E27FC236}">
                <a16:creationId xmlns:a16="http://schemas.microsoft.com/office/drawing/2014/main" id="{68AE276E-E7C4-1BDD-B9ED-ED3EF2DA5ECE}"/>
              </a:ext>
            </a:extLst>
          </p:cNvPr>
          <p:cNvSpPr>
            <a:spLocks/>
          </p:cNvSpPr>
          <p:nvPr/>
        </p:nvSpPr>
        <p:spPr bwMode="auto">
          <a:xfrm>
            <a:off x="5294516" y="3900195"/>
            <a:ext cx="1536390" cy="1730400"/>
          </a:xfrm>
          <a:custGeom>
            <a:avLst/>
            <a:gdLst>
              <a:gd name="T0" fmla="*/ 1091 w 2154"/>
              <a:gd name="T1" fmla="*/ 0 h 2427"/>
              <a:gd name="T2" fmla="*/ 1123 w 2154"/>
              <a:gd name="T3" fmla="*/ 6 h 2427"/>
              <a:gd name="T4" fmla="*/ 1152 w 2154"/>
              <a:gd name="T5" fmla="*/ 16 h 2427"/>
              <a:gd name="T6" fmla="*/ 2075 w 2154"/>
              <a:gd name="T7" fmla="*/ 546 h 2427"/>
              <a:gd name="T8" fmla="*/ 2099 w 2154"/>
              <a:gd name="T9" fmla="*/ 565 h 2427"/>
              <a:gd name="T10" fmla="*/ 2121 w 2154"/>
              <a:gd name="T11" fmla="*/ 590 h 2427"/>
              <a:gd name="T12" fmla="*/ 2137 w 2154"/>
              <a:gd name="T13" fmla="*/ 618 h 2427"/>
              <a:gd name="T14" fmla="*/ 2147 w 2154"/>
              <a:gd name="T15" fmla="*/ 648 h 2427"/>
              <a:gd name="T16" fmla="*/ 2153 w 2154"/>
              <a:gd name="T17" fmla="*/ 680 h 2427"/>
              <a:gd name="T18" fmla="*/ 2154 w 2154"/>
              <a:gd name="T19" fmla="*/ 1742 h 2427"/>
              <a:gd name="T20" fmla="*/ 2151 w 2154"/>
              <a:gd name="T21" fmla="*/ 1772 h 2427"/>
              <a:gd name="T22" fmla="*/ 2140 w 2154"/>
              <a:gd name="T23" fmla="*/ 1804 h 2427"/>
              <a:gd name="T24" fmla="*/ 2122 w 2154"/>
              <a:gd name="T25" fmla="*/ 1833 h 2427"/>
              <a:gd name="T26" fmla="*/ 2103 w 2154"/>
              <a:gd name="T27" fmla="*/ 1857 h 2427"/>
              <a:gd name="T28" fmla="*/ 2078 w 2154"/>
              <a:gd name="T29" fmla="*/ 1877 h 2427"/>
              <a:gd name="T30" fmla="*/ 1159 w 2154"/>
              <a:gd name="T31" fmla="*/ 2410 h 2427"/>
              <a:gd name="T32" fmla="*/ 1130 w 2154"/>
              <a:gd name="T33" fmla="*/ 2422 h 2427"/>
              <a:gd name="T34" fmla="*/ 1099 w 2154"/>
              <a:gd name="T35" fmla="*/ 2427 h 2427"/>
              <a:gd name="T36" fmla="*/ 1065 w 2154"/>
              <a:gd name="T37" fmla="*/ 2427 h 2427"/>
              <a:gd name="T38" fmla="*/ 1031 w 2154"/>
              <a:gd name="T39" fmla="*/ 2422 h 2427"/>
              <a:gd name="T40" fmla="*/ 1005 w 2154"/>
              <a:gd name="T41" fmla="*/ 2411 h 2427"/>
              <a:gd name="T42" fmla="*/ 82 w 2154"/>
              <a:gd name="T43" fmla="*/ 1882 h 2427"/>
              <a:gd name="T44" fmla="*/ 57 w 2154"/>
              <a:gd name="T45" fmla="*/ 1863 h 2427"/>
              <a:gd name="T46" fmla="*/ 36 w 2154"/>
              <a:gd name="T47" fmla="*/ 1838 h 2427"/>
              <a:gd name="T48" fmla="*/ 18 w 2154"/>
              <a:gd name="T49" fmla="*/ 1810 h 2427"/>
              <a:gd name="T50" fmla="*/ 7 w 2154"/>
              <a:gd name="T51" fmla="*/ 1779 h 2427"/>
              <a:gd name="T52" fmla="*/ 4 w 2154"/>
              <a:gd name="T53" fmla="*/ 1748 h 2427"/>
              <a:gd name="T54" fmla="*/ 0 w 2154"/>
              <a:gd name="T55" fmla="*/ 686 h 2427"/>
              <a:gd name="T56" fmla="*/ 4 w 2154"/>
              <a:gd name="T57" fmla="*/ 655 h 2427"/>
              <a:gd name="T58" fmla="*/ 16 w 2154"/>
              <a:gd name="T59" fmla="*/ 624 h 2427"/>
              <a:gd name="T60" fmla="*/ 32 w 2154"/>
              <a:gd name="T61" fmla="*/ 595 h 2427"/>
              <a:gd name="T62" fmla="*/ 53 w 2154"/>
              <a:gd name="T63" fmla="*/ 570 h 2427"/>
              <a:gd name="T64" fmla="*/ 78 w 2154"/>
              <a:gd name="T65" fmla="*/ 551 h 2427"/>
              <a:gd name="T66" fmla="*/ 998 w 2154"/>
              <a:gd name="T67" fmla="*/ 18 h 2427"/>
              <a:gd name="T68" fmla="*/ 1026 w 2154"/>
              <a:gd name="T69" fmla="*/ 6 h 2427"/>
              <a:gd name="T70" fmla="*/ 1058 w 2154"/>
              <a:gd name="T71" fmla="*/ 0 h 2427"/>
              <a:gd name="T72" fmla="*/ 1091 w 2154"/>
              <a:gd name="T73" fmla="*/ 0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54" h="2427">
                <a:moveTo>
                  <a:pt x="1091" y="0"/>
                </a:moveTo>
                <a:lnTo>
                  <a:pt x="1123" y="6"/>
                </a:lnTo>
                <a:lnTo>
                  <a:pt x="1152" y="16"/>
                </a:lnTo>
                <a:lnTo>
                  <a:pt x="2075" y="546"/>
                </a:lnTo>
                <a:lnTo>
                  <a:pt x="2099" y="565"/>
                </a:lnTo>
                <a:lnTo>
                  <a:pt x="2121" y="590"/>
                </a:lnTo>
                <a:lnTo>
                  <a:pt x="2137" y="618"/>
                </a:lnTo>
                <a:lnTo>
                  <a:pt x="2147" y="648"/>
                </a:lnTo>
                <a:lnTo>
                  <a:pt x="2153" y="680"/>
                </a:lnTo>
                <a:lnTo>
                  <a:pt x="2154" y="1742"/>
                </a:lnTo>
                <a:lnTo>
                  <a:pt x="2151" y="1772"/>
                </a:lnTo>
                <a:lnTo>
                  <a:pt x="2140" y="1804"/>
                </a:lnTo>
                <a:lnTo>
                  <a:pt x="2122" y="1833"/>
                </a:lnTo>
                <a:lnTo>
                  <a:pt x="2103" y="1857"/>
                </a:lnTo>
                <a:lnTo>
                  <a:pt x="2078" y="1877"/>
                </a:lnTo>
                <a:lnTo>
                  <a:pt x="1159" y="2410"/>
                </a:lnTo>
                <a:lnTo>
                  <a:pt x="1130" y="2422"/>
                </a:lnTo>
                <a:lnTo>
                  <a:pt x="1099" y="2427"/>
                </a:lnTo>
                <a:lnTo>
                  <a:pt x="1065" y="2427"/>
                </a:lnTo>
                <a:lnTo>
                  <a:pt x="1031" y="2422"/>
                </a:lnTo>
                <a:lnTo>
                  <a:pt x="1005" y="2411"/>
                </a:lnTo>
                <a:lnTo>
                  <a:pt x="82" y="1882"/>
                </a:lnTo>
                <a:lnTo>
                  <a:pt x="57" y="1863"/>
                </a:lnTo>
                <a:lnTo>
                  <a:pt x="36" y="1838"/>
                </a:lnTo>
                <a:lnTo>
                  <a:pt x="18" y="1810"/>
                </a:lnTo>
                <a:lnTo>
                  <a:pt x="7" y="1779"/>
                </a:lnTo>
                <a:lnTo>
                  <a:pt x="4" y="1748"/>
                </a:lnTo>
                <a:lnTo>
                  <a:pt x="0" y="686"/>
                </a:lnTo>
                <a:lnTo>
                  <a:pt x="4" y="655"/>
                </a:lnTo>
                <a:lnTo>
                  <a:pt x="16" y="624"/>
                </a:lnTo>
                <a:lnTo>
                  <a:pt x="32" y="595"/>
                </a:lnTo>
                <a:lnTo>
                  <a:pt x="53" y="570"/>
                </a:lnTo>
                <a:lnTo>
                  <a:pt x="78" y="551"/>
                </a:lnTo>
                <a:lnTo>
                  <a:pt x="998" y="18"/>
                </a:lnTo>
                <a:lnTo>
                  <a:pt x="1026" y="6"/>
                </a:lnTo>
                <a:lnTo>
                  <a:pt x="1058" y="0"/>
                </a:lnTo>
                <a:lnTo>
                  <a:pt x="1091" y="0"/>
                </a:lnTo>
                <a:close/>
              </a:path>
            </a:pathLst>
          </a:custGeom>
          <a:solidFill>
            <a:schemeClr val="bg1">
              <a:lumMod val="95000"/>
            </a:schemeClr>
          </a:solidFill>
          <a:ln w="19050">
            <a:solidFill>
              <a:schemeClr val="bg1">
                <a:lumMod val="75000"/>
              </a:schemeClr>
            </a:solidFill>
            <a:prstDash val="solid"/>
            <a:round/>
            <a:headEnd/>
            <a:tailEnd/>
          </a:ln>
          <a:effectLst>
            <a:outerShdw blurRad="241300" dist="533400" dir="2400000" sx="82000" sy="82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IN" sz="1200" dirty="0"/>
          </a:p>
        </p:txBody>
      </p:sp>
      <p:sp>
        <p:nvSpPr>
          <p:cNvPr id="15" name="!!Shape1">
            <a:extLst>
              <a:ext uri="{FF2B5EF4-FFF2-40B4-BE49-F238E27FC236}">
                <a16:creationId xmlns:a16="http://schemas.microsoft.com/office/drawing/2014/main" id="{9A0D9B76-C727-A298-AF43-6F0C015EDC5E}"/>
              </a:ext>
            </a:extLst>
          </p:cNvPr>
          <p:cNvSpPr>
            <a:spLocks/>
          </p:cNvSpPr>
          <p:nvPr/>
        </p:nvSpPr>
        <p:spPr bwMode="auto">
          <a:xfrm>
            <a:off x="3537304" y="3151825"/>
            <a:ext cx="1536390" cy="1730400"/>
          </a:xfrm>
          <a:custGeom>
            <a:avLst/>
            <a:gdLst>
              <a:gd name="T0" fmla="*/ 1091 w 2154"/>
              <a:gd name="T1" fmla="*/ 0 h 2427"/>
              <a:gd name="T2" fmla="*/ 1123 w 2154"/>
              <a:gd name="T3" fmla="*/ 6 h 2427"/>
              <a:gd name="T4" fmla="*/ 1152 w 2154"/>
              <a:gd name="T5" fmla="*/ 16 h 2427"/>
              <a:gd name="T6" fmla="*/ 2075 w 2154"/>
              <a:gd name="T7" fmla="*/ 546 h 2427"/>
              <a:gd name="T8" fmla="*/ 2099 w 2154"/>
              <a:gd name="T9" fmla="*/ 565 h 2427"/>
              <a:gd name="T10" fmla="*/ 2121 w 2154"/>
              <a:gd name="T11" fmla="*/ 590 h 2427"/>
              <a:gd name="T12" fmla="*/ 2137 w 2154"/>
              <a:gd name="T13" fmla="*/ 618 h 2427"/>
              <a:gd name="T14" fmla="*/ 2147 w 2154"/>
              <a:gd name="T15" fmla="*/ 648 h 2427"/>
              <a:gd name="T16" fmla="*/ 2153 w 2154"/>
              <a:gd name="T17" fmla="*/ 680 h 2427"/>
              <a:gd name="T18" fmla="*/ 2154 w 2154"/>
              <a:gd name="T19" fmla="*/ 1742 h 2427"/>
              <a:gd name="T20" fmla="*/ 2151 w 2154"/>
              <a:gd name="T21" fmla="*/ 1772 h 2427"/>
              <a:gd name="T22" fmla="*/ 2140 w 2154"/>
              <a:gd name="T23" fmla="*/ 1804 h 2427"/>
              <a:gd name="T24" fmla="*/ 2122 w 2154"/>
              <a:gd name="T25" fmla="*/ 1833 h 2427"/>
              <a:gd name="T26" fmla="*/ 2103 w 2154"/>
              <a:gd name="T27" fmla="*/ 1857 h 2427"/>
              <a:gd name="T28" fmla="*/ 2078 w 2154"/>
              <a:gd name="T29" fmla="*/ 1877 h 2427"/>
              <a:gd name="T30" fmla="*/ 1159 w 2154"/>
              <a:gd name="T31" fmla="*/ 2410 h 2427"/>
              <a:gd name="T32" fmla="*/ 1130 w 2154"/>
              <a:gd name="T33" fmla="*/ 2422 h 2427"/>
              <a:gd name="T34" fmla="*/ 1099 w 2154"/>
              <a:gd name="T35" fmla="*/ 2427 h 2427"/>
              <a:gd name="T36" fmla="*/ 1065 w 2154"/>
              <a:gd name="T37" fmla="*/ 2427 h 2427"/>
              <a:gd name="T38" fmla="*/ 1031 w 2154"/>
              <a:gd name="T39" fmla="*/ 2422 h 2427"/>
              <a:gd name="T40" fmla="*/ 1005 w 2154"/>
              <a:gd name="T41" fmla="*/ 2411 h 2427"/>
              <a:gd name="T42" fmla="*/ 82 w 2154"/>
              <a:gd name="T43" fmla="*/ 1882 h 2427"/>
              <a:gd name="T44" fmla="*/ 57 w 2154"/>
              <a:gd name="T45" fmla="*/ 1863 h 2427"/>
              <a:gd name="T46" fmla="*/ 36 w 2154"/>
              <a:gd name="T47" fmla="*/ 1838 h 2427"/>
              <a:gd name="T48" fmla="*/ 18 w 2154"/>
              <a:gd name="T49" fmla="*/ 1810 h 2427"/>
              <a:gd name="T50" fmla="*/ 7 w 2154"/>
              <a:gd name="T51" fmla="*/ 1779 h 2427"/>
              <a:gd name="T52" fmla="*/ 4 w 2154"/>
              <a:gd name="T53" fmla="*/ 1748 h 2427"/>
              <a:gd name="T54" fmla="*/ 0 w 2154"/>
              <a:gd name="T55" fmla="*/ 686 h 2427"/>
              <a:gd name="T56" fmla="*/ 4 w 2154"/>
              <a:gd name="T57" fmla="*/ 655 h 2427"/>
              <a:gd name="T58" fmla="*/ 16 w 2154"/>
              <a:gd name="T59" fmla="*/ 624 h 2427"/>
              <a:gd name="T60" fmla="*/ 32 w 2154"/>
              <a:gd name="T61" fmla="*/ 595 h 2427"/>
              <a:gd name="T62" fmla="*/ 53 w 2154"/>
              <a:gd name="T63" fmla="*/ 570 h 2427"/>
              <a:gd name="T64" fmla="*/ 78 w 2154"/>
              <a:gd name="T65" fmla="*/ 551 h 2427"/>
              <a:gd name="T66" fmla="*/ 998 w 2154"/>
              <a:gd name="T67" fmla="*/ 18 h 2427"/>
              <a:gd name="T68" fmla="*/ 1026 w 2154"/>
              <a:gd name="T69" fmla="*/ 6 h 2427"/>
              <a:gd name="T70" fmla="*/ 1058 w 2154"/>
              <a:gd name="T71" fmla="*/ 0 h 2427"/>
              <a:gd name="T72" fmla="*/ 1091 w 2154"/>
              <a:gd name="T73" fmla="*/ 0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54" h="2427">
                <a:moveTo>
                  <a:pt x="1091" y="0"/>
                </a:moveTo>
                <a:lnTo>
                  <a:pt x="1123" y="6"/>
                </a:lnTo>
                <a:lnTo>
                  <a:pt x="1152" y="16"/>
                </a:lnTo>
                <a:lnTo>
                  <a:pt x="2075" y="546"/>
                </a:lnTo>
                <a:lnTo>
                  <a:pt x="2099" y="565"/>
                </a:lnTo>
                <a:lnTo>
                  <a:pt x="2121" y="590"/>
                </a:lnTo>
                <a:lnTo>
                  <a:pt x="2137" y="618"/>
                </a:lnTo>
                <a:lnTo>
                  <a:pt x="2147" y="648"/>
                </a:lnTo>
                <a:lnTo>
                  <a:pt x="2153" y="680"/>
                </a:lnTo>
                <a:lnTo>
                  <a:pt x="2154" y="1742"/>
                </a:lnTo>
                <a:lnTo>
                  <a:pt x="2151" y="1772"/>
                </a:lnTo>
                <a:lnTo>
                  <a:pt x="2140" y="1804"/>
                </a:lnTo>
                <a:lnTo>
                  <a:pt x="2122" y="1833"/>
                </a:lnTo>
                <a:lnTo>
                  <a:pt x="2103" y="1857"/>
                </a:lnTo>
                <a:lnTo>
                  <a:pt x="2078" y="1877"/>
                </a:lnTo>
                <a:lnTo>
                  <a:pt x="1159" y="2410"/>
                </a:lnTo>
                <a:lnTo>
                  <a:pt x="1130" y="2422"/>
                </a:lnTo>
                <a:lnTo>
                  <a:pt x="1099" y="2427"/>
                </a:lnTo>
                <a:lnTo>
                  <a:pt x="1065" y="2427"/>
                </a:lnTo>
                <a:lnTo>
                  <a:pt x="1031" y="2422"/>
                </a:lnTo>
                <a:lnTo>
                  <a:pt x="1005" y="2411"/>
                </a:lnTo>
                <a:lnTo>
                  <a:pt x="82" y="1882"/>
                </a:lnTo>
                <a:lnTo>
                  <a:pt x="57" y="1863"/>
                </a:lnTo>
                <a:lnTo>
                  <a:pt x="36" y="1838"/>
                </a:lnTo>
                <a:lnTo>
                  <a:pt x="18" y="1810"/>
                </a:lnTo>
                <a:lnTo>
                  <a:pt x="7" y="1779"/>
                </a:lnTo>
                <a:lnTo>
                  <a:pt x="4" y="1748"/>
                </a:lnTo>
                <a:lnTo>
                  <a:pt x="0" y="686"/>
                </a:lnTo>
                <a:lnTo>
                  <a:pt x="4" y="655"/>
                </a:lnTo>
                <a:lnTo>
                  <a:pt x="16" y="624"/>
                </a:lnTo>
                <a:lnTo>
                  <a:pt x="32" y="595"/>
                </a:lnTo>
                <a:lnTo>
                  <a:pt x="53" y="570"/>
                </a:lnTo>
                <a:lnTo>
                  <a:pt x="78" y="551"/>
                </a:lnTo>
                <a:lnTo>
                  <a:pt x="998" y="18"/>
                </a:lnTo>
                <a:lnTo>
                  <a:pt x="1026" y="6"/>
                </a:lnTo>
                <a:lnTo>
                  <a:pt x="1058" y="0"/>
                </a:lnTo>
                <a:lnTo>
                  <a:pt x="1091" y="0"/>
                </a:lnTo>
                <a:close/>
              </a:path>
            </a:pathLst>
          </a:custGeom>
          <a:solidFill>
            <a:schemeClr val="bg1">
              <a:lumMod val="95000"/>
            </a:schemeClr>
          </a:solidFill>
          <a:ln w="19050">
            <a:solidFill>
              <a:schemeClr val="bg1">
                <a:lumMod val="75000"/>
              </a:schemeClr>
            </a:solidFill>
            <a:prstDash val="solid"/>
            <a:round/>
            <a:headEnd/>
            <a:tailEnd/>
          </a:ln>
          <a:effectLst>
            <a:outerShdw blurRad="241300" dist="533400" dir="2400000" sx="82000" sy="82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IN" sz="1200" dirty="0"/>
          </a:p>
        </p:txBody>
      </p:sp>
      <p:sp>
        <p:nvSpPr>
          <p:cNvPr id="16" name="!!Shape1">
            <a:extLst>
              <a:ext uri="{FF2B5EF4-FFF2-40B4-BE49-F238E27FC236}">
                <a16:creationId xmlns:a16="http://schemas.microsoft.com/office/drawing/2014/main" id="{5C5E49CD-ADEA-2BEF-79AE-C015EC76DD3D}"/>
              </a:ext>
            </a:extLst>
          </p:cNvPr>
          <p:cNvSpPr>
            <a:spLocks/>
          </p:cNvSpPr>
          <p:nvPr/>
        </p:nvSpPr>
        <p:spPr bwMode="auto">
          <a:xfrm>
            <a:off x="7007290" y="3088431"/>
            <a:ext cx="1536390" cy="1730400"/>
          </a:xfrm>
          <a:custGeom>
            <a:avLst/>
            <a:gdLst>
              <a:gd name="T0" fmla="*/ 1091 w 2154"/>
              <a:gd name="T1" fmla="*/ 0 h 2427"/>
              <a:gd name="T2" fmla="*/ 1123 w 2154"/>
              <a:gd name="T3" fmla="*/ 6 h 2427"/>
              <a:gd name="T4" fmla="*/ 1152 w 2154"/>
              <a:gd name="T5" fmla="*/ 16 h 2427"/>
              <a:gd name="T6" fmla="*/ 2075 w 2154"/>
              <a:gd name="T7" fmla="*/ 546 h 2427"/>
              <a:gd name="T8" fmla="*/ 2099 w 2154"/>
              <a:gd name="T9" fmla="*/ 565 h 2427"/>
              <a:gd name="T10" fmla="*/ 2121 w 2154"/>
              <a:gd name="T11" fmla="*/ 590 h 2427"/>
              <a:gd name="T12" fmla="*/ 2137 w 2154"/>
              <a:gd name="T13" fmla="*/ 618 h 2427"/>
              <a:gd name="T14" fmla="*/ 2147 w 2154"/>
              <a:gd name="T15" fmla="*/ 648 h 2427"/>
              <a:gd name="T16" fmla="*/ 2153 w 2154"/>
              <a:gd name="T17" fmla="*/ 680 h 2427"/>
              <a:gd name="T18" fmla="*/ 2154 w 2154"/>
              <a:gd name="T19" fmla="*/ 1742 h 2427"/>
              <a:gd name="T20" fmla="*/ 2151 w 2154"/>
              <a:gd name="T21" fmla="*/ 1772 h 2427"/>
              <a:gd name="T22" fmla="*/ 2140 w 2154"/>
              <a:gd name="T23" fmla="*/ 1804 h 2427"/>
              <a:gd name="T24" fmla="*/ 2122 w 2154"/>
              <a:gd name="T25" fmla="*/ 1833 h 2427"/>
              <a:gd name="T26" fmla="*/ 2103 w 2154"/>
              <a:gd name="T27" fmla="*/ 1857 h 2427"/>
              <a:gd name="T28" fmla="*/ 2078 w 2154"/>
              <a:gd name="T29" fmla="*/ 1877 h 2427"/>
              <a:gd name="T30" fmla="*/ 1159 w 2154"/>
              <a:gd name="T31" fmla="*/ 2410 h 2427"/>
              <a:gd name="T32" fmla="*/ 1130 w 2154"/>
              <a:gd name="T33" fmla="*/ 2422 h 2427"/>
              <a:gd name="T34" fmla="*/ 1099 w 2154"/>
              <a:gd name="T35" fmla="*/ 2427 h 2427"/>
              <a:gd name="T36" fmla="*/ 1065 w 2154"/>
              <a:gd name="T37" fmla="*/ 2427 h 2427"/>
              <a:gd name="T38" fmla="*/ 1031 w 2154"/>
              <a:gd name="T39" fmla="*/ 2422 h 2427"/>
              <a:gd name="T40" fmla="*/ 1005 w 2154"/>
              <a:gd name="T41" fmla="*/ 2411 h 2427"/>
              <a:gd name="T42" fmla="*/ 82 w 2154"/>
              <a:gd name="T43" fmla="*/ 1882 h 2427"/>
              <a:gd name="T44" fmla="*/ 57 w 2154"/>
              <a:gd name="T45" fmla="*/ 1863 h 2427"/>
              <a:gd name="T46" fmla="*/ 36 w 2154"/>
              <a:gd name="T47" fmla="*/ 1838 h 2427"/>
              <a:gd name="T48" fmla="*/ 18 w 2154"/>
              <a:gd name="T49" fmla="*/ 1810 h 2427"/>
              <a:gd name="T50" fmla="*/ 7 w 2154"/>
              <a:gd name="T51" fmla="*/ 1779 h 2427"/>
              <a:gd name="T52" fmla="*/ 4 w 2154"/>
              <a:gd name="T53" fmla="*/ 1748 h 2427"/>
              <a:gd name="T54" fmla="*/ 0 w 2154"/>
              <a:gd name="T55" fmla="*/ 686 h 2427"/>
              <a:gd name="T56" fmla="*/ 4 w 2154"/>
              <a:gd name="T57" fmla="*/ 655 h 2427"/>
              <a:gd name="T58" fmla="*/ 16 w 2154"/>
              <a:gd name="T59" fmla="*/ 624 h 2427"/>
              <a:gd name="T60" fmla="*/ 32 w 2154"/>
              <a:gd name="T61" fmla="*/ 595 h 2427"/>
              <a:gd name="T62" fmla="*/ 53 w 2154"/>
              <a:gd name="T63" fmla="*/ 570 h 2427"/>
              <a:gd name="T64" fmla="*/ 78 w 2154"/>
              <a:gd name="T65" fmla="*/ 551 h 2427"/>
              <a:gd name="T66" fmla="*/ 998 w 2154"/>
              <a:gd name="T67" fmla="*/ 18 h 2427"/>
              <a:gd name="T68" fmla="*/ 1026 w 2154"/>
              <a:gd name="T69" fmla="*/ 6 h 2427"/>
              <a:gd name="T70" fmla="*/ 1058 w 2154"/>
              <a:gd name="T71" fmla="*/ 0 h 2427"/>
              <a:gd name="T72" fmla="*/ 1091 w 2154"/>
              <a:gd name="T73" fmla="*/ 0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54" h="2427">
                <a:moveTo>
                  <a:pt x="1091" y="0"/>
                </a:moveTo>
                <a:lnTo>
                  <a:pt x="1123" y="6"/>
                </a:lnTo>
                <a:lnTo>
                  <a:pt x="1152" y="16"/>
                </a:lnTo>
                <a:lnTo>
                  <a:pt x="2075" y="546"/>
                </a:lnTo>
                <a:lnTo>
                  <a:pt x="2099" y="565"/>
                </a:lnTo>
                <a:lnTo>
                  <a:pt x="2121" y="590"/>
                </a:lnTo>
                <a:lnTo>
                  <a:pt x="2137" y="618"/>
                </a:lnTo>
                <a:lnTo>
                  <a:pt x="2147" y="648"/>
                </a:lnTo>
                <a:lnTo>
                  <a:pt x="2153" y="680"/>
                </a:lnTo>
                <a:lnTo>
                  <a:pt x="2154" y="1742"/>
                </a:lnTo>
                <a:lnTo>
                  <a:pt x="2151" y="1772"/>
                </a:lnTo>
                <a:lnTo>
                  <a:pt x="2140" y="1804"/>
                </a:lnTo>
                <a:lnTo>
                  <a:pt x="2122" y="1833"/>
                </a:lnTo>
                <a:lnTo>
                  <a:pt x="2103" y="1857"/>
                </a:lnTo>
                <a:lnTo>
                  <a:pt x="2078" y="1877"/>
                </a:lnTo>
                <a:lnTo>
                  <a:pt x="1159" y="2410"/>
                </a:lnTo>
                <a:lnTo>
                  <a:pt x="1130" y="2422"/>
                </a:lnTo>
                <a:lnTo>
                  <a:pt x="1099" y="2427"/>
                </a:lnTo>
                <a:lnTo>
                  <a:pt x="1065" y="2427"/>
                </a:lnTo>
                <a:lnTo>
                  <a:pt x="1031" y="2422"/>
                </a:lnTo>
                <a:lnTo>
                  <a:pt x="1005" y="2411"/>
                </a:lnTo>
                <a:lnTo>
                  <a:pt x="82" y="1882"/>
                </a:lnTo>
                <a:lnTo>
                  <a:pt x="57" y="1863"/>
                </a:lnTo>
                <a:lnTo>
                  <a:pt x="36" y="1838"/>
                </a:lnTo>
                <a:lnTo>
                  <a:pt x="18" y="1810"/>
                </a:lnTo>
                <a:lnTo>
                  <a:pt x="7" y="1779"/>
                </a:lnTo>
                <a:lnTo>
                  <a:pt x="4" y="1748"/>
                </a:lnTo>
                <a:lnTo>
                  <a:pt x="0" y="686"/>
                </a:lnTo>
                <a:lnTo>
                  <a:pt x="4" y="655"/>
                </a:lnTo>
                <a:lnTo>
                  <a:pt x="16" y="624"/>
                </a:lnTo>
                <a:lnTo>
                  <a:pt x="32" y="595"/>
                </a:lnTo>
                <a:lnTo>
                  <a:pt x="53" y="570"/>
                </a:lnTo>
                <a:lnTo>
                  <a:pt x="78" y="551"/>
                </a:lnTo>
                <a:lnTo>
                  <a:pt x="998" y="18"/>
                </a:lnTo>
                <a:lnTo>
                  <a:pt x="1026" y="6"/>
                </a:lnTo>
                <a:lnTo>
                  <a:pt x="1058" y="0"/>
                </a:lnTo>
                <a:lnTo>
                  <a:pt x="1091" y="0"/>
                </a:lnTo>
                <a:close/>
              </a:path>
            </a:pathLst>
          </a:custGeom>
          <a:solidFill>
            <a:schemeClr val="bg1">
              <a:lumMod val="95000"/>
            </a:schemeClr>
          </a:solidFill>
          <a:ln w="19050">
            <a:solidFill>
              <a:schemeClr val="bg1">
                <a:lumMod val="75000"/>
              </a:schemeClr>
            </a:solidFill>
            <a:prstDash val="solid"/>
            <a:round/>
            <a:headEnd/>
            <a:tailEnd/>
          </a:ln>
          <a:effectLst>
            <a:outerShdw blurRad="241300" dist="533400" dir="2400000" sx="82000" sy="82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IN" sz="1200" dirty="0"/>
          </a:p>
        </p:txBody>
      </p:sp>
      <p:sp>
        <p:nvSpPr>
          <p:cNvPr id="17" name="!!Shape1">
            <a:extLst>
              <a:ext uri="{FF2B5EF4-FFF2-40B4-BE49-F238E27FC236}">
                <a16:creationId xmlns:a16="http://schemas.microsoft.com/office/drawing/2014/main" id="{CFF3D208-0C7F-98AF-D962-B8A4A1A2CB7C}"/>
              </a:ext>
            </a:extLst>
          </p:cNvPr>
          <p:cNvSpPr>
            <a:spLocks/>
          </p:cNvSpPr>
          <p:nvPr/>
        </p:nvSpPr>
        <p:spPr bwMode="auto">
          <a:xfrm>
            <a:off x="8662696" y="3908734"/>
            <a:ext cx="1536390" cy="1730400"/>
          </a:xfrm>
          <a:custGeom>
            <a:avLst/>
            <a:gdLst>
              <a:gd name="T0" fmla="*/ 1091 w 2154"/>
              <a:gd name="T1" fmla="*/ 0 h 2427"/>
              <a:gd name="T2" fmla="*/ 1123 w 2154"/>
              <a:gd name="T3" fmla="*/ 6 h 2427"/>
              <a:gd name="T4" fmla="*/ 1152 w 2154"/>
              <a:gd name="T5" fmla="*/ 16 h 2427"/>
              <a:gd name="T6" fmla="*/ 2075 w 2154"/>
              <a:gd name="T7" fmla="*/ 546 h 2427"/>
              <a:gd name="T8" fmla="*/ 2099 w 2154"/>
              <a:gd name="T9" fmla="*/ 565 h 2427"/>
              <a:gd name="T10" fmla="*/ 2121 w 2154"/>
              <a:gd name="T11" fmla="*/ 590 h 2427"/>
              <a:gd name="T12" fmla="*/ 2137 w 2154"/>
              <a:gd name="T13" fmla="*/ 618 h 2427"/>
              <a:gd name="T14" fmla="*/ 2147 w 2154"/>
              <a:gd name="T15" fmla="*/ 648 h 2427"/>
              <a:gd name="T16" fmla="*/ 2153 w 2154"/>
              <a:gd name="T17" fmla="*/ 680 h 2427"/>
              <a:gd name="T18" fmla="*/ 2154 w 2154"/>
              <a:gd name="T19" fmla="*/ 1742 h 2427"/>
              <a:gd name="T20" fmla="*/ 2151 w 2154"/>
              <a:gd name="T21" fmla="*/ 1772 h 2427"/>
              <a:gd name="T22" fmla="*/ 2140 w 2154"/>
              <a:gd name="T23" fmla="*/ 1804 h 2427"/>
              <a:gd name="T24" fmla="*/ 2122 w 2154"/>
              <a:gd name="T25" fmla="*/ 1833 h 2427"/>
              <a:gd name="T26" fmla="*/ 2103 w 2154"/>
              <a:gd name="T27" fmla="*/ 1857 h 2427"/>
              <a:gd name="T28" fmla="*/ 2078 w 2154"/>
              <a:gd name="T29" fmla="*/ 1877 h 2427"/>
              <a:gd name="T30" fmla="*/ 1159 w 2154"/>
              <a:gd name="T31" fmla="*/ 2410 h 2427"/>
              <a:gd name="T32" fmla="*/ 1130 w 2154"/>
              <a:gd name="T33" fmla="*/ 2422 h 2427"/>
              <a:gd name="T34" fmla="*/ 1099 w 2154"/>
              <a:gd name="T35" fmla="*/ 2427 h 2427"/>
              <a:gd name="T36" fmla="*/ 1065 w 2154"/>
              <a:gd name="T37" fmla="*/ 2427 h 2427"/>
              <a:gd name="T38" fmla="*/ 1031 w 2154"/>
              <a:gd name="T39" fmla="*/ 2422 h 2427"/>
              <a:gd name="T40" fmla="*/ 1005 w 2154"/>
              <a:gd name="T41" fmla="*/ 2411 h 2427"/>
              <a:gd name="T42" fmla="*/ 82 w 2154"/>
              <a:gd name="T43" fmla="*/ 1882 h 2427"/>
              <a:gd name="T44" fmla="*/ 57 w 2154"/>
              <a:gd name="T45" fmla="*/ 1863 h 2427"/>
              <a:gd name="T46" fmla="*/ 36 w 2154"/>
              <a:gd name="T47" fmla="*/ 1838 h 2427"/>
              <a:gd name="T48" fmla="*/ 18 w 2154"/>
              <a:gd name="T49" fmla="*/ 1810 h 2427"/>
              <a:gd name="T50" fmla="*/ 7 w 2154"/>
              <a:gd name="T51" fmla="*/ 1779 h 2427"/>
              <a:gd name="T52" fmla="*/ 4 w 2154"/>
              <a:gd name="T53" fmla="*/ 1748 h 2427"/>
              <a:gd name="T54" fmla="*/ 0 w 2154"/>
              <a:gd name="T55" fmla="*/ 686 h 2427"/>
              <a:gd name="T56" fmla="*/ 4 w 2154"/>
              <a:gd name="T57" fmla="*/ 655 h 2427"/>
              <a:gd name="T58" fmla="*/ 16 w 2154"/>
              <a:gd name="T59" fmla="*/ 624 h 2427"/>
              <a:gd name="T60" fmla="*/ 32 w 2154"/>
              <a:gd name="T61" fmla="*/ 595 h 2427"/>
              <a:gd name="T62" fmla="*/ 53 w 2154"/>
              <a:gd name="T63" fmla="*/ 570 h 2427"/>
              <a:gd name="T64" fmla="*/ 78 w 2154"/>
              <a:gd name="T65" fmla="*/ 551 h 2427"/>
              <a:gd name="T66" fmla="*/ 998 w 2154"/>
              <a:gd name="T67" fmla="*/ 18 h 2427"/>
              <a:gd name="T68" fmla="*/ 1026 w 2154"/>
              <a:gd name="T69" fmla="*/ 6 h 2427"/>
              <a:gd name="T70" fmla="*/ 1058 w 2154"/>
              <a:gd name="T71" fmla="*/ 0 h 2427"/>
              <a:gd name="T72" fmla="*/ 1091 w 2154"/>
              <a:gd name="T73" fmla="*/ 0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54" h="2427">
                <a:moveTo>
                  <a:pt x="1091" y="0"/>
                </a:moveTo>
                <a:lnTo>
                  <a:pt x="1123" y="6"/>
                </a:lnTo>
                <a:lnTo>
                  <a:pt x="1152" y="16"/>
                </a:lnTo>
                <a:lnTo>
                  <a:pt x="2075" y="546"/>
                </a:lnTo>
                <a:lnTo>
                  <a:pt x="2099" y="565"/>
                </a:lnTo>
                <a:lnTo>
                  <a:pt x="2121" y="590"/>
                </a:lnTo>
                <a:lnTo>
                  <a:pt x="2137" y="618"/>
                </a:lnTo>
                <a:lnTo>
                  <a:pt x="2147" y="648"/>
                </a:lnTo>
                <a:lnTo>
                  <a:pt x="2153" y="680"/>
                </a:lnTo>
                <a:lnTo>
                  <a:pt x="2154" y="1742"/>
                </a:lnTo>
                <a:lnTo>
                  <a:pt x="2151" y="1772"/>
                </a:lnTo>
                <a:lnTo>
                  <a:pt x="2140" y="1804"/>
                </a:lnTo>
                <a:lnTo>
                  <a:pt x="2122" y="1833"/>
                </a:lnTo>
                <a:lnTo>
                  <a:pt x="2103" y="1857"/>
                </a:lnTo>
                <a:lnTo>
                  <a:pt x="2078" y="1877"/>
                </a:lnTo>
                <a:lnTo>
                  <a:pt x="1159" y="2410"/>
                </a:lnTo>
                <a:lnTo>
                  <a:pt x="1130" y="2422"/>
                </a:lnTo>
                <a:lnTo>
                  <a:pt x="1099" y="2427"/>
                </a:lnTo>
                <a:lnTo>
                  <a:pt x="1065" y="2427"/>
                </a:lnTo>
                <a:lnTo>
                  <a:pt x="1031" y="2422"/>
                </a:lnTo>
                <a:lnTo>
                  <a:pt x="1005" y="2411"/>
                </a:lnTo>
                <a:lnTo>
                  <a:pt x="82" y="1882"/>
                </a:lnTo>
                <a:lnTo>
                  <a:pt x="57" y="1863"/>
                </a:lnTo>
                <a:lnTo>
                  <a:pt x="36" y="1838"/>
                </a:lnTo>
                <a:lnTo>
                  <a:pt x="18" y="1810"/>
                </a:lnTo>
                <a:lnTo>
                  <a:pt x="7" y="1779"/>
                </a:lnTo>
                <a:lnTo>
                  <a:pt x="4" y="1748"/>
                </a:lnTo>
                <a:lnTo>
                  <a:pt x="0" y="686"/>
                </a:lnTo>
                <a:lnTo>
                  <a:pt x="4" y="655"/>
                </a:lnTo>
                <a:lnTo>
                  <a:pt x="16" y="624"/>
                </a:lnTo>
                <a:lnTo>
                  <a:pt x="32" y="595"/>
                </a:lnTo>
                <a:lnTo>
                  <a:pt x="53" y="570"/>
                </a:lnTo>
                <a:lnTo>
                  <a:pt x="78" y="551"/>
                </a:lnTo>
                <a:lnTo>
                  <a:pt x="998" y="18"/>
                </a:lnTo>
                <a:lnTo>
                  <a:pt x="1026" y="6"/>
                </a:lnTo>
                <a:lnTo>
                  <a:pt x="1058" y="0"/>
                </a:lnTo>
                <a:lnTo>
                  <a:pt x="1091" y="0"/>
                </a:lnTo>
                <a:close/>
              </a:path>
            </a:pathLst>
          </a:custGeom>
          <a:solidFill>
            <a:schemeClr val="bg1">
              <a:lumMod val="95000"/>
            </a:schemeClr>
          </a:solidFill>
          <a:ln w="19050">
            <a:solidFill>
              <a:schemeClr val="bg1">
                <a:lumMod val="75000"/>
              </a:schemeClr>
            </a:solidFill>
            <a:prstDash val="solid"/>
            <a:round/>
            <a:headEnd/>
            <a:tailEnd/>
          </a:ln>
          <a:effectLst>
            <a:outerShdw blurRad="241300" dist="533400" dir="2400000" sx="82000" sy="82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IN" sz="1200" dirty="0"/>
          </a:p>
        </p:txBody>
      </p:sp>
      <p:sp>
        <p:nvSpPr>
          <p:cNvPr id="5" name="Rectangle 4">
            <a:extLst>
              <a:ext uri="{FF2B5EF4-FFF2-40B4-BE49-F238E27FC236}">
                <a16:creationId xmlns:a16="http://schemas.microsoft.com/office/drawing/2014/main" id="{8BE4814E-C02B-C037-F73D-589CD3B57127}"/>
              </a:ext>
            </a:extLst>
          </p:cNvPr>
          <p:cNvSpPr/>
          <p:nvPr/>
        </p:nvSpPr>
        <p:spPr>
          <a:xfrm>
            <a:off x="0" y="2"/>
            <a:ext cx="12192000" cy="1359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6" name="Triangle 7">
            <a:extLst>
              <a:ext uri="{FF2B5EF4-FFF2-40B4-BE49-F238E27FC236}">
                <a16:creationId xmlns:a16="http://schemas.microsoft.com/office/drawing/2014/main" id="{B9226794-F715-85B3-AF6C-7429D2383C1B}"/>
              </a:ext>
            </a:extLst>
          </p:cNvPr>
          <p:cNvSpPr/>
          <p:nvPr/>
        </p:nvSpPr>
        <p:spPr>
          <a:xfrm rot="10800000">
            <a:off x="271859" y="397221"/>
            <a:ext cx="1381704" cy="1183341"/>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E974595F-8E28-1706-AF2E-409102B3B848}"/>
              </a:ext>
            </a:extLst>
          </p:cNvPr>
          <p:cNvSpPr txBox="1"/>
          <p:nvPr/>
        </p:nvSpPr>
        <p:spPr>
          <a:xfrm>
            <a:off x="-62921" y="1880384"/>
            <a:ext cx="1365561" cy="523220"/>
          </a:xfrm>
          <a:prstGeom prst="rect">
            <a:avLst/>
          </a:prstGeom>
          <a:noFill/>
        </p:spPr>
        <p:txBody>
          <a:bodyPr wrap="square" lIns="91440" tIns="45720" rIns="91440" bIns="45720" rtlCol="0" anchor="ctr" anchorCtr="0">
            <a:spAutoFit/>
          </a:bodyPr>
          <a:lstStyle/>
          <a:p>
            <a:r>
              <a:rPr lang="fr-FR" sz="1400" b="1" dirty="0">
                <a:solidFill>
                  <a:schemeClr val="tx2"/>
                </a:solidFill>
                <a:latin typeface="Open Sans Light"/>
                <a:ea typeface="Open Sans Light"/>
                <a:cs typeface="Open Sans Light"/>
              </a:rPr>
              <a:t>Durée du projet</a:t>
            </a:r>
            <a:endParaRPr lang="fr-FR" sz="1400" b="1" dirty="0">
              <a:solidFill>
                <a:schemeClr val="tx2"/>
              </a:solidFill>
              <a:latin typeface="Open Sans Light" pitchFamily="2" charset="0"/>
              <a:ea typeface="Open Sans Light" pitchFamily="2" charset="0"/>
              <a:cs typeface="Open Sans Light" pitchFamily="2" charset="0"/>
            </a:endParaRPr>
          </a:p>
        </p:txBody>
      </p:sp>
      <p:cxnSp>
        <p:nvCxnSpPr>
          <p:cNvPr id="57" name="Straight Arrow Connector 56">
            <a:extLst>
              <a:ext uri="{FF2B5EF4-FFF2-40B4-BE49-F238E27FC236}">
                <a16:creationId xmlns:a16="http://schemas.microsoft.com/office/drawing/2014/main" id="{4D3EBF8A-6C42-C8C0-8465-A4ED71B69E09}"/>
              </a:ext>
            </a:extLst>
          </p:cNvPr>
          <p:cNvCxnSpPr>
            <a:cxnSpLocks/>
          </p:cNvCxnSpPr>
          <p:nvPr/>
        </p:nvCxnSpPr>
        <p:spPr>
          <a:xfrm>
            <a:off x="1937878" y="2394783"/>
            <a:ext cx="0" cy="1705756"/>
          </a:xfrm>
          <a:prstGeom prst="straightConnector1">
            <a:avLst/>
          </a:prstGeom>
          <a:ln w="12700">
            <a:solidFill>
              <a:srgbClr val="FF0000"/>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6C8BEABF-8D32-26BB-46F6-DDCC89C14526}"/>
              </a:ext>
            </a:extLst>
          </p:cNvPr>
          <p:cNvSpPr txBox="1"/>
          <p:nvPr/>
        </p:nvSpPr>
        <p:spPr>
          <a:xfrm rot="-5400000">
            <a:off x="867346" y="2680849"/>
            <a:ext cx="1926801" cy="307777"/>
          </a:xfrm>
          <a:prstGeom prst="rect">
            <a:avLst/>
          </a:prstGeom>
          <a:noFill/>
        </p:spPr>
        <p:txBody>
          <a:bodyPr wrap="square" lIns="91440" tIns="45720" rIns="91440" bIns="45720" rtlCol="0" anchor="ctr" anchorCtr="0">
            <a:spAutoFit/>
          </a:bodyPr>
          <a:lstStyle/>
          <a:p>
            <a:pPr algn="r"/>
            <a:r>
              <a:rPr lang="en-US" sz="1400" b="1" i="1" dirty="0">
                <a:solidFill>
                  <a:srgbClr val="FF0000"/>
                </a:solidFill>
                <a:latin typeface="Open Sans Light"/>
                <a:ea typeface="Open Sans Light"/>
                <a:cs typeface="Open Sans Light"/>
              </a:rPr>
              <a:t>Date </a:t>
            </a:r>
            <a:r>
              <a:rPr lang="en-US" sz="1400" b="1" i="1" dirty="0" err="1">
                <a:solidFill>
                  <a:srgbClr val="FF0000"/>
                </a:solidFill>
                <a:latin typeface="Open Sans Light"/>
                <a:ea typeface="Open Sans Light"/>
                <a:cs typeface="Open Sans Light"/>
              </a:rPr>
              <a:t>limite</a:t>
            </a:r>
            <a:endParaRPr lang="en-US" sz="1400" b="1" i="1" dirty="0">
              <a:solidFill>
                <a:srgbClr val="FF0000"/>
              </a:solidFill>
              <a:latin typeface="Open Sans Light"/>
              <a:ea typeface="Open Sans Light"/>
              <a:cs typeface="Open Sans Light"/>
            </a:endParaRPr>
          </a:p>
        </p:txBody>
      </p:sp>
      <p:sp>
        <p:nvSpPr>
          <p:cNvPr id="62" name="TextBox 61">
            <a:extLst>
              <a:ext uri="{FF2B5EF4-FFF2-40B4-BE49-F238E27FC236}">
                <a16:creationId xmlns:a16="http://schemas.microsoft.com/office/drawing/2014/main" id="{B6DD5900-DB49-EDA2-DC0C-A623951C7CA5}"/>
              </a:ext>
            </a:extLst>
          </p:cNvPr>
          <p:cNvSpPr txBox="1"/>
          <p:nvPr/>
        </p:nvSpPr>
        <p:spPr>
          <a:xfrm>
            <a:off x="3058970" y="2366552"/>
            <a:ext cx="740908" cy="307777"/>
          </a:xfrm>
          <a:prstGeom prst="rect">
            <a:avLst/>
          </a:prstGeom>
          <a:noFill/>
        </p:spPr>
        <p:txBody>
          <a:bodyPr wrap="none" lIns="91440" tIns="45720" rIns="91440" bIns="45720" rtlCol="0" anchor="ctr" anchorCtr="0">
            <a:spAutoFit/>
          </a:bodyPr>
          <a:lstStyle/>
          <a:p>
            <a:pPr algn="ctr"/>
            <a:r>
              <a:rPr lang="fr-FR" sz="1400" b="1" i="1" dirty="0">
                <a:solidFill>
                  <a:srgbClr val="FF0000"/>
                </a:solidFill>
                <a:latin typeface="Open Sans Light"/>
                <a:ea typeface="Open Sans Light"/>
                <a:cs typeface="Open Sans Light"/>
              </a:rPr>
              <a:t>3 mois</a:t>
            </a:r>
          </a:p>
        </p:txBody>
      </p:sp>
      <p:sp>
        <p:nvSpPr>
          <p:cNvPr id="2" name="Titel 1">
            <a:extLst>
              <a:ext uri="{FF2B5EF4-FFF2-40B4-BE49-F238E27FC236}">
                <a16:creationId xmlns:a16="http://schemas.microsoft.com/office/drawing/2014/main" id="{744EF05B-8A89-F672-23BB-BED4F40B5021}"/>
              </a:ext>
            </a:extLst>
          </p:cNvPr>
          <p:cNvSpPr txBox="1">
            <a:spLocks/>
          </p:cNvSpPr>
          <p:nvPr/>
        </p:nvSpPr>
        <p:spPr>
          <a:xfrm>
            <a:off x="1830811" y="180852"/>
            <a:ext cx="10890000" cy="626524"/>
          </a:xfrm>
          <a:prstGeom prst="rect">
            <a:avLst/>
          </a:prstGeom>
        </p:spPr>
        <p:txBody>
          <a:bodyPr vert="horz" lIns="0" tIns="0" rIns="0" bIns="0" rtlCol="0" anchor="b" anchorCtr="0">
            <a:noAutofit/>
          </a:bodyPr>
          <a:lstStyle>
            <a:defPPr>
              <a:defRPr lang="da-DK"/>
            </a:defPPr>
            <a:lvl1pPr>
              <a:lnSpc>
                <a:spcPts val="3200"/>
              </a:lnSpc>
              <a:spcBef>
                <a:spcPct val="0"/>
              </a:spcBef>
              <a:buNone/>
              <a:defRPr sz="3600" b="1">
                <a:solidFill>
                  <a:srgbClr val="EE7D00"/>
                </a:solidFill>
                <a:latin typeface="+mj-lt"/>
                <a:ea typeface="+mj-ea"/>
                <a:cs typeface="+mj-cs"/>
              </a:defRPr>
            </a:lvl1pPr>
          </a:lstStyle>
          <a:p>
            <a:r>
              <a:rPr lang="fr-FR" b="1" dirty="0">
                <a:solidFill>
                  <a:schemeClr val="accent2"/>
                </a:solidFill>
                <a:latin typeface="Open Sans SemiBold" pitchFamily="2" charset="0"/>
                <a:ea typeface="Open Sans SemiBold" pitchFamily="2" charset="0"/>
                <a:cs typeface="Open Sans SemiBold" pitchFamily="2" charset="0"/>
              </a:rPr>
              <a:t>Analyses ciblées</a:t>
            </a:r>
            <a:endParaRPr lang="fr-FR" dirty="0">
              <a:latin typeface="Open Sans SemiBold" pitchFamily="2" charset="0"/>
              <a:ea typeface="Open Sans SemiBold" pitchFamily="2" charset="0"/>
              <a:cs typeface="Open Sans SemiBold" pitchFamily="2" charset="0"/>
            </a:endParaRPr>
          </a:p>
        </p:txBody>
      </p:sp>
      <p:sp>
        <p:nvSpPr>
          <p:cNvPr id="4" name="TextBox 3">
            <a:extLst>
              <a:ext uri="{FF2B5EF4-FFF2-40B4-BE49-F238E27FC236}">
                <a16:creationId xmlns:a16="http://schemas.microsoft.com/office/drawing/2014/main" id="{D995A891-A420-6B6E-BA81-676AAF25A517}"/>
              </a:ext>
            </a:extLst>
          </p:cNvPr>
          <p:cNvSpPr txBox="1"/>
          <p:nvPr/>
        </p:nvSpPr>
        <p:spPr>
          <a:xfrm>
            <a:off x="1786862" y="774878"/>
            <a:ext cx="10405138" cy="646331"/>
          </a:xfrm>
          <a:prstGeom prst="rect">
            <a:avLst/>
          </a:prstGeom>
          <a:noFill/>
        </p:spPr>
        <p:txBody>
          <a:bodyPr wrap="square" lIns="91440" tIns="45720" rIns="91440" bIns="45720" anchor="t">
            <a:spAutoFit/>
          </a:bodyPr>
          <a:lstStyle/>
          <a:p>
            <a:r>
              <a:rPr lang="fr-FR" dirty="0">
                <a:solidFill>
                  <a:schemeClr val="bg1"/>
                </a:solidFill>
                <a:latin typeface="Open Sans"/>
                <a:ea typeface="Open Sans"/>
                <a:cs typeface="Open Sans"/>
              </a:rPr>
              <a:t>// </a:t>
            </a:r>
            <a:r>
              <a:rPr lang="fr-FR" b="1" dirty="0">
                <a:solidFill>
                  <a:schemeClr val="bg1"/>
                </a:solidFill>
                <a:latin typeface="Open Sans"/>
                <a:ea typeface="Open Sans"/>
                <a:cs typeface="Open Sans"/>
              </a:rPr>
              <a:t>Durée prévisionnelle (étapes 1-5): </a:t>
            </a:r>
            <a:r>
              <a:rPr lang="fr-FR" sz="1800" b="1" dirty="0">
                <a:solidFill>
                  <a:schemeClr val="bg1"/>
                </a:solidFill>
                <a:effectLst/>
                <a:latin typeface="Open Sans"/>
                <a:ea typeface="Open Sans"/>
                <a:cs typeface="Open Sans"/>
              </a:rPr>
              <a:t>18 - </a:t>
            </a:r>
            <a:r>
              <a:rPr lang="fr-FR" b="1" dirty="0">
                <a:solidFill>
                  <a:schemeClr val="bg1"/>
                </a:solidFill>
                <a:latin typeface="Open Sans"/>
                <a:ea typeface="Open Sans"/>
                <a:cs typeface="Open Sans"/>
              </a:rPr>
              <a:t>24 </a:t>
            </a:r>
            <a:r>
              <a:rPr lang="fr-FR" sz="1800" b="1" dirty="0">
                <a:solidFill>
                  <a:schemeClr val="bg1"/>
                </a:solidFill>
                <a:effectLst/>
                <a:latin typeface="Open Sans"/>
                <a:ea typeface="Open Sans"/>
                <a:cs typeface="Open Sans"/>
              </a:rPr>
              <a:t>mois </a:t>
            </a:r>
            <a:r>
              <a:rPr lang="fr-FR" sz="1800" dirty="0">
                <a:solidFill>
                  <a:schemeClr val="bg1"/>
                </a:solidFill>
                <a:effectLst/>
                <a:latin typeface="Open Sans"/>
                <a:ea typeface="Open Sans"/>
                <a:cs typeface="Open Sans"/>
              </a:rPr>
              <a:t>(en fonction du périmètre thématique ou géographique retenu)</a:t>
            </a:r>
            <a:endParaRPr lang="fr-FR" dirty="0">
              <a:solidFill>
                <a:schemeClr val="bg1"/>
              </a:solidFill>
              <a:latin typeface="Open Sans"/>
              <a:ea typeface="Open Sans"/>
              <a:cs typeface="Open Sans"/>
            </a:endParaRPr>
          </a:p>
        </p:txBody>
      </p:sp>
      <p:sp>
        <p:nvSpPr>
          <p:cNvPr id="64" name="TextBox 63">
            <a:extLst>
              <a:ext uri="{FF2B5EF4-FFF2-40B4-BE49-F238E27FC236}">
                <a16:creationId xmlns:a16="http://schemas.microsoft.com/office/drawing/2014/main" id="{B9230394-D02C-FC09-A6FF-E12D4FD9858A}"/>
              </a:ext>
            </a:extLst>
          </p:cNvPr>
          <p:cNvSpPr txBox="1"/>
          <p:nvPr/>
        </p:nvSpPr>
        <p:spPr>
          <a:xfrm>
            <a:off x="7082552" y="2370628"/>
            <a:ext cx="845103" cy="307777"/>
          </a:xfrm>
          <a:prstGeom prst="rect">
            <a:avLst/>
          </a:prstGeom>
          <a:noFill/>
        </p:spPr>
        <p:txBody>
          <a:bodyPr wrap="none" lIns="91440" tIns="45720" rIns="91440" bIns="45720" rtlCol="0" anchor="ctr" anchorCtr="0">
            <a:spAutoFit/>
          </a:bodyPr>
          <a:lstStyle/>
          <a:p>
            <a:pPr algn="ctr"/>
            <a:r>
              <a:rPr lang="en-US" sz="1400" b="1" i="1" dirty="0">
                <a:solidFill>
                  <a:srgbClr val="FF0000"/>
                </a:solidFill>
                <a:latin typeface="Open Sans Light"/>
                <a:ea typeface="Open Sans Light"/>
                <a:cs typeface="Open Sans Light"/>
              </a:rPr>
              <a:t>15 </a:t>
            </a:r>
            <a:r>
              <a:rPr lang="fr-FR" sz="1400" b="1" i="1" dirty="0">
                <a:solidFill>
                  <a:srgbClr val="FF0000"/>
                </a:solidFill>
                <a:latin typeface="Open Sans Light"/>
                <a:ea typeface="Open Sans Light"/>
                <a:cs typeface="Open Sans Light"/>
              </a:rPr>
              <a:t>mois</a:t>
            </a:r>
          </a:p>
        </p:txBody>
      </p:sp>
      <p:sp>
        <p:nvSpPr>
          <p:cNvPr id="65" name="TextBox 64">
            <a:extLst>
              <a:ext uri="{FF2B5EF4-FFF2-40B4-BE49-F238E27FC236}">
                <a16:creationId xmlns:a16="http://schemas.microsoft.com/office/drawing/2014/main" id="{81D32E18-6833-A544-1F0C-8E6006E0E634}"/>
              </a:ext>
            </a:extLst>
          </p:cNvPr>
          <p:cNvSpPr txBox="1"/>
          <p:nvPr/>
        </p:nvSpPr>
        <p:spPr>
          <a:xfrm>
            <a:off x="10254304" y="2283888"/>
            <a:ext cx="1749477" cy="523220"/>
          </a:xfrm>
          <a:prstGeom prst="rect">
            <a:avLst/>
          </a:prstGeom>
          <a:noFill/>
        </p:spPr>
        <p:txBody>
          <a:bodyPr wrap="square" rtlCol="0" anchor="ctr" anchorCtr="0">
            <a:spAutoFit/>
          </a:bodyPr>
          <a:lstStyle/>
          <a:p>
            <a:pPr algn="ctr"/>
            <a:r>
              <a:rPr lang="fr-FR" sz="1400" b="1" i="1" dirty="0">
                <a:solidFill>
                  <a:srgbClr val="FF0000"/>
                </a:solidFill>
                <a:latin typeface="Open Sans Light" pitchFamily="2" charset="0"/>
                <a:ea typeface="Open Sans Light" pitchFamily="2" charset="0"/>
                <a:cs typeface="Open Sans Light" pitchFamily="2" charset="0"/>
              </a:rPr>
              <a:t>suites / valorisation</a:t>
            </a:r>
          </a:p>
        </p:txBody>
      </p:sp>
      <p:sp>
        <p:nvSpPr>
          <p:cNvPr id="77" name="Oval 76">
            <a:extLst>
              <a:ext uri="{FF2B5EF4-FFF2-40B4-BE49-F238E27FC236}">
                <a16:creationId xmlns:a16="http://schemas.microsoft.com/office/drawing/2014/main" id="{8A6D0948-647A-D89E-090A-1D6106B2AAE4}"/>
              </a:ext>
            </a:extLst>
          </p:cNvPr>
          <p:cNvSpPr/>
          <p:nvPr/>
        </p:nvSpPr>
        <p:spPr>
          <a:xfrm>
            <a:off x="83263" y="3022029"/>
            <a:ext cx="1534290" cy="1534290"/>
          </a:xfrm>
          <a:prstGeom prst="ellipse">
            <a:avLst/>
          </a:prstGeom>
          <a:solidFill>
            <a:schemeClr val="accent2">
              <a:lumMod val="20000"/>
              <a:lumOff val="80000"/>
            </a:schemeClr>
          </a:solidFill>
          <a:ln w="19050">
            <a:solidFill>
              <a:schemeClr val="bg1"/>
            </a:solidFill>
            <a:prstDash val="solid"/>
            <a:round/>
            <a:headEnd/>
            <a:tailEnd/>
          </a:ln>
          <a:effectLst>
            <a:outerShdw blurRad="241300" dist="533400" dir="2400000" sx="82000" sy="82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sz="1200" dirty="0">
              <a:solidFill>
                <a:schemeClr val="tx1"/>
              </a:solidFill>
            </a:endParaRPr>
          </a:p>
        </p:txBody>
      </p:sp>
      <p:sp>
        <p:nvSpPr>
          <p:cNvPr id="72" name="TextBox 71">
            <a:extLst>
              <a:ext uri="{FF2B5EF4-FFF2-40B4-BE49-F238E27FC236}">
                <a16:creationId xmlns:a16="http://schemas.microsoft.com/office/drawing/2014/main" id="{F477084E-844C-7277-788D-A13276EBE940}"/>
              </a:ext>
            </a:extLst>
          </p:cNvPr>
          <p:cNvSpPr txBox="1"/>
          <p:nvPr/>
        </p:nvSpPr>
        <p:spPr>
          <a:xfrm>
            <a:off x="121964" y="3504095"/>
            <a:ext cx="1436400" cy="584775"/>
          </a:xfrm>
          <a:prstGeom prst="rect">
            <a:avLst/>
          </a:prstGeom>
          <a:noFill/>
        </p:spPr>
        <p:txBody>
          <a:bodyPr wrap="square" lIns="91440" tIns="45720" rIns="91440" bIns="45720" rtlCol="0" anchor="ctr" anchorCtr="0">
            <a:spAutoFit/>
          </a:bodyPr>
          <a:lstStyle/>
          <a:p>
            <a:pPr algn="ctr"/>
            <a:r>
              <a:rPr lang="en-US" sz="1600" b="1" dirty="0">
                <a:solidFill>
                  <a:schemeClr val="accent2"/>
                </a:solidFill>
                <a:latin typeface="Open Sans"/>
                <a:ea typeface="Open Sans"/>
                <a:cs typeface="Open Sans"/>
              </a:rPr>
              <a:t>Appel à propositions</a:t>
            </a:r>
          </a:p>
        </p:txBody>
      </p:sp>
      <p:sp>
        <p:nvSpPr>
          <p:cNvPr id="74" name="Subtitle 2">
            <a:extLst>
              <a:ext uri="{FF2B5EF4-FFF2-40B4-BE49-F238E27FC236}">
                <a16:creationId xmlns:a16="http://schemas.microsoft.com/office/drawing/2014/main" id="{03C52E1F-39EF-2246-25C7-6934E21B1B14}"/>
              </a:ext>
            </a:extLst>
          </p:cNvPr>
          <p:cNvSpPr txBox="1">
            <a:spLocks/>
          </p:cNvSpPr>
          <p:nvPr/>
        </p:nvSpPr>
        <p:spPr>
          <a:xfrm>
            <a:off x="102739" y="4605183"/>
            <a:ext cx="1535241" cy="101566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fr-FR" sz="1200" b="1" dirty="0">
                <a:solidFill>
                  <a:schemeClr val="accent2"/>
                </a:solidFill>
                <a:latin typeface="Open Sans"/>
                <a:ea typeface="Open Sans"/>
                <a:cs typeface="Open Sans"/>
              </a:rPr>
              <a:t>Les parties prenantes élaborent et soumettent leurs propositions</a:t>
            </a:r>
          </a:p>
        </p:txBody>
      </p:sp>
      <p:sp>
        <p:nvSpPr>
          <p:cNvPr id="79" name="TextBox 78">
            <a:extLst>
              <a:ext uri="{FF2B5EF4-FFF2-40B4-BE49-F238E27FC236}">
                <a16:creationId xmlns:a16="http://schemas.microsoft.com/office/drawing/2014/main" id="{5477C251-A9CB-5B8E-8E56-CA0DDC742EB5}"/>
              </a:ext>
            </a:extLst>
          </p:cNvPr>
          <p:cNvSpPr txBox="1"/>
          <p:nvPr/>
        </p:nvSpPr>
        <p:spPr>
          <a:xfrm>
            <a:off x="1695760" y="4421945"/>
            <a:ext cx="1583439" cy="784830"/>
          </a:xfrm>
          <a:prstGeom prst="rect">
            <a:avLst/>
          </a:prstGeom>
          <a:noFill/>
        </p:spPr>
        <p:txBody>
          <a:bodyPr wrap="square" lIns="91440" tIns="45720" rIns="91440" bIns="45720" rtlCol="0" anchor="ctr" anchorCtr="0">
            <a:spAutoFit/>
          </a:bodyPr>
          <a:lstStyle/>
          <a:p>
            <a:pPr algn="ctr"/>
            <a:r>
              <a:rPr lang="fr-FR" sz="1500" b="1" dirty="0">
                <a:solidFill>
                  <a:schemeClr val="tx2"/>
                </a:solidFill>
                <a:latin typeface="Open Sans"/>
                <a:ea typeface="Open Sans"/>
                <a:cs typeface="Open Sans"/>
              </a:rPr>
              <a:t>Evaluation et sélection des propositions</a:t>
            </a:r>
          </a:p>
        </p:txBody>
      </p:sp>
      <p:sp>
        <p:nvSpPr>
          <p:cNvPr id="80" name="Subtitle 2">
            <a:extLst>
              <a:ext uri="{FF2B5EF4-FFF2-40B4-BE49-F238E27FC236}">
                <a16:creationId xmlns:a16="http://schemas.microsoft.com/office/drawing/2014/main" id="{B240DA6E-1B05-A6DC-DC82-651BD5A87A8A}"/>
              </a:ext>
            </a:extLst>
          </p:cNvPr>
          <p:cNvSpPr txBox="1">
            <a:spLocks/>
          </p:cNvSpPr>
          <p:nvPr/>
        </p:nvSpPr>
        <p:spPr>
          <a:xfrm>
            <a:off x="1637980" y="5649365"/>
            <a:ext cx="1546938"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fr-FR" sz="1200" dirty="0">
                <a:latin typeface="Open Sans"/>
                <a:ea typeface="Open Sans"/>
                <a:cs typeface="Open Sans"/>
              </a:rPr>
              <a:t>Le GECT évalue et sélectionne un nombre prédéfini de propositions</a:t>
            </a:r>
          </a:p>
        </p:txBody>
      </p:sp>
      <p:sp>
        <p:nvSpPr>
          <p:cNvPr id="82" name="TextBox 81">
            <a:extLst>
              <a:ext uri="{FF2B5EF4-FFF2-40B4-BE49-F238E27FC236}">
                <a16:creationId xmlns:a16="http://schemas.microsoft.com/office/drawing/2014/main" id="{FB93AF49-1D87-740C-2C3A-8EDAEB12ABBE}"/>
              </a:ext>
            </a:extLst>
          </p:cNvPr>
          <p:cNvSpPr txBox="1"/>
          <p:nvPr/>
        </p:nvSpPr>
        <p:spPr>
          <a:xfrm>
            <a:off x="3540055" y="3410193"/>
            <a:ext cx="1574733" cy="1231106"/>
          </a:xfrm>
          <a:prstGeom prst="rect">
            <a:avLst/>
          </a:prstGeom>
          <a:noFill/>
        </p:spPr>
        <p:txBody>
          <a:bodyPr wrap="square" lIns="91440" tIns="45720" rIns="91440" bIns="45720" rtlCol="0" anchor="ctr" anchorCtr="0">
            <a:spAutoFit/>
          </a:bodyPr>
          <a:lstStyle/>
          <a:p>
            <a:pPr algn="ctr"/>
            <a:r>
              <a:rPr lang="fr-FR" sz="1400" b="1" dirty="0">
                <a:solidFill>
                  <a:schemeClr val="tx2"/>
                </a:solidFill>
                <a:latin typeface="Open Sans"/>
                <a:ea typeface="Open Sans"/>
                <a:cs typeface="Open Sans"/>
              </a:rPr>
              <a:t>Formulation de termes de référence pour les propositions sélectionnées </a:t>
            </a:r>
            <a:r>
              <a:rPr lang="en-US" sz="1500" b="1" dirty="0">
                <a:solidFill>
                  <a:schemeClr val="tx2"/>
                </a:solidFill>
                <a:latin typeface="Open Sans"/>
                <a:ea typeface="Open Sans"/>
                <a:cs typeface="Open Sans"/>
              </a:rPr>
              <a:t> </a:t>
            </a:r>
            <a:endParaRPr lang="en-US" sz="1500" b="1" dirty="0">
              <a:solidFill>
                <a:schemeClr val="tx2"/>
              </a:solidFill>
              <a:latin typeface="Open Sans" pitchFamily="2" charset="0"/>
              <a:ea typeface="Open Sans" pitchFamily="2" charset="0"/>
              <a:cs typeface="Open Sans" pitchFamily="2" charset="0"/>
            </a:endParaRPr>
          </a:p>
        </p:txBody>
      </p:sp>
      <p:sp>
        <p:nvSpPr>
          <p:cNvPr id="83" name="Subtitle 2">
            <a:extLst>
              <a:ext uri="{FF2B5EF4-FFF2-40B4-BE49-F238E27FC236}">
                <a16:creationId xmlns:a16="http://schemas.microsoft.com/office/drawing/2014/main" id="{0BB2108B-670C-B5B9-1A06-37A3294C8D36}"/>
              </a:ext>
            </a:extLst>
          </p:cNvPr>
          <p:cNvSpPr txBox="1">
            <a:spLocks/>
          </p:cNvSpPr>
          <p:nvPr/>
        </p:nvSpPr>
        <p:spPr>
          <a:xfrm>
            <a:off x="3523822" y="4928348"/>
            <a:ext cx="1400748"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fr-FR" sz="1200" dirty="0">
                <a:latin typeface="Open Sans"/>
                <a:ea typeface="Open Sans"/>
                <a:cs typeface="Open Sans"/>
              </a:rPr>
              <a:t>Le GECT avec les parties prenantes formulant les termes de référence du marché</a:t>
            </a:r>
          </a:p>
        </p:txBody>
      </p:sp>
      <p:sp>
        <p:nvSpPr>
          <p:cNvPr id="85" name="TextBox 84">
            <a:extLst>
              <a:ext uri="{FF2B5EF4-FFF2-40B4-BE49-F238E27FC236}">
                <a16:creationId xmlns:a16="http://schemas.microsoft.com/office/drawing/2014/main" id="{AE50E80F-7A52-71A7-D2CE-75CEEBD82DD1}"/>
              </a:ext>
            </a:extLst>
          </p:cNvPr>
          <p:cNvSpPr txBox="1"/>
          <p:nvPr/>
        </p:nvSpPr>
        <p:spPr>
          <a:xfrm>
            <a:off x="5239891" y="4387135"/>
            <a:ext cx="1618283" cy="830997"/>
          </a:xfrm>
          <a:prstGeom prst="rect">
            <a:avLst/>
          </a:prstGeom>
          <a:noFill/>
        </p:spPr>
        <p:txBody>
          <a:bodyPr wrap="square" lIns="91440" tIns="45720" rIns="91440" bIns="45720" rtlCol="0" anchor="ctr" anchorCtr="0">
            <a:spAutoFit/>
          </a:bodyPr>
          <a:lstStyle/>
          <a:p>
            <a:pPr algn="ctr"/>
            <a:r>
              <a:rPr lang="fr-FR" sz="1600" b="1" dirty="0">
                <a:solidFill>
                  <a:schemeClr val="tx2"/>
                </a:solidFill>
                <a:latin typeface="Open Sans"/>
                <a:ea typeface="Open Sans"/>
                <a:cs typeface="Open Sans"/>
              </a:rPr>
              <a:t>Marché public et sélection du titulaire</a:t>
            </a:r>
            <a:endParaRPr lang="fr-FR" sz="1600" b="1" dirty="0">
              <a:solidFill>
                <a:schemeClr val="tx2"/>
              </a:solidFill>
              <a:latin typeface="Open Sans" pitchFamily="2" charset="0"/>
              <a:ea typeface="Open Sans" pitchFamily="2" charset="0"/>
              <a:cs typeface="Open Sans" pitchFamily="2" charset="0"/>
            </a:endParaRPr>
          </a:p>
        </p:txBody>
      </p:sp>
      <p:sp>
        <p:nvSpPr>
          <p:cNvPr id="86" name="Subtitle 2">
            <a:extLst>
              <a:ext uri="{FF2B5EF4-FFF2-40B4-BE49-F238E27FC236}">
                <a16:creationId xmlns:a16="http://schemas.microsoft.com/office/drawing/2014/main" id="{DD24F176-72A3-EF07-994D-DB532DCEF958}"/>
              </a:ext>
            </a:extLst>
          </p:cNvPr>
          <p:cNvSpPr txBox="1">
            <a:spLocks/>
          </p:cNvSpPr>
          <p:nvPr/>
        </p:nvSpPr>
        <p:spPr>
          <a:xfrm>
            <a:off x="5271366" y="5676035"/>
            <a:ext cx="1468562" cy="64633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dirty="0">
                <a:latin typeface="Open Sans"/>
                <a:ea typeface="Open Sans"/>
                <a:cs typeface="Open Sans"/>
              </a:rPr>
              <a:t>Le </a:t>
            </a:r>
            <a:r>
              <a:rPr lang="fr-FR" sz="1200" dirty="0">
                <a:latin typeface="Open Sans"/>
                <a:ea typeface="Open Sans"/>
                <a:cs typeface="Open Sans"/>
              </a:rPr>
              <a:t>GECT lance une procédure de marché public</a:t>
            </a:r>
            <a:endParaRPr lang="fr-FR" sz="1200" dirty="0">
              <a:latin typeface="Open Sans" pitchFamily="2" charset="0"/>
              <a:ea typeface="Open Sans" pitchFamily="2" charset="0"/>
              <a:cs typeface="Open Sans" pitchFamily="2" charset="0"/>
            </a:endParaRPr>
          </a:p>
        </p:txBody>
      </p:sp>
      <p:sp>
        <p:nvSpPr>
          <p:cNvPr id="88" name="TextBox 87">
            <a:extLst>
              <a:ext uri="{FF2B5EF4-FFF2-40B4-BE49-F238E27FC236}">
                <a16:creationId xmlns:a16="http://schemas.microsoft.com/office/drawing/2014/main" id="{0BA8F753-9E41-B064-3607-46D0A60198E3}"/>
              </a:ext>
            </a:extLst>
          </p:cNvPr>
          <p:cNvSpPr txBox="1"/>
          <p:nvPr/>
        </p:nvSpPr>
        <p:spPr>
          <a:xfrm>
            <a:off x="6830906" y="3615160"/>
            <a:ext cx="1940524" cy="553998"/>
          </a:xfrm>
          <a:prstGeom prst="rect">
            <a:avLst/>
          </a:prstGeom>
          <a:noFill/>
        </p:spPr>
        <p:txBody>
          <a:bodyPr wrap="square" lIns="91440" tIns="45720" rIns="91440" bIns="45720" rtlCol="0" anchor="ctr" anchorCtr="0">
            <a:spAutoFit/>
          </a:bodyPr>
          <a:lstStyle/>
          <a:p>
            <a:pPr algn="ctr"/>
            <a:r>
              <a:rPr lang="fr-FR" sz="1500" b="1" dirty="0">
                <a:solidFill>
                  <a:schemeClr val="tx2"/>
                </a:solidFill>
                <a:latin typeface="Open Sans"/>
                <a:ea typeface="Open Sans"/>
                <a:cs typeface="Open Sans"/>
              </a:rPr>
              <a:t>Mise en œuvre</a:t>
            </a:r>
          </a:p>
          <a:p>
            <a:pPr algn="ctr"/>
            <a:r>
              <a:rPr lang="fr-FR" sz="1500" b="1" dirty="0">
                <a:solidFill>
                  <a:schemeClr val="tx2"/>
                </a:solidFill>
                <a:latin typeface="Open Sans"/>
                <a:ea typeface="Open Sans"/>
                <a:cs typeface="Open Sans"/>
              </a:rPr>
              <a:t> du projet</a:t>
            </a:r>
            <a:r>
              <a:rPr lang="en-US" sz="1500" b="1" dirty="0">
                <a:solidFill>
                  <a:schemeClr val="tx2"/>
                </a:solidFill>
                <a:latin typeface="Open Sans"/>
                <a:ea typeface="Open Sans"/>
                <a:cs typeface="Open Sans"/>
              </a:rPr>
              <a:t> </a:t>
            </a:r>
            <a:endParaRPr lang="en-US" sz="1500" b="1" dirty="0">
              <a:solidFill>
                <a:schemeClr val="tx2"/>
              </a:solidFill>
              <a:latin typeface="Open Sans" pitchFamily="2" charset="0"/>
              <a:ea typeface="Open Sans" pitchFamily="2" charset="0"/>
              <a:cs typeface="Open Sans" pitchFamily="2" charset="0"/>
            </a:endParaRPr>
          </a:p>
        </p:txBody>
      </p:sp>
      <p:sp>
        <p:nvSpPr>
          <p:cNvPr id="89" name="Subtitle 2">
            <a:extLst>
              <a:ext uri="{FF2B5EF4-FFF2-40B4-BE49-F238E27FC236}">
                <a16:creationId xmlns:a16="http://schemas.microsoft.com/office/drawing/2014/main" id="{A60A0B20-3197-55F6-09FD-8C54771EC9CE}"/>
              </a:ext>
            </a:extLst>
          </p:cNvPr>
          <p:cNvSpPr txBox="1">
            <a:spLocks/>
          </p:cNvSpPr>
          <p:nvPr/>
        </p:nvSpPr>
        <p:spPr>
          <a:xfrm>
            <a:off x="7009101" y="4848955"/>
            <a:ext cx="1468561" cy="203748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fr-FR" sz="1100" dirty="0">
                <a:latin typeface="Open Sans"/>
                <a:ea typeface="Open Sans"/>
                <a:cs typeface="Open Sans"/>
              </a:rPr>
              <a:t>Signature du contrat</a:t>
            </a:r>
          </a:p>
          <a:p>
            <a:pPr algn="l">
              <a:lnSpc>
                <a:spcPct val="100000"/>
              </a:lnSpc>
            </a:pPr>
            <a:r>
              <a:rPr lang="fr-FR" sz="1100" dirty="0">
                <a:latin typeface="Open Sans"/>
                <a:ea typeface="Open Sans"/>
                <a:cs typeface="Open Sans"/>
              </a:rPr>
              <a:t>Lancement et mise en œuvre du projet/ Calendrier des livrables</a:t>
            </a:r>
          </a:p>
          <a:p>
            <a:pPr algn="l">
              <a:lnSpc>
                <a:spcPct val="100000"/>
              </a:lnSpc>
            </a:pPr>
            <a:r>
              <a:rPr lang="fr-FR" sz="1100" dirty="0">
                <a:latin typeface="Open Sans"/>
                <a:ea typeface="Open Sans"/>
                <a:cs typeface="Open Sans"/>
              </a:rPr>
              <a:t>Suivi du projet avec les parties prenantes et des membres volontaires du comité de suivi</a:t>
            </a:r>
            <a:r>
              <a:rPr lang="en-US" sz="1100" dirty="0">
                <a:latin typeface="Open Sans"/>
                <a:ea typeface="Open Sans"/>
                <a:cs typeface="Open Sans"/>
              </a:rPr>
              <a:t> </a:t>
            </a:r>
            <a:r>
              <a:rPr lang="en-US" sz="1200" dirty="0">
                <a:latin typeface="Open Sans"/>
                <a:ea typeface="Open Sans"/>
                <a:cs typeface="Open Sans"/>
              </a:rPr>
              <a:t>(MC)</a:t>
            </a:r>
          </a:p>
        </p:txBody>
      </p:sp>
      <p:sp>
        <p:nvSpPr>
          <p:cNvPr id="91" name="TextBox 90">
            <a:extLst>
              <a:ext uri="{FF2B5EF4-FFF2-40B4-BE49-F238E27FC236}">
                <a16:creationId xmlns:a16="http://schemas.microsoft.com/office/drawing/2014/main" id="{89F5B857-4164-3B5C-DB10-5D6D64CED891}"/>
              </a:ext>
            </a:extLst>
          </p:cNvPr>
          <p:cNvSpPr txBox="1"/>
          <p:nvPr/>
        </p:nvSpPr>
        <p:spPr>
          <a:xfrm>
            <a:off x="8640671" y="4456293"/>
            <a:ext cx="1488017" cy="784830"/>
          </a:xfrm>
          <a:prstGeom prst="rect">
            <a:avLst/>
          </a:prstGeom>
          <a:noFill/>
        </p:spPr>
        <p:txBody>
          <a:bodyPr wrap="square" lIns="91440" tIns="45720" rIns="91440" bIns="45720" rtlCol="0" anchor="ctr" anchorCtr="0">
            <a:spAutoFit/>
          </a:bodyPr>
          <a:lstStyle/>
          <a:p>
            <a:pPr algn="ctr"/>
            <a:r>
              <a:rPr lang="en-US" sz="1500" b="1" dirty="0">
                <a:solidFill>
                  <a:schemeClr val="tx2"/>
                </a:solidFill>
                <a:latin typeface="Open Sans"/>
                <a:ea typeface="Open Sans"/>
                <a:cs typeface="Open Sans"/>
              </a:rPr>
              <a:t>Remise des </a:t>
            </a:r>
            <a:r>
              <a:rPr lang="fr-FR" sz="1500" b="1" dirty="0">
                <a:solidFill>
                  <a:schemeClr val="tx2"/>
                </a:solidFill>
                <a:latin typeface="Open Sans"/>
                <a:ea typeface="Open Sans"/>
                <a:cs typeface="Open Sans"/>
              </a:rPr>
              <a:t>résultats du projet</a:t>
            </a:r>
          </a:p>
        </p:txBody>
      </p:sp>
      <p:sp>
        <p:nvSpPr>
          <p:cNvPr id="92" name="Subtitle 2">
            <a:extLst>
              <a:ext uri="{FF2B5EF4-FFF2-40B4-BE49-F238E27FC236}">
                <a16:creationId xmlns:a16="http://schemas.microsoft.com/office/drawing/2014/main" id="{6ABAC004-D462-443C-3347-AD5283C86C74}"/>
              </a:ext>
            </a:extLst>
          </p:cNvPr>
          <p:cNvSpPr txBox="1">
            <a:spLocks/>
          </p:cNvSpPr>
          <p:nvPr/>
        </p:nvSpPr>
        <p:spPr>
          <a:xfrm>
            <a:off x="8686747" y="5630898"/>
            <a:ext cx="1749643" cy="101566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fr-FR" sz="1200" dirty="0">
                <a:latin typeface="Open Sans"/>
                <a:ea typeface="Open Sans"/>
                <a:cs typeface="Open Sans"/>
              </a:rPr>
              <a:t>Le GECT en lien étroit avec les parties prenantes du projet et les MC volontaires valide les résultats</a:t>
            </a:r>
          </a:p>
        </p:txBody>
      </p:sp>
      <p:sp>
        <p:nvSpPr>
          <p:cNvPr id="93" name="Oval 92">
            <a:extLst>
              <a:ext uri="{FF2B5EF4-FFF2-40B4-BE49-F238E27FC236}">
                <a16:creationId xmlns:a16="http://schemas.microsoft.com/office/drawing/2014/main" id="{43E115BC-111E-A652-F782-76003E6C5145}"/>
              </a:ext>
            </a:extLst>
          </p:cNvPr>
          <p:cNvSpPr/>
          <p:nvPr/>
        </p:nvSpPr>
        <p:spPr>
          <a:xfrm>
            <a:off x="10391327" y="3171016"/>
            <a:ext cx="1534290" cy="1534290"/>
          </a:xfrm>
          <a:prstGeom prst="ellipse">
            <a:avLst/>
          </a:prstGeom>
          <a:solidFill>
            <a:schemeClr val="accent2">
              <a:lumMod val="20000"/>
              <a:lumOff val="80000"/>
            </a:schemeClr>
          </a:solidFill>
          <a:ln w="19050">
            <a:solidFill>
              <a:schemeClr val="bg1"/>
            </a:solidFill>
            <a:prstDash val="solid"/>
            <a:round/>
            <a:headEnd/>
            <a:tailEnd/>
          </a:ln>
          <a:effectLst>
            <a:outerShdw blurRad="241300" dist="533400" dir="2400000" sx="82000" sy="82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sz="1200" dirty="0">
              <a:solidFill>
                <a:schemeClr val="tx1"/>
              </a:solidFill>
            </a:endParaRPr>
          </a:p>
        </p:txBody>
      </p:sp>
      <p:sp>
        <p:nvSpPr>
          <p:cNvPr id="94" name="Subtitle 2">
            <a:extLst>
              <a:ext uri="{FF2B5EF4-FFF2-40B4-BE49-F238E27FC236}">
                <a16:creationId xmlns:a16="http://schemas.microsoft.com/office/drawing/2014/main" id="{AA9A11D6-1B2A-19D7-CEBE-DB62BA0FFD52}"/>
              </a:ext>
            </a:extLst>
          </p:cNvPr>
          <p:cNvSpPr txBox="1">
            <a:spLocks/>
          </p:cNvSpPr>
          <p:nvPr/>
        </p:nvSpPr>
        <p:spPr>
          <a:xfrm>
            <a:off x="10484903" y="4726685"/>
            <a:ext cx="1479800" cy="161582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fr-FR" sz="1100" b="1" dirty="0">
                <a:solidFill>
                  <a:schemeClr val="accent2"/>
                </a:solidFill>
                <a:latin typeface="Open Sans"/>
                <a:ea typeface="Open Sans"/>
                <a:cs typeface="Open Sans"/>
              </a:rPr>
              <a:t>Appropriation des résultats par les parties prenantes pour leur utilisation dans la mise en œuvre de processus législatif ou /réformes sur le terrain </a:t>
            </a:r>
          </a:p>
        </p:txBody>
      </p:sp>
      <p:sp>
        <p:nvSpPr>
          <p:cNvPr id="95" name="TextBox 94">
            <a:extLst>
              <a:ext uri="{FF2B5EF4-FFF2-40B4-BE49-F238E27FC236}">
                <a16:creationId xmlns:a16="http://schemas.microsoft.com/office/drawing/2014/main" id="{46B1383D-295B-2AAD-5A66-F93B79016AAF}"/>
              </a:ext>
            </a:extLst>
          </p:cNvPr>
          <p:cNvSpPr txBox="1"/>
          <p:nvPr/>
        </p:nvSpPr>
        <p:spPr>
          <a:xfrm>
            <a:off x="10361868" y="3661244"/>
            <a:ext cx="1563749" cy="584775"/>
          </a:xfrm>
          <a:prstGeom prst="rect">
            <a:avLst/>
          </a:prstGeom>
          <a:noFill/>
        </p:spPr>
        <p:txBody>
          <a:bodyPr wrap="square" lIns="91440" tIns="45720" rIns="91440" bIns="45720" rtlCol="0" anchor="ctr" anchorCtr="0">
            <a:spAutoFit/>
          </a:bodyPr>
          <a:lstStyle/>
          <a:p>
            <a:pPr algn="ctr"/>
            <a:r>
              <a:rPr lang="fr-FR" sz="1600" b="1" dirty="0">
                <a:solidFill>
                  <a:schemeClr val="accent2"/>
                </a:solidFill>
                <a:latin typeface="Open Sans"/>
                <a:ea typeface="Open Sans"/>
                <a:cs typeface="Open Sans"/>
              </a:rPr>
              <a:t>Résultats Valorisation</a:t>
            </a:r>
          </a:p>
        </p:txBody>
      </p:sp>
      <p:cxnSp>
        <p:nvCxnSpPr>
          <p:cNvPr id="111" name="Straight Arrow Connector 110">
            <a:extLst>
              <a:ext uri="{FF2B5EF4-FFF2-40B4-BE49-F238E27FC236}">
                <a16:creationId xmlns:a16="http://schemas.microsoft.com/office/drawing/2014/main" id="{7184A08A-1B13-6FD5-36F7-76A3226F346D}"/>
              </a:ext>
            </a:extLst>
          </p:cNvPr>
          <p:cNvCxnSpPr>
            <a:cxnSpLocks/>
          </p:cNvCxnSpPr>
          <p:nvPr/>
        </p:nvCxnSpPr>
        <p:spPr>
          <a:xfrm>
            <a:off x="5248324" y="2383328"/>
            <a:ext cx="0" cy="1705756"/>
          </a:xfrm>
          <a:prstGeom prst="straightConnector1">
            <a:avLst/>
          </a:prstGeom>
          <a:ln w="12700">
            <a:solidFill>
              <a:srgbClr val="FF0000"/>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D0A4EB14-B79D-7E2E-0D5D-EF7A87C3C4A9}"/>
              </a:ext>
            </a:extLst>
          </p:cNvPr>
          <p:cNvCxnSpPr>
            <a:cxnSpLocks/>
          </p:cNvCxnSpPr>
          <p:nvPr/>
        </p:nvCxnSpPr>
        <p:spPr>
          <a:xfrm>
            <a:off x="10127304" y="2383328"/>
            <a:ext cx="0" cy="1705756"/>
          </a:xfrm>
          <a:prstGeom prst="straightConnector1">
            <a:avLst/>
          </a:prstGeom>
          <a:ln w="12700">
            <a:solidFill>
              <a:srgbClr val="FF0000"/>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2164654-0560-BE58-6F1C-891409A3CE00}"/>
              </a:ext>
            </a:extLst>
          </p:cNvPr>
          <p:cNvSpPr txBox="1"/>
          <p:nvPr/>
        </p:nvSpPr>
        <p:spPr>
          <a:xfrm>
            <a:off x="722169" y="2328452"/>
            <a:ext cx="740908" cy="307777"/>
          </a:xfrm>
          <a:prstGeom prst="rect">
            <a:avLst/>
          </a:prstGeom>
          <a:noFill/>
        </p:spPr>
        <p:txBody>
          <a:bodyPr wrap="none" lIns="91440" tIns="45720" rIns="91440" bIns="45720" rtlCol="0" anchor="ctr" anchorCtr="0">
            <a:spAutoFit/>
          </a:bodyPr>
          <a:lstStyle/>
          <a:p>
            <a:pPr algn="ctr"/>
            <a:r>
              <a:rPr lang="fr-FR" sz="1400" b="1" i="1" dirty="0">
                <a:solidFill>
                  <a:srgbClr val="FF0000"/>
                </a:solidFill>
                <a:latin typeface="Open Sans Light"/>
                <a:ea typeface="Open Sans Light"/>
                <a:cs typeface="Open Sans Light"/>
              </a:rPr>
              <a:t>6 mois</a:t>
            </a:r>
          </a:p>
        </p:txBody>
      </p:sp>
      <p:grpSp>
        <p:nvGrpSpPr>
          <p:cNvPr id="18" name="Group 17">
            <a:extLst>
              <a:ext uri="{FF2B5EF4-FFF2-40B4-BE49-F238E27FC236}">
                <a16:creationId xmlns:a16="http://schemas.microsoft.com/office/drawing/2014/main" id="{4816C978-8828-8794-6720-9C10EE2CFD37}"/>
              </a:ext>
            </a:extLst>
          </p:cNvPr>
          <p:cNvGrpSpPr/>
          <p:nvPr/>
        </p:nvGrpSpPr>
        <p:grpSpPr>
          <a:xfrm>
            <a:off x="3311616" y="4182086"/>
            <a:ext cx="432000" cy="523220"/>
            <a:chOff x="4004708" y="4261984"/>
            <a:chExt cx="685018" cy="827703"/>
          </a:xfrm>
        </p:grpSpPr>
        <p:sp>
          <p:nvSpPr>
            <p:cNvPr id="19" name="Oval 18">
              <a:extLst>
                <a:ext uri="{FF2B5EF4-FFF2-40B4-BE49-F238E27FC236}">
                  <a16:creationId xmlns:a16="http://schemas.microsoft.com/office/drawing/2014/main" id="{1D565E69-1459-FFC6-4C06-542B70C9DB03}"/>
                </a:ext>
              </a:extLst>
            </p:cNvPr>
            <p:cNvSpPr/>
            <p:nvPr/>
          </p:nvSpPr>
          <p:spPr>
            <a:xfrm>
              <a:off x="4004708" y="4360869"/>
              <a:ext cx="685018" cy="6833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Open Sans" pitchFamily="2" charset="0"/>
                <a:ea typeface="Open Sans" pitchFamily="2" charset="0"/>
                <a:cs typeface="Open Sans" pitchFamily="2" charset="0"/>
              </a:endParaRPr>
            </a:p>
          </p:txBody>
        </p:sp>
        <p:sp>
          <p:nvSpPr>
            <p:cNvPr id="20" name="TextBox 19">
              <a:extLst>
                <a:ext uri="{FF2B5EF4-FFF2-40B4-BE49-F238E27FC236}">
                  <a16:creationId xmlns:a16="http://schemas.microsoft.com/office/drawing/2014/main" id="{0BB344B1-FAB5-D121-FD8A-8F7ACF09C98A}"/>
                </a:ext>
              </a:extLst>
            </p:cNvPr>
            <p:cNvSpPr txBox="1"/>
            <p:nvPr/>
          </p:nvSpPr>
          <p:spPr>
            <a:xfrm>
              <a:off x="4033043" y="4261984"/>
              <a:ext cx="618181" cy="827703"/>
            </a:xfrm>
            <a:prstGeom prst="rect">
              <a:avLst/>
            </a:prstGeom>
            <a:noFill/>
          </p:spPr>
          <p:txBody>
            <a:bodyPr wrap="none" rtlCol="0" anchor="ctr">
              <a:spAutoFit/>
            </a:bodyPr>
            <a:lstStyle/>
            <a:p>
              <a:pPr algn="ctr"/>
              <a:r>
                <a:rPr lang="en-US" sz="2800" b="1" dirty="0">
                  <a:solidFill>
                    <a:schemeClr val="bg1"/>
                  </a:solidFill>
                  <a:latin typeface="Open Sans" pitchFamily="2" charset="0"/>
                  <a:ea typeface="Open Sans" pitchFamily="2" charset="0"/>
                  <a:cs typeface="Open Sans" pitchFamily="2" charset="0"/>
                </a:rPr>
                <a:t>2</a:t>
              </a:r>
            </a:p>
          </p:txBody>
        </p:sp>
      </p:grpSp>
      <p:grpSp>
        <p:nvGrpSpPr>
          <p:cNvPr id="21" name="Group 20">
            <a:extLst>
              <a:ext uri="{FF2B5EF4-FFF2-40B4-BE49-F238E27FC236}">
                <a16:creationId xmlns:a16="http://schemas.microsoft.com/office/drawing/2014/main" id="{E4B24C46-73CD-D10C-281A-30FC41FD4428}"/>
              </a:ext>
            </a:extLst>
          </p:cNvPr>
          <p:cNvGrpSpPr/>
          <p:nvPr/>
        </p:nvGrpSpPr>
        <p:grpSpPr>
          <a:xfrm>
            <a:off x="2877654" y="3946990"/>
            <a:ext cx="432000" cy="523220"/>
            <a:chOff x="1240129" y="2422569"/>
            <a:chExt cx="685018" cy="827703"/>
          </a:xfrm>
        </p:grpSpPr>
        <p:sp>
          <p:nvSpPr>
            <p:cNvPr id="22" name="Oval 21">
              <a:extLst>
                <a:ext uri="{FF2B5EF4-FFF2-40B4-BE49-F238E27FC236}">
                  <a16:creationId xmlns:a16="http://schemas.microsoft.com/office/drawing/2014/main" id="{E20C3EC2-B75B-E0E7-5AD0-1F5EDB862EBA}"/>
                </a:ext>
              </a:extLst>
            </p:cNvPr>
            <p:cNvSpPr/>
            <p:nvPr/>
          </p:nvSpPr>
          <p:spPr>
            <a:xfrm>
              <a:off x="1240129" y="2508682"/>
              <a:ext cx="685018" cy="6833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Open Sans" pitchFamily="2" charset="0"/>
                <a:ea typeface="Open Sans" pitchFamily="2" charset="0"/>
                <a:cs typeface="Open Sans" pitchFamily="2" charset="0"/>
              </a:endParaRPr>
            </a:p>
          </p:txBody>
        </p:sp>
        <p:sp>
          <p:nvSpPr>
            <p:cNvPr id="23" name="TextBox 22">
              <a:extLst>
                <a:ext uri="{FF2B5EF4-FFF2-40B4-BE49-F238E27FC236}">
                  <a16:creationId xmlns:a16="http://schemas.microsoft.com/office/drawing/2014/main" id="{80275F24-659D-15DA-21BD-BC0319D15B2E}"/>
                </a:ext>
              </a:extLst>
            </p:cNvPr>
            <p:cNvSpPr txBox="1"/>
            <p:nvPr/>
          </p:nvSpPr>
          <p:spPr>
            <a:xfrm>
              <a:off x="1250203" y="2422569"/>
              <a:ext cx="618181" cy="827703"/>
            </a:xfrm>
            <a:prstGeom prst="rect">
              <a:avLst/>
            </a:prstGeom>
            <a:noFill/>
          </p:spPr>
          <p:txBody>
            <a:bodyPr wrap="none" rtlCol="0" anchor="ctr">
              <a:spAutoFit/>
            </a:bodyPr>
            <a:lstStyle/>
            <a:p>
              <a:pPr algn="ctr"/>
              <a:r>
                <a:rPr lang="en-US" sz="2800" b="1" dirty="0">
                  <a:solidFill>
                    <a:schemeClr val="bg1"/>
                  </a:solidFill>
                  <a:latin typeface="Open Sans" pitchFamily="2" charset="0"/>
                  <a:ea typeface="Open Sans" pitchFamily="2" charset="0"/>
                  <a:cs typeface="Open Sans" pitchFamily="2" charset="0"/>
                </a:rPr>
                <a:t>1</a:t>
              </a:r>
            </a:p>
          </p:txBody>
        </p:sp>
      </p:grpSp>
      <p:grpSp>
        <p:nvGrpSpPr>
          <p:cNvPr id="24" name="Group 23">
            <a:extLst>
              <a:ext uri="{FF2B5EF4-FFF2-40B4-BE49-F238E27FC236}">
                <a16:creationId xmlns:a16="http://schemas.microsoft.com/office/drawing/2014/main" id="{28AE4035-CF5E-E3CB-0D72-7A6E111BC266}"/>
              </a:ext>
            </a:extLst>
          </p:cNvPr>
          <p:cNvGrpSpPr/>
          <p:nvPr/>
        </p:nvGrpSpPr>
        <p:grpSpPr>
          <a:xfrm>
            <a:off x="6419019" y="4016226"/>
            <a:ext cx="432000" cy="523220"/>
            <a:chOff x="5262044" y="2378754"/>
            <a:chExt cx="685018" cy="827703"/>
          </a:xfrm>
        </p:grpSpPr>
        <p:sp>
          <p:nvSpPr>
            <p:cNvPr id="25" name="Oval 24">
              <a:extLst>
                <a:ext uri="{FF2B5EF4-FFF2-40B4-BE49-F238E27FC236}">
                  <a16:creationId xmlns:a16="http://schemas.microsoft.com/office/drawing/2014/main" id="{1A1DA674-F3D9-4FD0-8B43-E2CFAB938442}"/>
                </a:ext>
              </a:extLst>
            </p:cNvPr>
            <p:cNvSpPr/>
            <p:nvPr/>
          </p:nvSpPr>
          <p:spPr>
            <a:xfrm>
              <a:off x="5262044" y="2466978"/>
              <a:ext cx="685018" cy="683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Open Sans" pitchFamily="2" charset="0"/>
                <a:ea typeface="Open Sans" pitchFamily="2" charset="0"/>
                <a:cs typeface="Open Sans" pitchFamily="2" charset="0"/>
              </a:endParaRPr>
            </a:p>
          </p:txBody>
        </p:sp>
        <p:sp>
          <p:nvSpPr>
            <p:cNvPr id="26" name="TextBox 25">
              <a:extLst>
                <a:ext uri="{FF2B5EF4-FFF2-40B4-BE49-F238E27FC236}">
                  <a16:creationId xmlns:a16="http://schemas.microsoft.com/office/drawing/2014/main" id="{449A80FE-7DC9-9B35-268E-6EDF9A126C4D}"/>
                </a:ext>
              </a:extLst>
            </p:cNvPr>
            <p:cNvSpPr txBox="1"/>
            <p:nvPr/>
          </p:nvSpPr>
          <p:spPr>
            <a:xfrm>
              <a:off x="5272261" y="2378754"/>
              <a:ext cx="618181" cy="827703"/>
            </a:xfrm>
            <a:prstGeom prst="rect">
              <a:avLst/>
            </a:prstGeom>
            <a:noFill/>
          </p:spPr>
          <p:txBody>
            <a:bodyPr wrap="none" rtlCol="0" anchor="ctr">
              <a:spAutoFit/>
            </a:bodyPr>
            <a:lstStyle/>
            <a:p>
              <a:pPr algn="ctr"/>
              <a:r>
                <a:rPr lang="en-US" sz="2800" b="1" dirty="0">
                  <a:solidFill>
                    <a:schemeClr val="bg1"/>
                  </a:solidFill>
                  <a:latin typeface="Open Sans" pitchFamily="2" charset="0"/>
                  <a:ea typeface="Open Sans" pitchFamily="2" charset="0"/>
                  <a:cs typeface="Open Sans" pitchFamily="2" charset="0"/>
                </a:rPr>
                <a:t>3</a:t>
              </a:r>
            </a:p>
          </p:txBody>
        </p:sp>
      </p:grpSp>
      <p:grpSp>
        <p:nvGrpSpPr>
          <p:cNvPr id="27" name="Group 26">
            <a:extLst>
              <a:ext uri="{FF2B5EF4-FFF2-40B4-BE49-F238E27FC236}">
                <a16:creationId xmlns:a16="http://schemas.microsoft.com/office/drawing/2014/main" id="{166E3AB4-5C7C-FD7E-E1A1-10D9B78EA4D6}"/>
              </a:ext>
            </a:extLst>
          </p:cNvPr>
          <p:cNvGrpSpPr/>
          <p:nvPr/>
        </p:nvGrpSpPr>
        <p:grpSpPr>
          <a:xfrm>
            <a:off x="6901434" y="4195864"/>
            <a:ext cx="432000" cy="523220"/>
            <a:chOff x="8428157" y="5680703"/>
            <a:chExt cx="685018" cy="827703"/>
          </a:xfrm>
        </p:grpSpPr>
        <p:sp>
          <p:nvSpPr>
            <p:cNvPr id="28" name="Oval 27">
              <a:extLst>
                <a:ext uri="{FF2B5EF4-FFF2-40B4-BE49-F238E27FC236}">
                  <a16:creationId xmlns:a16="http://schemas.microsoft.com/office/drawing/2014/main" id="{227B4D3F-3A18-B37F-5FD9-77DDEA3F96E8}"/>
                </a:ext>
              </a:extLst>
            </p:cNvPr>
            <p:cNvSpPr/>
            <p:nvPr/>
          </p:nvSpPr>
          <p:spPr>
            <a:xfrm>
              <a:off x="8428157" y="5752856"/>
              <a:ext cx="685018" cy="6833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Open Sans" pitchFamily="2" charset="0"/>
                <a:ea typeface="Open Sans" pitchFamily="2" charset="0"/>
                <a:cs typeface="Open Sans" pitchFamily="2" charset="0"/>
              </a:endParaRPr>
            </a:p>
          </p:txBody>
        </p:sp>
        <p:sp>
          <p:nvSpPr>
            <p:cNvPr id="29" name="TextBox 28">
              <a:extLst>
                <a:ext uri="{FF2B5EF4-FFF2-40B4-BE49-F238E27FC236}">
                  <a16:creationId xmlns:a16="http://schemas.microsoft.com/office/drawing/2014/main" id="{74C3DF98-3CB4-879B-57F7-951A3DD3E783}"/>
                </a:ext>
              </a:extLst>
            </p:cNvPr>
            <p:cNvSpPr txBox="1"/>
            <p:nvPr/>
          </p:nvSpPr>
          <p:spPr>
            <a:xfrm>
              <a:off x="8436698" y="5680703"/>
              <a:ext cx="618181" cy="827703"/>
            </a:xfrm>
            <a:prstGeom prst="rect">
              <a:avLst/>
            </a:prstGeom>
            <a:noFill/>
          </p:spPr>
          <p:txBody>
            <a:bodyPr wrap="none" rtlCol="0" anchor="ctr">
              <a:spAutoFit/>
            </a:bodyPr>
            <a:lstStyle/>
            <a:p>
              <a:pPr algn="ctr"/>
              <a:r>
                <a:rPr lang="en-US" sz="2800" b="1" dirty="0">
                  <a:solidFill>
                    <a:schemeClr val="bg1"/>
                  </a:solidFill>
                  <a:latin typeface="Open Sans" pitchFamily="2" charset="0"/>
                  <a:ea typeface="Open Sans" pitchFamily="2" charset="0"/>
                  <a:cs typeface="Open Sans" pitchFamily="2" charset="0"/>
                </a:rPr>
                <a:t>4</a:t>
              </a:r>
            </a:p>
          </p:txBody>
        </p:sp>
      </p:grpSp>
      <p:grpSp>
        <p:nvGrpSpPr>
          <p:cNvPr id="30" name="Group 29">
            <a:extLst>
              <a:ext uri="{FF2B5EF4-FFF2-40B4-BE49-F238E27FC236}">
                <a16:creationId xmlns:a16="http://schemas.microsoft.com/office/drawing/2014/main" id="{02F05B9B-9C34-7AC7-7A15-6DE72503356E}"/>
              </a:ext>
            </a:extLst>
          </p:cNvPr>
          <p:cNvGrpSpPr/>
          <p:nvPr/>
        </p:nvGrpSpPr>
        <p:grpSpPr>
          <a:xfrm>
            <a:off x="8543680" y="4066518"/>
            <a:ext cx="432000" cy="523220"/>
            <a:chOff x="9733014" y="2378850"/>
            <a:chExt cx="685018" cy="827703"/>
          </a:xfrm>
        </p:grpSpPr>
        <p:sp>
          <p:nvSpPr>
            <p:cNvPr id="31" name="Oval 30">
              <a:extLst>
                <a:ext uri="{FF2B5EF4-FFF2-40B4-BE49-F238E27FC236}">
                  <a16:creationId xmlns:a16="http://schemas.microsoft.com/office/drawing/2014/main" id="{46204118-65DD-9BCE-7C09-44DF11751795}"/>
                </a:ext>
              </a:extLst>
            </p:cNvPr>
            <p:cNvSpPr/>
            <p:nvPr/>
          </p:nvSpPr>
          <p:spPr>
            <a:xfrm>
              <a:off x="9733014" y="2435136"/>
              <a:ext cx="685018" cy="6833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Open Sans" pitchFamily="2" charset="0"/>
                <a:ea typeface="Open Sans" pitchFamily="2" charset="0"/>
                <a:cs typeface="Open Sans" pitchFamily="2" charset="0"/>
              </a:endParaRPr>
            </a:p>
          </p:txBody>
        </p:sp>
        <p:sp>
          <p:nvSpPr>
            <p:cNvPr id="32" name="TextBox 31">
              <a:extLst>
                <a:ext uri="{FF2B5EF4-FFF2-40B4-BE49-F238E27FC236}">
                  <a16:creationId xmlns:a16="http://schemas.microsoft.com/office/drawing/2014/main" id="{160BE745-A17D-863A-F9DD-9904E57BC07D}"/>
                </a:ext>
              </a:extLst>
            </p:cNvPr>
            <p:cNvSpPr txBox="1"/>
            <p:nvPr/>
          </p:nvSpPr>
          <p:spPr>
            <a:xfrm>
              <a:off x="9780176" y="2378850"/>
              <a:ext cx="618181" cy="827703"/>
            </a:xfrm>
            <a:prstGeom prst="rect">
              <a:avLst/>
            </a:prstGeom>
            <a:noFill/>
          </p:spPr>
          <p:txBody>
            <a:bodyPr wrap="none" rtlCol="0" anchor="ctr">
              <a:spAutoFit/>
            </a:bodyPr>
            <a:lstStyle/>
            <a:p>
              <a:pPr algn="ctr"/>
              <a:r>
                <a:rPr lang="en-US" sz="2800" b="1" dirty="0">
                  <a:solidFill>
                    <a:schemeClr val="bg1"/>
                  </a:solidFill>
                  <a:latin typeface="Open Sans" pitchFamily="2" charset="0"/>
                  <a:ea typeface="Open Sans" pitchFamily="2" charset="0"/>
                  <a:cs typeface="Open Sans" pitchFamily="2" charset="0"/>
                </a:rPr>
                <a:t>5</a:t>
              </a:r>
            </a:p>
          </p:txBody>
        </p:sp>
      </p:grpSp>
      <p:grpSp>
        <p:nvGrpSpPr>
          <p:cNvPr id="38" name="Group 37">
            <a:extLst>
              <a:ext uri="{FF2B5EF4-FFF2-40B4-BE49-F238E27FC236}">
                <a16:creationId xmlns:a16="http://schemas.microsoft.com/office/drawing/2014/main" id="{6179C76F-6F24-E9ED-A182-83F5410AC49F}"/>
              </a:ext>
            </a:extLst>
          </p:cNvPr>
          <p:cNvGrpSpPr/>
          <p:nvPr/>
        </p:nvGrpSpPr>
        <p:grpSpPr>
          <a:xfrm>
            <a:off x="1302640" y="4180955"/>
            <a:ext cx="9594365" cy="820471"/>
            <a:chOff x="1302640" y="4180955"/>
            <a:chExt cx="9594365" cy="820471"/>
          </a:xfrm>
        </p:grpSpPr>
        <p:cxnSp>
          <p:nvCxnSpPr>
            <p:cNvPr id="9" name="Straight Arrow Connector 8">
              <a:extLst>
                <a:ext uri="{FF2B5EF4-FFF2-40B4-BE49-F238E27FC236}">
                  <a16:creationId xmlns:a16="http://schemas.microsoft.com/office/drawing/2014/main" id="{F5545370-5984-EF33-5E17-70656F618FAA}"/>
                </a:ext>
              </a:extLst>
            </p:cNvPr>
            <p:cNvCxnSpPr>
              <a:cxnSpLocks/>
            </p:cNvCxnSpPr>
            <p:nvPr/>
          </p:nvCxnSpPr>
          <p:spPr>
            <a:xfrm>
              <a:off x="1302640" y="4180955"/>
              <a:ext cx="635238" cy="252470"/>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10" name="Straight Arrow Connector 9">
              <a:extLst>
                <a:ext uri="{FF2B5EF4-FFF2-40B4-BE49-F238E27FC236}">
                  <a16:creationId xmlns:a16="http://schemas.microsoft.com/office/drawing/2014/main" id="{80325B0E-BCAF-6AE7-3C49-0CED80D3A21C}"/>
                </a:ext>
              </a:extLst>
            </p:cNvPr>
            <p:cNvCxnSpPr>
              <a:cxnSpLocks/>
            </p:cNvCxnSpPr>
            <p:nvPr/>
          </p:nvCxnSpPr>
          <p:spPr>
            <a:xfrm flipV="1">
              <a:off x="3253201" y="4686048"/>
              <a:ext cx="719278" cy="315378"/>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34" name="Straight Arrow Connector 33">
              <a:extLst>
                <a:ext uri="{FF2B5EF4-FFF2-40B4-BE49-F238E27FC236}">
                  <a16:creationId xmlns:a16="http://schemas.microsoft.com/office/drawing/2014/main" id="{F655B525-0854-2FA7-BDFC-F9ED39D03C4F}"/>
                </a:ext>
              </a:extLst>
            </p:cNvPr>
            <p:cNvCxnSpPr>
              <a:cxnSpLocks/>
            </p:cNvCxnSpPr>
            <p:nvPr/>
          </p:nvCxnSpPr>
          <p:spPr>
            <a:xfrm flipV="1">
              <a:off x="6847774" y="4686048"/>
              <a:ext cx="719278" cy="315378"/>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35" name="Straight Arrow Connector 34">
              <a:extLst>
                <a:ext uri="{FF2B5EF4-FFF2-40B4-BE49-F238E27FC236}">
                  <a16:creationId xmlns:a16="http://schemas.microsoft.com/office/drawing/2014/main" id="{3C367DD5-F3BB-6F80-D067-F840A112B376}"/>
                </a:ext>
              </a:extLst>
            </p:cNvPr>
            <p:cNvCxnSpPr>
              <a:cxnSpLocks/>
            </p:cNvCxnSpPr>
            <p:nvPr/>
          </p:nvCxnSpPr>
          <p:spPr>
            <a:xfrm>
              <a:off x="4707629" y="4673474"/>
              <a:ext cx="635238" cy="252470"/>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36" name="Straight Arrow Connector 35">
              <a:extLst>
                <a:ext uri="{FF2B5EF4-FFF2-40B4-BE49-F238E27FC236}">
                  <a16:creationId xmlns:a16="http://schemas.microsoft.com/office/drawing/2014/main" id="{0273586F-199E-6B57-43B9-491FD888D940}"/>
                </a:ext>
              </a:extLst>
            </p:cNvPr>
            <p:cNvCxnSpPr>
              <a:cxnSpLocks/>
            </p:cNvCxnSpPr>
            <p:nvPr/>
          </p:nvCxnSpPr>
          <p:spPr>
            <a:xfrm>
              <a:off x="8084826" y="4598929"/>
              <a:ext cx="635238" cy="252470"/>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37" name="Straight Arrow Connector 36">
              <a:extLst>
                <a:ext uri="{FF2B5EF4-FFF2-40B4-BE49-F238E27FC236}">
                  <a16:creationId xmlns:a16="http://schemas.microsoft.com/office/drawing/2014/main" id="{E313A8B3-9CC3-B231-A8B1-772B6DC5DFBC}"/>
                </a:ext>
              </a:extLst>
            </p:cNvPr>
            <p:cNvCxnSpPr>
              <a:cxnSpLocks/>
            </p:cNvCxnSpPr>
            <p:nvPr/>
          </p:nvCxnSpPr>
          <p:spPr>
            <a:xfrm flipV="1">
              <a:off x="10177727" y="4457290"/>
              <a:ext cx="719278" cy="315378"/>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3957747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E4D0E1-54BA-6024-DED6-E00FC2C721BB}"/>
              </a:ext>
            </a:extLst>
          </p:cNvPr>
          <p:cNvSpPr/>
          <p:nvPr/>
        </p:nvSpPr>
        <p:spPr>
          <a:xfrm>
            <a:off x="0" y="2"/>
            <a:ext cx="12192000" cy="1359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7" name="Triangle 7">
            <a:extLst>
              <a:ext uri="{FF2B5EF4-FFF2-40B4-BE49-F238E27FC236}">
                <a16:creationId xmlns:a16="http://schemas.microsoft.com/office/drawing/2014/main" id="{A97DE1D4-6187-80C9-1B5A-9184F98D07BD}"/>
              </a:ext>
            </a:extLst>
          </p:cNvPr>
          <p:cNvSpPr/>
          <p:nvPr/>
        </p:nvSpPr>
        <p:spPr>
          <a:xfrm rot="10800000">
            <a:off x="298222" y="594267"/>
            <a:ext cx="1381704" cy="1183341"/>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B3374CB-D85C-6DB1-EA02-73DF0164E059}"/>
              </a:ext>
            </a:extLst>
          </p:cNvPr>
          <p:cNvSpPr/>
          <p:nvPr/>
        </p:nvSpPr>
        <p:spPr>
          <a:xfrm>
            <a:off x="7068894" y="3248376"/>
            <a:ext cx="4575600" cy="334827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Lato Light" panose="020F0502020204030203" pitchFamily="34" charset="0"/>
            </a:endParaRPr>
          </a:p>
        </p:txBody>
      </p:sp>
      <p:sp>
        <p:nvSpPr>
          <p:cNvPr id="3" name="Titel 1">
            <a:extLst>
              <a:ext uri="{FF2B5EF4-FFF2-40B4-BE49-F238E27FC236}">
                <a16:creationId xmlns:a16="http://schemas.microsoft.com/office/drawing/2014/main" id="{5F00704F-E226-9AF2-8D8D-8DD7DA69FCC5}"/>
              </a:ext>
            </a:extLst>
          </p:cNvPr>
          <p:cNvSpPr txBox="1">
            <a:spLocks/>
          </p:cNvSpPr>
          <p:nvPr/>
        </p:nvSpPr>
        <p:spPr>
          <a:xfrm>
            <a:off x="1925421" y="361726"/>
            <a:ext cx="7749998" cy="626524"/>
          </a:xfrm>
          <a:prstGeom prst="rect">
            <a:avLst/>
          </a:prstGeom>
        </p:spPr>
        <p:txBody>
          <a:bodyPr vert="horz" lIns="0" tIns="0" rIns="0" bIns="0" rtlCol="0" anchor="b" anchorCtr="0">
            <a:noAutofit/>
          </a:bodyPr>
          <a:lstStyle>
            <a:defPPr>
              <a:defRPr lang="da-DK"/>
            </a:defPPr>
            <a:lvl1pPr>
              <a:lnSpc>
                <a:spcPts val="3200"/>
              </a:lnSpc>
              <a:spcBef>
                <a:spcPct val="0"/>
              </a:spcBef>
              <a:buNone/>
              <a:defRPr sz="3600" b="1">
                <a:solidFill>
                  <a:srgbClr val="EE7D00"/>
                </a:solidFill>
                <a:latin typeface="+mj-lt"/>
                <a:ea typeface="+mj-ea"/>
                <a:cs typeface="+mj-cs"/>
              </a:defRPr>
            </a:lvl1pPr>
          </a:lstStyle>
          <a:p>
            <a:r>
              <a:rPr lang="fr-FR" dirty="0">
                <a:latin typeface="Open Sans SemiBold" pitchFamily="2" charset="0"/>
                <a:ea typeface="Open Sans SemiBold" pitchFamily="2" charset="0"/>
                <a:cs typeface="Open Sans SemiBold" pitchFamily="2" charset="0"/>
              </a:rPr>
              <a:t>Accompagnement sur mesure</a:t>
            </a:r>
          </a:p>
        </p:txBody>
      </p:sp>
      <p:sp>
        <p:nvSpPr>
          <p:cNvPr id="2" name="Rectangle 1">
            <a:extLst>
              <a:ext uri="{FF2B5EF4-FFF2-40B4-BE49-F238E27FC236}">
                <a16:creationId xmlns:a16="http://schemas.microsoft.com/office/drawing/2014/main" id="{42000C41-6B6D-3BC9-D40D-CDC0C8A33F78}"/>
              </a:ext>
            </a:extLst>
          </p:cNvPr>
          <p:cNvSpPr/>
          <p:nvPr/>
        </p:nvSpPr>
        <p:spPr>
          <a:xfrm>
            <a:off x="944879" y="3248376"/>
            <a:ext cx="4574183" cy="334827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Lato Light" panose="020F0502020204030203" pitchFamily="34" charset="0"/>
            </a:endParaRPr>
          </a:p>
        </p:txBody>
      </p:sp>
      <p:sp>
        <p:nvSpPr>
          <p:cNvPr id="4" name="Oval 3">
            <a:extLst>
              <a:ext uri="{FF2B5EF4-FFF2-40B4-BE49-F238E27FC236}">
                <a16:creationId xmlns:a16="http://schemas.microsoft.com/office/drawing/2014/main" id="{80C228B7-8694-77E6-1CD3-F2D3A2D8964F}"/>
              </a:ext>
            </a:extLst>
          </p:cNvPr>
          <p:cNvSpPr/>
          <p:nvPr/>
        </p:nvSpPr>
        <p:spPr>
          <a:xfrm>
            <a:off x="780596" y="1725827"/>
            <a:ext cx="1724297" cy="1724297"/>
          </a:xfrm>
          <a:prstGeom prst="ellipse">
            <a:avLst/>
          </a:prstGeom>
          <a:solidFill>
            <a:schemeClr val="bg1"/>
          </a:solidFill>
          <a:ln w="38100">
            <a:solidFill>
              <a:srgbClr val="77BED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 name="TextBox 5">
            <a:extLst>
              <a:ext uri="{FF2B5EF4-FFF2-40B4-BE49-F238E27FC236}">
                <a16:creationId xmlns:a16="http://schemas.microsoft.com/office/drawing/2014/main" id="{0DAC8B2B-057E-12F0-B9E9-6707C30BC1C5}"/>
              </a:ext>
            </a:extLst>
          </p:cNvPr>
          <p:cNvSpPr txBox="1"/>
          <p:nvPr/>
        </p:nvSpPr>
        <p:spPr>
          <a:xfrm>
            <a:off x="780596" y="2164643"/>
            <a:ext cx="1906565" cy="923330"/>
          </a:xfrm>
          <a:prstGeom prst="rect">
            <a:avLst/>
          </a:prstGeom>
          <a:noFill/>
        </p:spPr>
        <p:txBody>
          <a:bodyPr wrap="square">
            <a:spAutoFit/>
          </a:bodyPr>
          <a:lstStyle/>
          <a:p>
            <a:r>
              <a:rPr lang="fr-FR" b="1" dirty="0">
                <a:solidFill>
                  <a:schemeClr val="accent2"/>
                </a:solidFill>
                <a:latin typeface="Open Sans" pitchFamily="2" charset="0"/>
                <a:ea typeface="Open Sans" pitchFamily="2" charset="0"/>
                <a:cs typeface="Open Sans" pitchFamily="2" charset="0"/>
              </a:rPr>
              <a:t>Des études territoriales sur commande</a:t>
            </a:r>
            <a:endParaRPr lang="fr-FR" dirty="0"/>
          </a:p>
        </p:txBody>
      </p:sp>
      <p:sp>
        <p:nvSpPr>
          <p:cNvPr id="8" name="TextBox 7">
            <a:extLst>
              <a:ext uri="{FF2B5EF4-FFF2-40B4-BE49-F238E27FC236}">
                <a16:creationId xmlns:a16="http://schemas.microsoft.com/office/drawing/2014/main" id="{19EED975-AADB-40F2-0C73-1AC1D30171E8}"/>
              </a:ext>
            </a:extLst>
          </p:cNvPr>
          <p:cNvSpPr txBox="1"/>
          <p:nvPr/>
        </p:nvSpPr>
        <p:spPr>
          <a:xfrm>
            <a:off x="964736" y="3426547"/>
            <a:ext cx="4534467" cy="3170099"/>
          </a:xfrm>
          <a:prstGeom prst="rect">
            <a:avLst/>
          </a:prstGeom>
          <a:noFill/>
        </p:spPr>
        <p:txBody>
          <a:bodyPr wrap="square">
            <a:spAutoFit/>
          </a:bodyPr>
          <a:lstStyle/>
          <a:p>
            <a:pPr>
              <a:spcAft>
                <a:spcPts val="600"/>
              </a:spcAft>
            </a:pPr>
            <a:r>
              <a:rPr lang="en-GB" sz="1500" b="1" dirty="0">
                <a:solidFill>
                  <a:schemeClr val="bg1"/>
                </a:solidFill>
                <a:latin typeface="Open Sans" pitchFamily="2" charset="0"/>
                <a:ea typeface="Open Sans" pitchFamily="2" charset="0"/>
                <a:cs typeface="Open Sans" pitchFamily="2" charset="0"/>
              </a:rPr>
              <a:t>// </a:t>
            </a:r>
            <a:r>
              <a:rPr lang="fr-FR" sz="1500" b="1" dirty="0">
                <a:solidFill>
                  <a:schemeClr val="bg1"/>
                </a:solidFill>
                <a:latin typeface="Open Sans" pitchFamily="2" charset="0"/>
                <a:ea typeface="Open Sans" pitchFamily="2" charset="0"/>
                <a:cs typeface="Open Sans" pitchFamily="2" charset="0"/>
              </a:rPr>
              <a:t>une étude au moins par pays , sur demande de chaque Membre du Comité de suivi</a:t>
            </a:r>
          </a:p>
          <a:p>
            <a:pPr>
              <a:spcAft>
                <a:spcPts val="600"/>
              </a:spcAft>
            </a:pPr>
            <a:r>
              <a:rPr lang="fr-FR" sz="1500" b="1" dirty="0">
                <a:solidFill>
                  <a:schemeClr val="bg1"/>
                </a:solidFill>
                <a:latin typeface="Open Sans" pitchFamily="2" charset="0"/>
                <a:ea typeface="Open Sans" pitchFamily="2" charset="0"/>
                <a:cs typeface="Open Sans" pitchFamily="2" charset="0"/>
              </a:rPr>
              <a:t>// Durée indicative : </a:t>
            </a:r>
            <a:r>
              <a:rPr lang="fr-FR" sz="1500" b="1" dirty="0">
                <a:solidFill>
                  <a:schemeClr val="bg1"/>
                </a:solidFill>
                <a:effectLst/>
                <a:latin typeface="Open Sans" pitchFamily="2" charset="0"/>
                <a:ea typeface="Open Sans" pitchFamily="2" charset="0"/>
                <a:cs typeface="Open Sans" pitchFamily="2" charset="0"/>
              </a:rPr>
              <a:t>6 - 12 mois </a:t>
            </a:r>
          </a:p>
          <a:p>
            <a:pPr>
              <a:spcAft>
                <a:spcPts val="600"/>
              </a:spcAft>
            </a:pPr>
            <a:r>
              <a:rPr lang="fr-FR" sz="1500" b="1" dirty="0">
                <a:solidFill>
                  <a:schemeClr val="bg1"/>
                </a:solidFill>
                <a:latin typeface="Open Sans" pitchFamily="2" charset="0"/>
                <a:ea typeface="Open Sans" pitchFamily="2" charset="0"/>
                <a:cs typeface="Open Sans" pitchFamily="2" charset="0"/>
              </a:rPr>
              <a:t>// Budget réduit et marché sans mise en concurrence</a:t>
            </a:r>
          </a:p>
          <a:p>
            <a:pPr>
              <a:spcAft>
                <a:spcPts val="600"/>
              </a:spcAft>
            </a:pPr>
            <a:r>
              <a:rPr lang="fr-FR" sz="1500" b="1" dirty="0">
                <a:solidFill>
                  <a:schemeClr val="bg1"/>
                </a:solidFill>
                <a:latin typeface="Open Sans" pitchFamily="2" charset="0"/>
                <a:ea typeface="Open Sans" pitchFamily="2" charset="0"/>
                <a:cs typeface="Open Sans" pitchFamily="2" charset="0"/>
              </a:rPr>
              <a:t>// Croiser les caractéristiques inhérentes aux politiques publiques nationales/ régionales, les compétences du pays en matière de recherche et une perspective européenne. </a:t>
            </a:r>
          </a:p>
          <a:p>
            <a:pPr>
              <a:spcAft>
                <a:spcPts val="600"/>
              </a:spcAft>
            </a:pPr>
            <a:r>
              <a:rPr lang="fr-FR" sz="1500" b="1" dirty="0">
                <a:solidFill>
                  <a:schemeClr val="bg1"/>
                </a:solidFill>
                <a:effectLst/>
                <a:latin typeface="Open Sans" pitchFamily="2" charset="0"/>
                <a:ea typeface="Open Sans" pitchFamily="2" charset="0"/>
                <a:cs typeface="Open Sans" pitchFamily="2" charset="0"/>
              </a:rPr>
              <a:t>// </a:t>
            </a:r>
            <a:r>
              <a:rPr lang="fr-FR" sz="1500" b="1" dirty="0">
                <a:solidFill>
                  <a:schemeClr val="bg1"/>
                </a:solidFill>
                <a:latin typeface="Open Sans" pitchFamily="2" charset="0"/>
                <a:ea typeface="Open Sans" pitchFamily="2" charset="0"/>
                <a:cs typeface="Open Sans" pitchFamily="2" charset="0"/>
              </a:rPr>
              <a:t>peut cibler tous les niveaux territoriaux et/ou impliquer des parties prenantes  de tous les niveaux nationales / régionaux /locales</a:t>
            </a:r>
          </a:p>
        </p:txBody>
      </p:sp>
      <p:sp>
        <p:nvSpPr>
          <p:cNvPr id="11" name="Oval 10">
            <a:extLst>
              <a:ext uri="{FF2B5EF4-FFF2-40B4-BE49-F238E27FC236}">
                <a16:creationId xmlns:a16="http://schemas.microsoft.com/office/drawing/2014/main" id="{9B0AE31C-5AF3-6A7A-2A5E-15C3C8743B18}"/>
              </a:ext>
            </a:extLst>
          </p:cNvPr>
          <p:cNvSpPr/>
          <p:nvPr/>
        </p:nvSpPr>
        <p:spPr>
          <a:xfrm>
            <a:off x="6904614" y="1725827"/>
            <a:ext cx="1724297" cy="1724297"/>
          </a:xfrm>
          <a:prstGeom prst="ellipse">
            <a:avLst/>
          </a:prstGeom>
          <a:solidFill>
            <a:schemeClr val="bg1"/>
          </a:solidFill>
          <a:ln w="38100">
            <a:solidFill>
              <a:srgbClr val="75B5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 name="TextBox 11">
            <a:extLst>
              <a:ext uri="{FF2B5EF4-FFF2-40B4-BE49-F238E27FC236}">
                <a16:creationId xmlns:a16="http://schemas.microsoft.com/office/drawing/2014/main" id="{CDEA30EE-90BC-B108-A3FC-FCF3F49646A3}"/>
              </a:ext>
            </a:extLst>
          </p:cNvPr>
          <p:cNvSpPr txBox="1"/>
          <p:nvPr/>
        </p:nvSpPr>
        <p:spPr>
          <a:xfrm>
            <a:off x="6938481" y="2164643"/>
            <a:ext cx="1739900" cy="923330"/>
          </a:xfrm>
          <a:prstGeom prst="rect">
            <a:avLst/>
          </a:prstGeom>
          <a:noFill/>
        </p:spPr>
        <p:txBody>
          <a:bodyPr wrap="square">
            <a:spAutoFit/>
          </a:bodyPr>
          <a:lstStyle/>
          <a:p>
            <a:r>
              <a:rPr lang="fr-FR" b="1" dirty="0">
                <a:solidFill>
                  <a:schemeClr val="accent4">
                    <a:lumMod val="75000"/>
                  </a:schemeClr>
                </a:solidFill>
                <a:latin typeface="Open Sans" pitchFamily="2" charset="0"/>
                <a:ea typeface="Open Sans" pitchFamily="2" charset="0"/>
                <a:cs typeface="Open Sans" pitchFamily="2" charset="0"/>
              </a:rPr>
              <a:t>Les instantanés territoriaux</a:t>
            </a:r>
            <a:endParaRPr lang="fr-FR" dirty="0">
              <a:solidFill>
                <a:schemeClr val="accent4">
                  <a:lumMod val="75000"/>
                </a:schemeClr>
              </a:solidFill>
            </a:endParaRPr>
          </a:p>
        </p:txBody>
      </p:sp>
      <p:sp>
        <p:nvSpPr>
          <p:cNvPr id="13" name="TextBox 12">
            <a:extLst>
              <a:ext uri="{FF2B5EF4-FFF2-40B4-BE49-F238E27FC236}">
                <a16:creationId xmlns:a16="http://schemas.microsoft.com/office/drawing/2014/main" id="{971C1A3E-2925-C603-90BE-8BB52E2C3D14}"/>
              </a:ext>
            </a:extLst>
          </p:cNvPr>
          <p:cNvSpPr txBox="1"/>
          <p:nvPr/>
        </p:nvSpPr>
        <p:spPr>
          <a:xfrm>
            <a:off x="7068894" y="3450124"/>
            <a:ext cx="4475052" cy="3625593"/>
          </a:xfrm>
          <a:prstGeom prst="rect">
            <a:avLst/>
          </a:prstGeom>
          <a:noFill/>
        </p:spPr>
        <p:txBody>
          <a:bodyPr wrap="square">
            <a:spAutoFit/>
          </a:bodyPr>
          <a:lstStyle>
            <a:defPPr>
              <a:defRPr lang="da-DK"/>
            </a:defPPr>
            <a:lvl1pPr>
              <a:spcAft>
                <a:spcPts val="600"/>
              </a:spcAft>
              <a:defRPr sz="1500" b="1">
                <a:solidFill>
                  <a:schemeClr val="bg1"/>
                </a:solidFill>
                <a:latin typeface="Open Sans" pitchFamily="2" charset="0"/>
                <a:ea typeface="Open Sans" pitchFamily="2" charset="0"/>
                <a:cs typeface="Open Sans" pitchFamily="2" charset="0"/>
              </a:defRPr>
            </a:lvl1pPr>
          </a:lstStyle>
          <a:p>
            <a:r>
              <a:rPr lang="en-US" dirty="0"/>
              <a:t>// en provenance du terrain </a:t>
            </a:r>
            <a:r>
              <a:rPr lang="fr-FR" dirty="0"/>
              <a:t>: demandes émanant de n’importe quelle partie prenante    // durée prévisionnelle :  3 – 6 mois</a:t>
            </a:r>
          </a:p>
          <a:p>
            <a:r>
              <a:rPr lang="fr-FR" dirty="0"/>
              <a:t>// Budget réduit et marché sans mise en concurrence ou analyse produite en interne (par le GECT d’ESPON)</a:t>
            </a:r>
          </a:p>
          <a:p>
            <a:r>
              <a:rPr lang="fr-FR" dirty="0"/>
              <a:t>// Livrable : un document de synthèse ou d’analyse  à dimension territoriale contenant des constats transversaux en matière de politique publique ; ou une fiche pays (une note compliant des information spécifiques issues de différentes recherches conduits par ESPON)</a:t>
            </a:r>
          </a:p>
          <a:p>
            <a:endParaRPr lang="en-US" dirty="0"/>
          </a:p>
        </p:txBody>
      </p:sp>
      <p:cxnSp>
        <p:nvCxnSpPr>
          <p:cNvPr id="15" name="Straight Arrow Connector 14">
            <a:extLst>
              <a:ext uri="{FF2B5EF4-FFF2-40B4-BE49-F238E27FC236}">
                <a16:creationId xmlns:a16="http://schemas.microsoft.com/office/drawing/2014/main" id="{2A54DA63-6433-487D-CFC3-44EF3C7047CA}"/>
              </a:ext>
            </a:extLst>
          </p:cNvPr>
          <p:cNvCxnSpPr>
            <a:cxnSpLocks/>
          </p:cNvCxnSpPr>
          <p:nvPr/>
        </p:nvCxnSpPr>
        <p:spPr>
          <a:xfrm flipV="1">
            <a:off x="5959503" y="1725827"/>
            <a:ext cx="0" cy="4951549"/>
          </a:xfrm>
          <a:prstGeom prst="straightConnector1">
            <a:avLst/>
          </a:prstGeom>
          <a:ln w="38100">
            <a:solidFill>
              <a:schemeClr val="bg2">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E81DAF8-7825-9E94-DD10-838671051695}"/>
              </a:ext>
            </a:extLst>
          </p:cNvPr>
          <p:cNvSpPr txBox="1"/>
          <p:nvPr/>
        </p:nvSpPr>
        <p:spPr>
          <a:xfrm rot="16200000">
            <a:off x="-1968940" y="3903905"/>
            <a:ext cx="5067785" cy="615553"/>
          </a:xfrm>
          <a:prstGeom prst="rect">
            <a:avLst/>
          </a:prstGeom>
          <a:noFill/>
        </p:spPr>
        <p:txBody>
          <a:bodyPr wrap="square">
            <a:spAutoFit/>
          </a:bodyPr>
          <a:lstStyle/>
          <a:p>
            <a:r>
              <a:rPr lang="en-GB" sz="1600" b="1" dirty="0">
                <a:solidFill>
                  <a:schemeClr val="tx1">
                    <a:lumMod val="65000"/>
                    <a:lumOff val="35000"/>
                  </a:schemeClr>
                </a:solidFill>
                <a:latin typeface="Open Sans" pitchFamily="2" charset="0"/>
                <a:ea typeface="Open Sans" pitchFamily="2" charset="0"/>
                <a:cs typeface="Open Sans" pitchFamily="2" charset="0"/>
              </a:rPr>
              <a:t>Nouvelles analyses / production de </a:t>
            </a:r>
            <a:r>
              <a:rPr lang="fr-FR" sz="1600" b="1" dirty="0">
                <a:solidFill>
                  <a:schemeClr val="tx1">
                    <a:lumMod val="65000"/>
                    <a:lumOff val="35000"/>
                  </a:schemeClr>
                </a:solidFill>
                <a:latin typeface="Open Sans" pitchFamily="2" charset="0"/>
                <a:ea typeface="Open Sans" pitchFamily="2" charset="0"/>
                <a:cs typeface="Open Sans" pitchFamily="2" charset="0"/>
              </a:rPr>
              <a:t>données dans le périmètre des T</a:t>
            </a:r>
            <a:r>
              <a:rPr lang="en-GB" b="1" dirty="0">
                <a:solidFill>
                  <a:schemeClr val="tx1">
                    <a:lumMod val="65000"/>
                    <a:lumOff val="35000"/>
                  </a:schemeClr>
                </a:solidFill>
                <a:latin typeface="Open Sans" pitchFamily="2" charset="0"/>
                <a:ea typeface="Open Sans" pitchFamily="2" charset="0"/>
                <a:cs typeface="Open Sans" pitchFamily="2" charset="0"/>
              </a:rPr>
              <a:t>AP</a:t>
            </a:r>
            <a:endParaRPr lang="en-GB" dirty="0">
              <a:solidFill>
                <a:schemeClr val="tx1">
                  <a:lumMod val="65000"/>
                  <a:lumOff val="35000"/>
                </a:schemeClr>
              </a:solidFill>
            </a:endParaRPr>
          </a:p>
        </p:txBody>
      </p:sp>
      <p:sp>
        <p:nvSpPr>
          <p:cNvPr id="19" name="TextBox 18">
            <a:extLst>
              <a:ext uri="{FF2B5EF4-FFF2-40B4-BE49-F238E27FC236}">
                <a16:creationId xmlns:a16="http://schemas.microsoft.com/office/drawing/2014/main" id="{99B74A21-8235-9419-6756-22732E9961FD}"/>
              </a:ext>
            </a:extLst>
          </p:cNvPr>
          <p:cNvSpPr txBox="1"/>
          <p:nvPr/>
        </p:nvSpPr>
        <p:spPr>
          <a:xfrm rot="16200000">
            <a:off x="3982442" y="3739936"/>
            <a:ext cx="5164435" cy="923330"/>
          </a:xfrm>
          <a:prstGeom prst="rect">
            <a:avLst/>
          </a:prstGeom>
          <a:noFill/>
        </p:spPr>
        <p:txBody>
          <a:bodyPr wrap="square">
            <a:spAutoFit/>
          </a:bodyPr>
          <a:lstStyle/>
          <a:p>
            <a:r>
              <a:rPr lang="fr-FR" b="1" dirty="0">
                <a:solidFill>
                  <a:schemeClr val="tx1">
                    <a:lumMod val="65000"/>
                    <a:lumOff val="35000"/>
                  </a:schemeClr>
                </a:solidFill>
                <a:latin typeface="Open Sans" pitchFamily="2" charset="0"/>
                <a:ea typeface="Open Sans" pitchFamily="2" charset="0"/>
                <a:cs typeface="Open Sans" pitchFamily="2" charset="0"/>
              </a:rPr>
              <a:t>Utilisation d’analyses et de données existantes  pour les adapter aux besoins de parties prenantes spécifiques</a:t>
            </a:r>
            <a:endParaRPr lang="fr-FR" dirty="0">
              <a:solidFill>
                <a:schemeClr val="tx1">
                  <a:lumMod val="65000"/>
                  <a:lumOff val="35000"/>
                </a:schemeClr>
              </a:solidFill>
            </a:endParaRPr>
          </a:p>
        </p:txBody>
      </p:sp>
    </p:spTree>
    <p:extLst>
      <p:ext uri="{BB962C8B-B14F-4D97-AF65-F5344CB8AC3E}">
        <p14:creationId xmlns:p14="http://schemas.microsoft.com/office/powerpoint/2010/main" val="2882236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a:extLst>
              <a:ext uri="{FF2B5EF4-FFF2-40B4-BE49-F238E27FC236}">
                <a16:creationId xmlns:a16="http://schemas.microsoft.com/office/drawing/2014/main" id="{BD40E5D2-A5E9-8264-DC95-A7B3DE0B4E72}"/>
              </a:ext>
            </a:extLst>
          </p:cNvPr>
          <p:cNvGrpSpPr/>
          <p:nvPr/>
        </p:nvGrpSpPr>
        <p:grpSpPr>
          <a:xfrm>
            <a:off x="1082779" y="1776202"/>
            <a:ext cx="10234509" cy="4831987"/>
            <a:chOff x="1082779" y="1776202"/>
            <a:chExt cx="10234509" cy="5413735"/>
          </a:xfrm>
          <a:solidFill>
            <a:schemeClr val="accent5">
              <a:lumMod val="20000"/>
              <a:lumOff val="80000"/>
            </a:schemeClr>
          </a:solidFill>
        </p:grpSpPr>
        <p:sp>
          <p:nvSpPr>
            <p:cNvPr id="155" name="Arrow: Pentagon 154">
              <a:extLst>
                <a:ext uri="{FF2B5EF4-FFF2-40B4-BE49-F238E27FC236}">
                  <a16:creationId xmlns:a16="http://schemas.microsoft.com/office/drawing/2014/main" id="{BB125B71-FD39-9366-7D10-2FC998C32BAF}"/>
                </a:ext>
              </a:extLst>
            </p:cNvPr>
            <p:cNvSpPr/>
            <p:nvPr/>
          </p:nvSpPr>
          <p:spPr>
            <a:xfrm>
              <a:off x="1082779" y="1776202"/>
              <a:ext cx="10234509" cy="736700"/>
            </a:xfrm>
            <a:prstGeom prst="homePlate">
              <a:avLst>
                <a:gd name="adj" fmla="val 17569"/>
              </a:avLst>
            </a:prstGeom>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156" name="Arrow: Pentagon 155">
              <a:extLst>
                <a:ext uri="{FF2B5EF4-FFF2-40B4-BE49-F238E27FC236}">
                  <a16:creationId xmlns:a16="http://schemas.microsoft.com/office/drawing/2014/main" id="{B909AB49-9671-AC2B-6330-701518E6E491}"/>
                </a:ext>
              </a:extLst>
            </p:cNvPr>
            <p:cNvSpPr/>
            <p:nvPr/>
          </p:nvSpPr>
          <p:spPr>
            <a:xfrm>
              <a:off x="1082779" y="2553332"/>
              <a:ext cx="10234509" cy="736700"/>
            </a:xfrm>
            <a:prstGeom prst="homePlate">
              <a:avLst>
                <a:gd name="adj" fmla="val 17569"/>
              </a:avLst>
            </a:prstGeom>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157" name="Arrow: Pentagon 156">
              <a:extLst>
                <a:ext uri="{FF2B5EF4-FFF2-40B4-BE49-F238E27FC236}">
                  <a16:creationId xmlns:a16="http://schemas.microsoft.com/office/drawing/2014/main" id="{3067EECD-85A3-01AB-CBDE-49CDF3243972}"/>
                </a:ext>
              </a:extLst>
            </p:cNvPr>
            <p:cNvSpPr/>
            <p:nvPr/>
          </p:nvSpPr>
          <p:spPr>
            <a:xfrm>
              <a:off x="1082779" y="3338423"/>
              <a:ext cx="10234509" cy="736700"/>
            </a:xfrm>
            <a:prstGeom prst="homePlate">
              <a:avLst>
                <a:gd name="adj" fmla="val 17569"/>
              </a:avLst>
            </a:prstGeom>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158" name="Arrow: Pentagon 157">
              <a:extLst>
                <a:ext uri="{FF2B5EF4-FFF2-40B4-BE49-F238E27FC236}">
                  <a16:creationId xmlns:a16="http://schemas.microsoft.com/office/drawing/2014/main" id="{55DFDAD7-840B-85FA-E9CB-821DA3F7A2FF}"/>
                </a:ext>
              </a:extLst>
            </p:cNvPr>
            <p:cNvSpPr/>
            <p:nvPr/>
          </p:nvSpPr>
          <p:spPr>
            <a:xfrm>
              <a:off x="1082779" y="4115553"/>
              <a:ext cx="10234509" cy="736700"/>
            </a:xfrm>
            <a:prstGeom prst="homePlate">
              <a:avLst>
                <a:gd name="adj" fmla="val 17569"/>
              </a:avLst>
            </a:prstGeom>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159" name="Arrow: Pentagon 158">
              <a:extLst>
                <a:ext uri="{FF2B5EF4-FFF2-40B4-BE49-F238E27FC236}">
                  <a16:creationId xmlns:a16="http://schemas.microsoft.com/office/drawing/2014/main" id="{B49EDA75-BC56-382B-354B-FF12F0703764}"/>
                </a:ext>
              </a:extLst>
            </p:cNvPr>
            <p:cNvSpPr/>
            <p:nvPr/>
          </p:nvSpPr>
          <p:spPr>
            <a:xfrm>
              <a:off x="1082779" y="4891016"/>
              <a:ext cx="10234509" cy="736700"/>
            </a:xfrm>
            <a:prstGeom prst="homePlate">
              <a:avLst>
                <a:gd name="adj" fmla="val 17569"/>
              </a:avLst>
            </a:prstGeom>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160" name="Arrow: Pentagon 159">
              <a:extLst>
                <a:ext uri="{FF2B5EF4-FFF2-40B4-BE49-F238E27FC236}">
                  <a16:creationId xmlns:a16="http://schemas.microsoft.com/office/drawing/2014/main" id="{0EBB579C-09F9-D0DF-69DC-8404095F6395}"/>
                </a:ext>
              </a:extLst>
            </p:cNvPr>
            <p:cNvSpPr/>
            <p:nvPr/>
          </p:nvSpPr>
          <p:spPr>
            <a:xfrm>
              <a:off x="1082779" y="5676107"/>
              <a:ext cx="10234509" cy="736700"/>
            </a:xfrm>
            <a:prstGeom prst="homePlate">
              <a:avLst>
                <a:gd name="adj" fmla="val 17569"/>
              </a:avLst>
            </a:prstGeom>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161" name="Arrow: Pentagon 160">
              <a:extLst>
                <a:ext uri="{FF2B5EF4-FFF2-40B4-BE49-F238E27FC236}">
                  <a16:creationId xmlns:a16="http://schemas.microsoft.com/office/drawing/2014/main" id="{0F8EA253-52C2-2A7B-31FC-43C099A73615}"/>
                </a:ext>
              </a:extLst>
            </p:cNvPr>
            <p:cNvSpPr/>
            <p:nvPr/>
          </p:nvSpPr>
          <p:spPr>
            <a:xfrm>
              <a:off x="1082779" y="6453237"/>
              <a:ext cx="10234509" cy="736700"/>
            </a:xfrm>
            <a:prstGeom prst="homePlate">
              <a:avLst>
                <a:gd name="adj" fmla="val 17569"/>
              </a:avLst>
            </a:prstGeom>
            <a:ln>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grpSp>
      <p:sp>
        <p:nvSpPr>
          <p:cNvPr id="5" name="Titel 1">
            <a:extLst>
              <a:ext uri="{FF2B5EF4-FFF2-40B4-BE49-F238E27FC236}">
                <a16:creationId xmlns:a16="http://schemas.microsoft.com/office/drawing/2014/main" id="{C774E996-BF9F-77C4-9A76-7EE927647AFE}"/>
              </a:ext>
            </a:extLst>
          </p:cNvPr>
          <p:cNvSpPr txBox="1">
            <a:spLocks/>
          </p:cNvSpPr>
          <p:nvPr/>
        </p:nvSpPr>
        <p:spPr>
          <a:xfrm>
            <a:off x="549530" y="366110"/>
            <a:ext cx="8768000" cy="626524"/>
          </a:xfrm>
          <a:prstGeom prst="rect">
            <a:avLst/>
          </a:prstGeom>
        </p:spPr>
        <p:txBody>
          <a:bodyPr vert="horz" lIns="0" tIns="0" rIns="0" bIns="0" rtlCol="0" anchor="b" anchorCtr="0">
            <a:noAutofit/>
          </a:bodyPr>
          <a:lstStyle>
            <a:defPPr>
              <a:defRPr lang="da-DK"/>
            </a:defPPr>
            <a:lvl1pPr>
              <a:lnSpc>
                <a:spcPts val="3200"/>
              </a:lnSpc>
              <a:spcBef>
                <a:spcPct val="0"/>
              </a:spcBef>
              <a:buNone/>
              <a:defRPr sz="3600" b="1">
                <a:solidFill>
                  <a:srgbClr val="EE7D00"/>
                </a:solidFill>
                <a:latin typeface="Open Sans SemiBold" pitchFamily="2" charset="0"/>
                <a:ea typeface="Open Sans SemiBold" pitchFamily="2" charset="0"/>
                <a:cs typeface="Open Sans SemiBold" pitchFamily="2" charset="0"/>
              </a:defRPr>
            </a:lvl1pPr>
          </a:lstStyle>
          <a:p>
            <a:r>
              <a:rPr lang="fr-FR" dirty="0">
                <a:latin typeface="Open Sans SemiBold"/>
                <a:ea typeface="Open Sans SemiBold"/>
                <a:cs typeface="Open Sans SemiBold"/>
              </a:rPr>
              <a:t>ESPON : priorités thématiques </a:t>
            </a:r>
            <a:r>
              <a:rPr lang="en-US" dirty="0">
                <a:latin typeface="Open Sans SemiBold"/>
                <a:ea typeface="Open Sans SemiBold"/>
                <a:cs typeface="Open Sans SemiBold"/>
              </a:rPr>
              <a:t> </a:t>
            </a:r>
            <a:endParaRPr lang="en-US" dirty="0">
              <a:latin typeface="Open Sans SemiBold" pitchFamily="2" charset="0"/>
              <a:ea typeface="Open Sans SemiBold" pitchFamily="2" charset="0"/>
              <a:cs typeface="Open Sans SemiBold" pitchFamily="2" charset="0"/>
            </a:endParaRPr>
          </a:p>
        </p:txBody>
      </p:sp>
      <p:sp>
        <p:nvSpPr>
          <p:cNvPr id="150" name="Google Shape;546;p25">
            <a:extLst>
              <a:ext uri="{FF2B5EF4-FFF2-40B4-BE49-F238E27FC236}">
                <a16:creationId xmlns:a16="http://schemas.microsoft.com/office/drawing/2014/main" id="{5A8E47E8-0AD7-D424-5845-9FF91E789D9F}"/>
              </a:ext>
            </a:extLst>
          </p:cNvPr>
          <p:cNvSpPr/>
          <p:nvPr/>
        </p:nvSpPr>
        <p:spPr>
          <a:xfrm>
            <a:off x="1690444" y="1708517"/>
            <a:ext cx="4999114" cy="352935"/>
          </a:xfrm>
          <a:prstGeom prst="rect">
            <a:avLst/>
          </a:prstGeom>
          <a:noFill/>
          <a:ln>
            <a:noFill/>
          </a:ln>
        </p:spPr>
        <p:txBody>
          <a:bodyPr spcFirstLastPara="1" wrap="square" lIns="91425" tIns="91425" rIns="91425" bIns="91425" anchor="ctr" anchorCtr="0">
            <a:noAutofit/>
          </a:bodyPr>
          <a:lstStyle/>
          <a:p>
            <a:r>
              <a:rPr lang="fr-FR" sz="1600" b="1" dirty="0">
                <a:solidFill>
                  <a:schemeClr val="accent2"/>
                </a:solidFill>
                <a:latin typeface="Open Sans SemiBold" pitchFamily="2" charset="0"/>
                <a:ea typeface="Open Sans SemiBold" pitchFamily="2" charset="0"/>
                <a:cs typeface="Open Sans SemiBold" pitchFamily="2" charset="0"/>
              </a:rPr>
              <a:t>Quelles sont les priorités thématiques d’</a:t>
            </a:r>
            <a:r>
              <a:rPr lang="en-001" sz="1600" b="1" dirty="0">
                <a:solidFill>
                  <a:schemeClr val="accent2"/>
                </a:solidFill>
                <a:latin typeface="Open Sans SemiBold" pitchFamily="2" charset="0"/>
                <a:ea typeface="Open Sans SemiBold" pitchFamily="2" charset="0"/>
                <a:cs typeface="Open Sans SemiBold" pitchFamily="2" charset="0"/>
              </a:rPr>
              <a:t>ESPON</a:t>
            </a:r>
            <a:r>
              <a:rPr lang="fr-FR" sz="1600" b="1" dirty="0">
                <a:solidFill>
                  <a:schemeClr val="accent2"/>
                </a:solidFill>
                <a:latin typeface="Open Sans SemiBold" pitchFamily="2" charset="0"/>
                <a:ea typeface="Open Sans SemiBold" pitchFamily="2" charset="0"/>
                <a:cs typeface="Open Sans SemiBold" pitchFamily="2" charset="0"/>
              </a:rPr>
              <a:t> ? </a:t>
            </a:r>
            <a:endParaRPr lang="en-US" sz="1600" b="1" dirty="0">
              <a:solidFill>
                <a:schemeClr val="accent2"/>
              </a:solidFill>
              <a:latin typeface="Open Sans SemiBold" pitchFamily="2" charset="0"/>
              <a:ea typeface="Open Sans SemiBold" pitchFamily="2" charset="0"/>
              <a:cs typeface="Open Sans SemiBold" pitchFamily="2" charset="0"/>
            </a:endParaRPr>
          </a:p>
        </p:txBody>
      </p:sp>
      <p:sp>
        <p:nvSpPr>
          <p:cNvPr id="164" name="TextBox 163">
            <a:extLst>
              <a:ext uri="{FF2B5EF4-FFF2-40B4-BE49-F238E27FC236}">
                <a16:creationId xmlns:a16="http://schemas.microsoft.com/office/drawing/2014/main" id="{153769AB-41FD-5135-F0CE-77B46465F3FA}"/>
              </a:ext>
            </a:extLst>
          </p:cNvPr>
          <p:cNvSpPr txBox="1"/>
          <p:nvPr/>
        </p:nvSpPr>
        <p:spPr>
          <a:xfrm>
            <a:off x="3302000" y="1908857"/>
            <a:ext cx="8025733" cy="492443"/>
          </a:xfrm>
          <a:prstGeom prst="rect">
            <a:avLst/>
          </a:prstGeom>
          <a:noFill/>
        </p:spPr>
        <p:txBody>
          <a:bodyPr wrap="square">
            <a:spAutoFit/>
          </a:bodyPr>
          <a:lstStyle/>
          <a:p>
            <a:pPr algn="r"/>
            <a:r>
              <a:rPr lang="fr-FR" sz="1200" dirty="0">
                <a:solidFill>
                  <a:schemeClr val="tx2"/>
                </a:solidFill>
                <a:latin typeface="Open Sans SemiBold" pitchFamily="2" charset="0"/>
                <a:ea typeface="Open Sans SemiBold" pitchFamily="2" charset="0"/>
                <a:cs typeface="Open Sans SemiBold" pitchFamily="2" charset="0"/>
              </a:rPr>
              <a:t>Un nombre limité de thèmes a été sélectionné : ils sont définis de façon large et visent à interroger les grands défis auxquels les politiques européennes et l’UE devront faire face</a:t>
            </a:r>
            <a:r>
              <a:rPr lang="fr-FR" sz="1400" dirty="0">
                <a:solidFill>
                  <a:schemeClr val="tx2"/>
                </a:solidFill>
                <a:latin typeface="Open Sans SemiBold" pitchFamily="2" charset="0"/>
                <a:ea typeface="Open Sans SemiBold" pitchFamily="2" charset="0"/>
                <a:cs typeface="Open Sans SemiBold" pitchFamily="2" charset="0"/>
              </a:rPr>
              <a:t>.</a:t>
            </a:r>
            <a:r>
              <a:rPr lang="en-001" sz="1400" dirty="0">
                <a:solidFill>
                  <a:schemeClr val="tx2"/>
                </a:solidFill>
                <a:latin typeface="Open Sans SemiBold" pitchFamily="2" charset="0"/>
                <a:ea typeface="Open Sans SemiBold" pitchFamily="2" charset="0"/>
                <a:cs typeface="Open Sans SemiBold" pitchFamily="2" charset="0"/>
              </a:rPr>
              <a:t> </a:t>
            </a:r>
          </a:p>
        </p:txBody>
      </p:sp>
      <p:sp>
        <p:nvSpPr>
          <p:cNvPr id="165" name="Google Shape;546;p25">
            <a:extLst>
              <a:ext uri="{FF2B5EF4-FFF2-40B4-BE49-F238E27FC236}">
                <a16:creationId xmlns:a16="http://schemas.microsoft.com/office/drawing/2014/main" id="{95558805-3CA1-CE84-C2F4-6CAA9BD03862}"/>
              </a:ext>
            </a:extLst>
          </p:cNvPr>
          <p:cNvSpPr/>
          <p:nvPr/>
        </p:nvSpPr>
        <p:spPr>
          <a:xfrm>
            <a:off x="1668319" y="2535756"/>
            <a:ext cx="5225775" cy="230255"/>
          </a:xfrm>
          <a:prstGeom prst="rect">
            <a:avLst/>
          </a:prstGeom>
          <a:noFill/>
          <a:ln>
            <a:noFill/>
          </a:ln>
        </p:spPr>
        <p:txBody>
          <a:bodyPr spcFirstLastPara="1" wrap="square" lIns="91425" tIns="91425" rIns="91425" bIns="91425" anchor="ctr" anchorCtr="0">
            <a:noAutofit/>
          </a:bodyPr>
          <a:lstStyle/>
          <a:p>
            <a:r>
              <a:rPr lang="fr-FR" sz="1600" b="1" dirty="0">
                <a:solidFill>
                  <a:schemeClr val="accent2"/>
                </a:solidFill>
                <a:latin typeface="Open Sans SemiBold" pitchFamily="2" charset="0"/>
                <a:ea typeface="Open Sans SemiBold" pitchFamily="2" charset="0"/>
                <a:cs typeface="Open Sans SemiBold" pitchFamily="2" charset="0"/>
              </a:rPr>
              <a:t>Comment ces priorités seront-elles mises en œuvre ?  </a:t>
            </a:r>
          </a:p>
        </p:txBody>
      </p:sp>
      <p:sp>
        <p:nvSpPr>
          <p:cNvPr id="166" name="TextBox 165">
            <a:extLst>
              <a:ext uri="{FF2B5EF4-FFF2-40B4-BE49-F238E27FC236}">
                <a16:creationId xmlns:a16="http://schemas.microsoft.com/office/drawing/2014/main" id="{F757C087-D819-A968-C794-1CEDC197C02D}"/>
              </a:ext>
            </a:extLst>
          </p:cNvPr>
          <p:cNvSpPr txBox="1"/>
          <p:nvPr/>
        </p:nvSpPr>
        <p:spPr>
          <a:xfrm>
            <a:off x="3302000" y="2700816"/>
            <a:ext cx="7992790" cy="276999"/>
          </a:xfrm>
          <a:prstGeom prst="rect">
            <a:avLst/>
          </a:prstGeom>
          <a:noFill/>
        </p:spPr>
        <p:txBody>
          <a:bodyPr wrap="square">
            <a:spAutoFit/>
          </a:bodyPr>
          <a:lstStyle/>
          <a:p>
            <a:pPr algn="r"/>
            <a:r>
              <a:rPr lang="fr-FR" sz="1200" dirty="0">
                <a:solidFill>
                  <a:schemeClr val="tx2"/>
                </a:solidFill>
                <a:latin typeface="Open Sans SemiBold" pitchFamily="2" charset="0"/>
                <a:ea typeface="Open Sans SemiBold" pitchFamily="2" charset="0"/>
                <a:cs typeface="Open Sans SemiBold" pitchFamily="2" charset="0"/>
              </a:rPr>
              <a:t>En agrégeant différents types d’activités au moyen de “Plans d’Actions Thématiques</a:t>
            </a:r>
            <a:r>
              <a:rPr lang="en-GB" sz="1200" dirty="0">
                <a:solidFill>
                  <a:schemeClr val="tx2"/>
                </a:solidFill>
                <a:latin typeface="Open Sans SemiBold" pitchFamily="2" charset="0"/>
                <a:ea typeface="Open Sans SemiBold" pitchFamily="2" charset="0"/>
                <a:cs typeface="Open Sans SemiBold" pitchFamily="2" charset="0"/>
              </a:rPr>
              <a:t>” </a:t>
            </a:r>
            <a:r>
              <a:rPr lang="en-US" sz="1200" dirty="0">
                <a:solidFill>
                  <a:schemeClr val="tx2"/>
                </a:solidFill>
                <a:latin typeface="Open Sans SemiBold" pitchFamily="2" charset="0"/>
                <a:ea typeface="Open Sans SemiBold" pitchFamily="2" charset="0"/>
                <a:cs typeface="Open Sans SemiBold" pitchFamily="2" charset="0"/>
              </a:rPr>
              <a:t>(TAPs)</a:t>
            </a:r>
            <a:r>
              <a:rPr lang="en-GB" sz="1200" dirty="0">
                <a:solidFill>
                  <a:schemeClr val="tx2"/>
                </a:solidFill>
                <a:latin typeface="Open Sans SemiBold" pitchFamily="2" charset="0"/>
                <a:ea typeface="Open Sans SemiBold" pitchFamily="2" charset="0"/>
                <a:cs typeface="Open Sans SemiBold" pitchFamily="2" charset="0"/>
              </a:rPr>
              <a:t>. </a:t>
            </a:r>
          </a:p>
        </p:txBody>
      </p:sp>
      <p:sp>
        <p:nvSpPr>
          <p:cNvPr id="167" name="Google Shape;546;p25">
            <a:extLst>
              <a:ext uri="{FF2B5EF4-FFF2-40B4-BE49-F238E27FC236}">
                <a16:creationId xmlns:a16="http://schemas.microsoft.com/office/drawing/2014/main" id="{FD22BA9C-89C0-C16F-AE8F-11B6B2992BD8}"/>
              </a:ext>
            </a:extLst>
          </p:cNvPr>
          <p:cNvSpPr/>
          <p:nvPr/>
        </p:nvSpPr>
        <p:spPr>
          <a:xfrm>
            <a:off x="1652738" y="3156648"/>
            <a:ext cx="4639403" cy="349799"/>
          </a:xfrm>
          <a:prstGeom prst="rect">
            <a:avLst/>
          </a:prstGeom>
          <a:noFill/>
          <a:ln>
            <a:noFill/>
          </a:ln>
        </p:spPr>
        <p:txBody>
          <a:bodyPr spcFirstLastPara="1" wrap="square" lIns="91425" tIns="91425" rIns="91425" bIns="91425" anchor="ctr" anchorCtr="0">
            <a:noAutofit/>
          </a:bodyPr>
          <a:lstStyle/>
          <a:p>
            <a:r>
              <a:rPr lang="fr-FR" sz="1600" b="1" dirty="0">
                <a:solidFill>
                  <a:schemeClr val="accent2"/>
                </a:solidFill>
                <a:latin typeface="Open Sans SemiBold" pitchFamily="2" charset="0"/>
                <a:ea typeface="Open Sans SemiBold" pitchFamily="2" charset="0"/>
                <a:cs typeface="Open Sans SemiBold" pitchFamily="2" charset="0"/>
              </a:rPr>
              <a:t>Comment fonctionnent les TAP</a:t>
            </a:r>
            <a:r>
              <a:rPr lang="en-US" sz="1600" b="1" dirty="0">
                <a:solidFill>
                  <a:schemeClr val="accent2"/>
                </a:solidFill>
                <a:latin typeface="Open Sans SemiBold" pitchFamily="2" charset="0"/>
                <a:ea typeface="Open Sans SemiBold" pitchFamily="2" charset="0"/>
                <a:cs typeface="Open Sans SemiBold" pitchFamily="2" charset="0"/>
              </a:rPr>
              <a:t> ?: </a:t>
            </a:r>
          </a:p>
        </p:txBody>
      </p:sp>
      <p:sp>
        <p:nvSpPr>
          <p:cNvPr id="168" name="TextBox 167">
            <a:extLst>
              <a:ext uri="{FF2B5EF4-FFF2-40B4-BE49-F238E27FC236}">
                <a16:creationId xmlns:a16="http://schemas.microsoft.com/office/drawing/2014/main" id="{2CEE8949-6C75-5941-7FB2-0DE15F113B47}"/>
              </a:ext>
            </a:extLst>
          </p:cNvPr>
          <p:cNvSpPr txBox="1"/>
          <p:nvPr/>
        </p:nvSpPr>
        <p:spPr>
          <a:xfrm>
            <a:off x="3510758" y="3358352"/>
            <a:ext cx="7766278" cy="492443"/>
          </a:xfrm>
          <a:prstGeom prst="rect">
            <a:avLst/>
          </a:prstGeom>
          <a:noFill/>
        </p:spPr>
        <p:txBody>
          <a:bodyPr wrap="square">
            <a:spAutoFit/>
          </a:bodyPr>
          <a:lstStyle/>
          <a:p>
            <a:pPr algn="r"/>
            <a:r>
              <a:rPr lang="fr-FR" sz="1200" dirty="0">
                <a:solidFill>
                  <a:schemeClr val="tx2"/>
                </a:solidFill>
                <a:latin typeface="Open Sans SemiBold" pitchFamily="2" charset="0"/>
                <a:ea typeface="Open Sans SemiBold" pitchFamily="2" charset="0"/>
                <a:cs typeface="Open Sans SemiBold" pitchFamily="2" charset="0"/>
              </a:rPr>
              <a:t>Comme des narratifs qui évoluent avec le temps : il sont alimentés par les analyses produites par les projets de recherche dont les résultats sont transférés vers les politiques publiques</a:t>
            </a:r>
            <a:r>
              <a:rPr lang="fr-FR" sz="1400" dirty="0">
                <a:solidFill>
                  <a:schemeClr val="tx2"/>
                </a:solidFill>
                <a:latin typeface="Open Sans SemiBold" pitchFamily="2" charset="0"/>
                <a:ea typeface="Open Sans SemiBold" pitchFamily="2" charset="0"/>
                <a:cs typeface="Open Sans SemiBold" pitchFamily="2" charset="0"/>
              </a:rPr>
              <a:t>. </a:t>
            </a:r>
          </a:p>
        </p:txBody>
      </p:sp>
      <p:sp>
        <p:nvSpPr>
          <p:cNvPr id="169" name="Google Shape;546;p25">
            <a:extLst>
              <a:ext uri="{FF2B5EF4-FFF2-40B4-BE49-F238E27FC236}">
                <a16:creationId xmlns:a16="http://schemas.microsoft.com/office/drawing/2014/main" id="{AD5CC2B9-4269-F76C-10F1-E80A7B9B6114}"/>
              </a:ext>
            </a:extLst>
          </p:cNvPr>
          <p:cNvSpPr/>
          <p:nvPr/>
        </p:nvSpPr>
        <p:spPr>
          <a:xfrm>
            <a:off x="1668319" y="3835880"/>
            <a:ext cx="4639403" cy="349799"/>
          </a:xfrm>
          <a:prstGeom prst="rect">
            <a:avLst/>
          </a:prstGeom>
          <a:noFill/>
          <a:ln>
            <a:noFill/>
          </a:ln>
        </p:spPr>
        <p:txBody>
          <a:bodyPr spcFirstLastPara="1" wrap="square" lIns="91425" tIns="91425" rIns="91425" bIns="91425" anchor="ctr" anchorCtr="0">
            <a:noAutofit/>
          </a:bodyPr>
          <a:lstStyle/>
          <a:p>
            <a:r>
              <a:rPr lang="fr-FR" sz="1600" b="1" dirty="0">
                <a:solidFill>
                  <a:schemeClr val="accent2"/>
                </a:solidFill>
                <a:latin typeface="Open Sans SemiBold" pitchFamily="2" charset="0"/>
                <a:ea typeface="Open Sans SemiBold" pitchFamily="2" charset="0"/>
                <a:cs typeface="Open Sans SemiBold" pitchFamily="2" charset="0"/>
              </a:rPr>
              <a:t>Priorités spécifiques des TAP : </a:t>
            </a:r>
          </a:p>
        </p:txBody>
      </p:sp>
      <p:sp>
        <p:nvSpPr>
          <p:cNvPr id="170" name="TextBox 169">
            <a:extLst>
              <a:ext uri="{FF2B5EF4-FFF2-40B4-BE49-F238E27FC236}">
                <a16:creationId xmlns:a16="http://schemas.microsoft.com/office/drawing/2014/main" id="{136BFAAE-2999-F1E7-6C1A-40B1DE6CD9FC}"/>
              </a:ext>
            </a:extLst>
          </p:cNvPr>
          <p:cNvSpPr txBox="1"/>
          <p:nvPr/>
        </p:nvSpPr>
        <p:spPr>
          <a:xfrm>
            <a:off x="3209924" y="4036800"/>
            <a:ext cx="8036837" cy="461665"/>
          </a:xfrm>
          <a:prstGeom prst="rect">
            <a:avLst/>
          </a:prstGeom>
          <a:noFill/>
        </p:spPr>
        <p:txBody>
          <a:bodyPr wrap="square">
            <a:spAutoFit/>
          </a:bodyPr>
          <a:lstStyle/>
          <a:p>
            <a:r>
              <a:rPr lang="fr-FR" sz="1200" dirty="0">
                <a:solidFill>
                  <a:schemeClr val="tx2"/>
                </a:solidFill>
                <a:latin typeface="Open Sans SemiBold" pitchFamily="2" charset="0"/>
                <a:ea typeface="Open Sans SemiBold" pitchFamily="2" charset="0"/>
                <a:cs typeface="Open Sans SemiBold" pitchFamily="2" charset="0"/>
              </a:rPr>
              <a:t>Les TAP portent sur des thèmes spécifiques déclinant certains objectifs stratégiques de l’UE, répondant aux besoins des parties prenantes et permettant à la valeur ajoutée d’ESPON de s’affirmer.</a:t>
            </a:r>
            <a:endParaRPr lang="en-GB" sz="1200" dirty="0">
              <a:solidFill>
                <a:schemeClr val="tx2"/>
              </a:solidFill>
              <a:latin typeface="Open Sans SemiBold" pitchFamily="2" charset="0"/>
              <a:ea typeface="Open Sans SemiBold" pitchFamily="2" charset="0"/>
              <a:cs typeface="Open Sans SemiBold" pitchFamily="2" charset="0"/>
            </a:endParaRPr>
          </a:p>
        </p:txBody>
      </p:sp>
      <p:sp>
        <p:nvSpPr>
          <p:cNvPr id="171" name="Google Shape;546;p25">
            <a:extLst>
              <a:ext uri="{FF2B5EF4-FFF2-40B4-BE49-F238E27FC236}">
                <a16:creationId xmlns:a16="http://schemas.microsoft.com/office/drawing/2014/main" id="{7C511836-4CD2-8811-CB11-7A27F7E50CE6}"/>
              </a:ext>
            </a:extLst>
          </p:cNvPr>
          <p:cNvSpPr/>
          <p:nvPr/>
        </p:nvSpPr>
        <p:spPr>
          <a:xfrm>
            <a:off x="1690444" y="4642160"/>
            <a:ext cx="4639403" cy="349799"/>
          </a:xfrm>
          <a:prstGeom prst="rect">
            <a:avLst/>
          </a:prstGeom>
          <a:noFill/>
          <a:ln>
            <a:noFill/>
          </a:ln>
        </p:spPr>
        <p:txBody>
          <a:bodyPr spcFirstLastPara="1" wrap="square" lIns="91425" tIns="91425" rIns="91425" bIns="91425" anchor="ctr" anchorCtr="0">
            <a:noAutofit/>
          </a:bodyPr>
          <a:lstStyle/>
          <a:p>
            <a:r>
              <a:rPr lang="fr-FR" sz="1600" b="1" dirty="0">
                <a:solidFill>
                  <a:schemeClr val="accent2"/>
                </a:solidFill>
                <a:latin typeface="Open Sans SemiBold" pitchFamily="2" charset="0"/>
                <a:ea typeface="Open Sans SemiBold" pitchFamily="2" charset="0"/>
                <a:cs typeface="Open Sans SemiBold" pitchFamily="2" charset="0"/>
              </a:rPr>
              <a:t>Combien de TAPs? </a:t>
            </a:r>
          </a:p>
          <a:p>
            <a:endParaRPr lang="en-US" sz="1600" b="1" dirty="0">
              <a:solidFill>
                <a:schemeClr val="accent2"/>
              </a:solidFill>
              <a:latin typeface="Open Sans SemiBold" pitchFamily="2" charset="0"/>
              <a:ea typeface="Open Sans SemiBold" pitchFamily="2" charset="0"/>
              <a:cs typeface="Open Sans SemiBold" pitchFamily="2" charset="0"/>
            </a:endParaRPr>
          </a:p>
        </p:txBody>
      </p:sp>
      <p:sp>
        <p:nvSpPr>
          <p:cNvPr id="172" name="TextBox 171">
            <a:extLst>
              <a:ext uri="{FF2B5EF4-FFF2-40B4-BE49-F238E27FC236}">
                <a16:creationId xmlns:a16="http://schemas.microsoft.com/office/drawing/2014/main" id="{8596EAA8-1657-D574-4420-0F47A15235C8}"/>
              </a:ext>
            </a:extLst>
          </p:cNvPr>
          <p:cNvSpPr txBox="1"/>
          <p:nvPr/>
        </p:nvSpPr>
        <p:spPr>
          <a:xfrm>
            <a:off x="3911085" y="4757952"/>
            <a:ext cx="7377201" cy="323165"/>
          </a:xfrm>
          <a:prstGeom prst="rect">
            <a:avLst/>
          </a:prstGeom>
          <a:noFill/>
        </p:spPr>
        <p:txBody>
          <a:bodyPr wrap="square">
            <a:spAutoFit/>
          </a:bodyPr>
          <a:lstStyle/>
          <a:p>
            <a:pPr algn="r"/>
            <a:r>
              <a:rPr lang="fr-FR" sz="1200" dirty="0">
                <a:solidFill>
                  <a:schemeClr val="tx2"/>
                </a:solidFill>
                <a:latin typeface="Open Sans SemiBold" pitchFamily="2" charset="0"/>
                <a:ea typeface="Open Sans SemiBold" pitchFamily="2" charset="0"/>
                <a:cs typeface="Open Sans SemiBold" pitchFamily="2" charset="0"/>
              </a:rPr>
              <a:t>Jusqu’à 10 TAP : 4 d’entre eux ont déjà été lancés et 4 autres sont en préparation</a:t>
            </a:r>
            <a:r>
              <a:rPr lang="en-GB" sz="1500" dirty="0">
                <a:solidFill>
                  <a:schemeClr val="tx2"/>
                </a:solidFill>
                <a:latin typeface="Open Sans SemiBold" pitchFamily="2" charset="0"/>
                <a:ea typeface="Open Sans SemiBold" pitchFamily="2" charset="0"/>
                <a:cs typeface="Open Sans SemiBold" pitchFamily="2" charset="0"/>
              </a:rPr>
              <a:t>.</a:t>
            </a:r>
          </a:p>
        </p:txBody>
      </p:sp>
      <p:sp>
        <p:nvSpPr>
          <p:cNvPr id="173" name="Google Shape;546;p25">
            <a:extLst>
              <a:ext uri="{FF2B5EF4-FFF2-40B4-BE49-F238E27FC236}">
                <a16:creationId xmlns:a16="http://schemas.microsoft.com/office/drawing/2014/main" id="{4194858B-F318-64E5-A578-E80D76D67CB0}"/>
              </a:ext>
            </a:extLst>
          </p:cNvPr>
          <p:cNvSpPr/>
          <p:nvPr/>
        </p:nvSpPr>
        <p:spPr>
          <a:xfrm>
            <a:off x="1732547" y="5246402"/>
            <a:ext cx="4575175" cy="349799"/>
          </a:xfrm>
          <a:prstGeom prst="rect">
            <a:avLst/>
          </a:prstGeom>
          <a:noFill/>
          <a:ln>
            <a:noFill/>
          </a:ln>
        </p:spPr>
        <p:txBody>
          <a:bodyPr spcFirstLastPara="1" wrap="square" lIns="91425" tIns="91425" rIns="91425" bIns="91425" anchor="ctr" anchorCtr="0">
            <a:noAutofit/>
          </a:bodyPr>
          <a:lstStyle/>
          <a:p>
            <a:r>
              <a:rPr lang="fr-FR" sz="1600" b="1" dirty="0">
                <a:solidFill>
                  <a:schemeClr val="accent2"/>
                </a:solidFill>
                <a:latin typeface="Open Sans SemiBold" pitchFamily="2" charset="0"/>
                <a:ea typeface="Open Sans SemiBold" pitchFamily="2" charset="0"/>
                <a:cs typeface="Open Sans SemiBold" pitchFamily="2" charset="0"/>
              </a:rPr>
              <a:t>Couverture géographique </a:t>
            </a:r>
            <a:r>
              <a:rPr lang="en-US" sz="1600" b="1" dirty="0">
                <a:solidFill>
                  <a:schemeClr val="accent2"/>
                </a:solidFill>
                <a:latin typeface="Open Sans SemiBold" pitchFamily="2" charset="0"/>
                <a:ea typeface="Open Sans SemiBold" pitchFamily="2" charset="0"/>
                <a:cs typeface="Open Sans SemiBold" pitchFamily="2" charset="0"/>
              </a:rPr>
              <a:t>:</a:t>
            </a:r>
          </a:p>
        </p:txBody>
      </p:sp>
      <p:sp>
        <p:nvSpPr>
          <p:cNvPr id="174" name="TextBox 173">
            <a:extLst>
              <a:ext uri="{FF2B5EF4-FFF2-40B4-BE49-F238E27FC236}">
                <a16:creationId xmlns:a16="http://schemas.microsoft.com/office/drawing/2014/main" id="{A7EB22E9-9A36-01DA-C5CA-341EED9FDE55}"/>
              </a:ext>
            </a:extLst>
          </p:cNvPr>
          <p:cNvSpPr txBox="1"/>
          <p:nvPr/>
        </p:nvSpPr>
        <p:spPr>
          <a:xfrm>
            <a:off x="3911085" y="5329632"/>
            <a:ext cx="7406203" cy="507831"/>
          </a:xfrm>
          <a:prstGeom prst="rect">
            <a:avLst/>
          </a:prstGeom>
          <a:noFill/>
        </p:spPr>
        <p:txBody>
          <a:bodyPr wrap="square">
            <a:spAutoFit/>
          </a:bodyPr>
          <a:lstStyle/>
          <a:p>
            <a:pPr algn="r"/>
            <a:r>
              <a:rPr lang="fr-FR" sz="1200" dirty="0">
                <a:solidFill>
                  <a:schemeClr val="tx2"/>
                </a:solidFill>
                <a:latin typeface="Open Sans SemiBold" pitchFamily="2" charset="0"/>
                <a:ea typeface="Open Sans SemiBold" pitchFamily="2" charset="0"/>
                <a:cs typeface="Open Sans SemiBold" pitchFamily="2" charset="0"/>
              </a:rPr>
              <a:t>Toute l’UE à toutes ses échelles territoriales sur les champ ciblés par programme ESPON.</a:t>
            </a:r>
          </a:p>
          <a:p>
            <a:pPr algn="r"/>
            <a:r>
              <a:rPr lang="fr-FR" sz="1200" dirty="0">
                <a:solidFill>
                  <a:schemeClr val="tx2"/>
                </a:solidFill>
                <a:latin typeface="Open Sans SemiBold" pitchFamily="2" charset="0"/>
                <a:ea typeface="Open Sans SemiBold" pitchFamily="2" charset="0"/>
                <a:cs typeface="Open Sans SemiBold" pitchFamily="2" charset="0"/>
              </a:rPr>
              <a:t> Les pays du voisinage de l’UE peuvent aussi être couverts dans certains cas</a:t>
            </a:r>
            <a:r>
              <a:rPr lang="fr-FR" sz="1500" dirty="0">
                <a:solidFill>
                  <a:schemeClr val="tx2"/>
                </a:solidFill>
                <a:latin typeface="Open Sans SemiBold" pitchFamily="2" charset="0"/>
                <a:ea typeface="Open Sans SemiBold" pitchFamily="2" charset="0"/>
                <a:cs typeface="Open Sans SemiBold" pitchFamily="2" charset="0"/>
              </a:rPr>
              <a:t>.</a:t>
            </a:r>
          </a:p>
        </p:txBody>
      </p:sp>
      <p:sp>
        <p:nvSpPr>
          <p:cNvPr id="175" name="Google Shape;546;p25">
            <a:extLst>
              <a:ext uri="{FF2B5EF4-FFF2-40B4-BE49-F238E27FC236}">
                <a16:creationId xmlns:a16="http://schemas.microsoft.com/office/drawing/2014/main" id="{46A82A16-71F0-63D5-D98F-20D2856C7159}"/>
              </a:ext>
            </a:extLst>
          </p:cNvPr>
          <p:cNvSpPr/>
          <p:nvPr/>
        </p:nvSpPr>
        <p:spPr>
          <a:xfrm>
            <a:off x="1652737" y="5892042"/>
            <a:ext cx="4639403" cy="349799"/>
          </a:xfrm>
          <a:prstGeom prst="rect">
            <a:avLst/>
          </a:prstGeom>
          <a:noFill/>
          <a:ln>
            <a:noFill/>
          </a:ln>
        </p:spPr>
        <p:txBody>
          <a:bodyPr spcFirstLastPara="1" wrap="square" lIns="91425" tIns="91425" rIns="91425" bIns="91425" anchor="ctr" anchorCtr="0">
            <a:noAutofit/>
          </a:bodyPr>
          <a:lstStyle/>
          <a:p>
            <a:r>
              <a:rPr lang="en-US" sz="1600" b="1" dirty="0" err="1">
                <a:solidFill>
                  <a:schemeClr val="accent2"/>
                </a:solidFill>
                <a:latin typeface="Open Sans SemiBold" pitchFamily="2" charset="0"/>
                <a:ea typeface="Open Sans SemiBold" pitchFamily="2" charset="0"/>
                <a:cs typeface="Open Sans SemiBold" pitchFamily="2" charset="0"/>
              </a:rPr>
              <a:t>Calendrier</a:t>
            </a:r>
            <a:r>
              <a:rPr lang="en-US" sz="1600" b="1" dirty="0">
                <a:solidFill>
                  <a:schemeClr val="accent2"/>
                </a:solidFill>
                <a:latin typeface="Open Sans SemiBold" pitchFamily="2" charset="0"/>
                <a:ea typeface="Open Sans SemiBold" pitchFamily="2" charset="0"/>
                <a:cs typeface="Open Sans SemiBold" pitchFamily="2" charset="0"/>
              </a:rPr>
              <a:t> :</a:t>
            </a:r>
          </a:p>
        </p:txBody>
      </p:sp>
      <p:sp>
        <p:nvSpPr>
          <p:cNvPr id="176" name="TextBox 175">
            <a:extLst>
              <a:ext uri="{FF2B5EF4-FFF2-40B4-BE49-F238E27FC236}">
                <a16:creationId xmlns:a16="http://schemas.microsoft.com/office/drawing/2014/main" id="{3A0C8142-6375-60AC-60A8-47454FBE90E2}"/>
              </a:ext>
            </a:extLst>
          </p:cNvPr>
          <p:cNvSpPr txBox="1"/>
          <p:nvPr/>
        </p:nvSpPr>
        <p:spPr>
          <a:xfrm>
            <a:off x="3510758" y="6154464"/>
            <a:ext cx="7777528" cy="323165"/>
          </a:xfrm>
          <a:prstGeom prst="rect">
            <a:avLst/>
          </a:prstGeom>
          <a:noFill/>
        </p:spPr>
        <p:txBody>
          <a:bodyPr wrap="square">
            <a:spAutoFit/>
          </a:bodyPr>
          <a:lstStyle/>
          <a:p>
            <a:pPr algn="r"/>
            <a:r>
              <a:rPr lang="fr-FR" sz="1200" dirty="0">
                <a:solidFill>
                  <a:schemeClr val="tx2"/>
                </a:solidFill>
                <a:latin typeface="Open Sans SemiBold" pitchFamily="2" charset="0"/>
                <a:ea typeface="Open Sans SemiBold" pitchFamily="2" charset="0"/>
                <a:cs typeface="Open Sans SemiBold" pitchFamily="2" charset="0"/>
              </a:rPr>
              <a:t>Une fois ouvert, un TAP court jusqu’à la fin de la période de programmation</a:t>
            </a:r>
            <a:r>
              <a:rPr lang="fr-FR" sz="1500" dirty="0">
                <a:solidFill>
                  <a:schemeClr val="tx2"/>
                </a:solidFill>
                <a:latin typeface="Open Sans SemiBold" pitchFamily="2" charset="0"/>
                <a:ea typeface="Open Sans SemiBold" pitchFamily="2" charset="0"/>
                <a:cs typeface="Open Sans SemiBold" pitchFamily="2" charset="0"/>
              </a:rPr>
              <a:t>.</a:t>
            </a:r>
          </a:p>
        </p:txBody>
      </p:sp>
      <p:sp>
        <p:nvSpPr>
          <p:cNvPr id="177" name="Google Shape;502;p25">
            <a:extLst>
              <a:ext uri="{FF2B5EF4-FFF2-40B4-BE49-F238E27FC236}">
                <a16:creationId xmlns:a16="http://schemas.microsoft.com/office/drawing/2014/main" id="{5A97BE1C-3546-B1DE-0FDA-65186F24BA04}"/>
              </a:ext>
            </a:extLst>
          </p:cNvPr>
          <p:cNvSpPr/>
          <p:nvPr/>
        </p:nvSpPr>
        <p:spPr>
          <a:xfrm>
            <a:off x="864267" y="5888668"/>
            <a:ext cx="804063" cy="884490"/>
          </a:xfrm>
          <a:custGeom>
            <a:avLst/>
            <a:gdLst/>
            <a:ahLst/>
            <a:cxnLst/>
            <a:rect l="l" t="t" r="r" b="b"/>
            <a:pathLst>
              <a:path w="35291" h="39863" extrusionOk="0">
                <a:moveTo>
                  <a:pt x="0" y="1"/>
                </a:moveTo>
                <a:lnTo>
                  <a:pt x="0" y="29468"/>
                </a:lnTo>
                <a:lnTo>
                  <a:pt x="17645" y="39863"/>
                </a:lnTo>
                <a:lnTo>
                  <a:pt x="35291" y="29468"/>
                </a:lnTo>
                <a:lnTo>
                  <a:pt x="35291" y="1"/>
                </a:lnTo>
                <a:close/>
              </a:path>
            </a:pathLst>
          </a:custGeo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274300" anchor="ctr" anchorCtr="0">
            <a:noAutofit/>
          </a:bodyPr>
          <a:lstStyle/>
          <a:p>
            <a:pPr marL="0" lvl="0" indent="0" algn="ctr" rtl="0">
              <a:spcBef>
                <a:spcPts val="0"/>
              </a:spcBef>
              <a:spcAft>
                <a:spcPts val="0"/>
              </a:spcAft>
              <a:buNone/>
            </a:pPr>
            <a:endParaRPr sz="29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78" name="Google Shape;511;p25">
            <a:extLst>
              <a:ext uri="{FF2B5EF4-FFF2-40B4-BE49-F238E27FC236}">
                <a16:creationId xmlns:a16="http://schemas.microsoft.com/office/drawing/2014/main" id="{72A4AF14-2BEE-2AD1-F59D-2C180282B92F}"/>
              </a:ext>
            </a:extLst>
          </p:cNvPr>
          <p:cNvSpPr/>
          <p:nvPr/>
        </p:nvSpPr>
        <p:spPr>
          <a:xfrm>
            <a:off x="864279" y="5214709"/>
            <a:ext cx="804040" cy="884490"/>
          </a:xfrm>
          <a:custGeom>
            <a:avLst/>
            <a:gdLst/>
            <a:ahLst/>
            <a:cxnLst/>
            <a:rect l="l" t="t" r="r" b="b"/>
            <a:pathLst>
              <a:path w="35290" h="39863" extrusionOk="0">
                <a:moveTo>
                  <a:pt x="0" y="0"/>
                </a:moveTo>
                <a:lnTo>
                  <a:pt x="0" y="29468"/>
                </a:lnTo>
                <a:lnTo>
                  <a:pt x="17645" y="39862"/>
                </a:lnTo>
                <a:lnTo>
                  <a:pt x="35290" y="29468"/>
                </a:lnTo>
                <a:lnTo>
                  <a:pt x="35290" y="0"/>
                </a:lnTo>
                <a:close/>
              </a:path>
            </a:pathLst>
          </a:custGeo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274300" anchor="ctr" anchorCtr="0">
            <a:noAutofit/>
          </a:bodyPr>
          <a:lstStyle/>
          <a:p>
            <a:pPr marL="0" lvl="0" indent="0" algn="ctr" rtl="0">
              <a:spcBef>
                <a:spcPts val="0"/>
              </a:spcBef>
              <a:spcAft>
                <a:spcPts val="0"/>
              </a:spcAft>
              <a:buNone/>
            </a:pPr>
            <a:endParaRPr sz="29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81" name="Google Shape;511;p25">
            <a:extLst>
              <a:ext uri="{FF2B5EF4-FFF2-40B4-BE49-F238E27FC236}">
                <a16:creationId xmlns:a16="http://schemas.microsoft.com/office/drawing/2014/main" id="{0CCEDE5A-F109-BC3E-78F3-EBF5867400C0}"/>
              </a:ext>
            </a:extLst>
          </p:cNvPr>
          <p:cNvSpPr/>
          <p:nvPr/>
        </p:nvSpPr>
        <p:spPr>
          <a:xfrm>
            <a:off x="864279" y="4518597"/>
            <a:ext cx="804040" cy="884490"/>
          </a:xfrm>
          <a:custGeom>
            <a:avLst/>
            <a:gdLst/>
            <a:ahLst/>
            <a:cxnLst/>
            <a:rect l="l" t="t" r="r" b="b"/>
            <a:pathLst>
              <a:path w="35290" h="39863" extrusionOk="0">
                <a:moveTo>
                  <a:pt x="0" y="0"/>
                </a:moveTo>
                <a:lnTo>
                  <a:pt x="0" y="29468"/>
                </a:lnTo>
                <a:lnTo>
                  <a:pt x="17645" y="39862"/>
                </a:lnTo>
                <a:lnTo>
                  <a:pt x="35290" y="29468"/>
                </a:lnTo>
                <a:lnTo>
                  <a:pt x="35290" y="0"/>
                </a:lnTo>
                <a:close/>
              </a:path>
            </a:pathLst>
          </a:custGeo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274300" anchor="ctr" anchorCtr="0">
            <a:noAutofit/>
          </a:bodyPr>
          <a:lstStyle/>
          <a:p>
            <a:pPr marL="0" lvl="0" indent="0" algn="ctr" rtl="0">
              <a:spcBef>
                <a:spcPts val="0"/>
              </a:spcBef>
              <a:spcAft>
                <a:spcPts val="0"/>
              </a:spcAft>
              <a:buNone/>
            </a:pPr>
            <a:endParaRPr sz="29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11" name="Google Shape;502;p25">
            <a:extLst>
              <a:ext uri="{FF2B5EF4-FFF2-40B4-BE49-F238E27FC236}">
                <a16:creationId xmlns:a16="http://schemas.microsoft.com/office/drawing/2014/main" id="{363EB1F3-73A4-3DDE-DED7-47AAF7AA71A0}"/>
              </a:ext>
            </a:extLst>
          </p:cNvPr>
          <p:cNvSpPr/>
          <p:nvPr/>
        </p:nvSpPr>
        <p:spPr>
          <a:xfrm>
            <a:off x="864267" y="3805646"/>
            <a:ext cx="804063" cy="884490"/>
          </a:xfrm>
          <a:custGeom>
            <a:avLst/>
            <a:gdLst/>
            <a:ahLst/>
            <a:cxnLst/>
            <a:rect l="l" t="t" r="r" b="b"/>
            <a:pathLst>
              <a:path w="35291" h="39863" extrusionOk="0">
                <a:moveTo>
                  <a:pt x="0" y="1"/>
                </a:moveTo>
                <a:lnTo>
                  <a:pt x="0" y="29468"/>
                </a:lnTo>
                <a:lnTo>
                  <a:pt x="17645" y="39863"/>
                </a:lnTo>
                <a:lnTo>
                  <a:pt x="35291" y="29468"/>
                </a:lnTo>
                <a:lnTo>
                  <a:pt x="35291" y="1"/>
                </a:lnTo>
                <a:close/>
              </a:path>
            </a:pathLst>
          </a:custGeo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274300" anchor="ctr" anchorCtr="0">
            <a:noAutofit/>
          </a:bodyPr>
          <a:lstStyle/>
          <a:p>
            <a:pPr marL="0" lvl="0" indent="0" algn="ctr" rtl="0">
              <a:spcBef>
                <a:spcPts val="0"/>
              </a:spcBef>
              <a:spcAft>
                <a:spcPts val="0"/>
              </a:spcAft>
              <a:buNone/>
            </a:pPr>
            <a:endParaRPr sz="29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20" name="Google Shape;511;p25">
            <a:extLst>
              <a:ext uri="{FF2B5EF4-FFF2-40B4-BE49-F238E27FC236}">
                <a16:creationId xmlns:a16="http://schemas.microsoft.com/office/drawing/2014/main" id="{95D7BDAF-CC87-C7E6-E4E5-8AC0F2065EEC}"/>
              </a:ext>
            </a:extLst>
          </p:cNvPr>
          <p:cNvSpPr/>
          <p:nvPr/>
        </p:nvSpPr>
        <p:spPr>
          <a:xfrm>
            <a:off x="864279" y="3095562"/>
            <a:ext cx="804040" cy="884490"/>
          </a:xfrm>
          <a:custGeom>
            <a:avLst/>
            <a:gdLst/>
            <a:ahLst/>
            <a:cxnLst/>
            <a:rect l="l" t="t" r="r" b="b"/>
            <a:pathLst>
              <a:path w="35290" h="39863" extrusionOk="0">
                <a:moveTo>
                  <a:pt x="0" y="0"/>
                </a:moveTo>
                <a:lnTo>
                  <a:pt x="0" y="29468"/>
                </a:lnTo>
                <a:lnTo>
                  <a:pt x="17645" y="39862"/>
                </a:lnTo>
                <a:lnTo>
                  <a:pt x="35290" y="29468"/>
                </a:lnTo>
                <a:lnTo>
                  <a:pt x="35290" y="0"/>
                </a:lnTo>
                <a:close/>
              </a:path>
            </a:pathLst>
          </a:custGeo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274300" anchor="ctr" anchorCtr="0">
            <a:noAutofit/>
          </a:bodyPr>
          <a:lstStyle/>
          <a:p>
            <a:pPr marL="0" lvl="0" indent="0" algn="ctr" rtl="0">
              <a:spcBef>
                <a:spcPts val="0"/>
              </a:spcBef>
              <a:spcAft>
                <a:spcPts val="0"/>
              </a:spcAft>
              <a:buNone/>
            </a:pPr>
            <a:endParaRPr sz="29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30" name="Google Shape;521;p25">
            <a:extLst>
              <a:ext uri="{FF2B5EF4-FFF2-40B4-BE49-F238E27FC236}">
                <a16:creationId xmlns:a16="http://schemas.microsoft.com/office/drawing/2014/main" id="{23E9D8DE-5A88-33B3-C9CE-AEB410F46F71}"/>
              </a:ext>
            </a:extLst>
          </p:cNvPr>
          <p:cNvSpPr/>
          <p:nvPr/>
        </p:nvSpPr>
        <p:spPr>
          <a:xfrm>
            <a:off x="864267" y="2403907"/>
            <a:ext cx="804063" cy="884490"/>
          </a:xfrm>
          <a:custGeom>
            <a:avLst/>
            <a:gdLst/>
            <a:ahLst/>
            <a:cxnLst/>
            <a:rect l="l" t="t" r="r" b="b"/>
            <a:pathLst>
              <a:path w="35291" h="39863" extrusionOk="0">
                <a:moveTo>
                  <a:pt x="1" y="1"/>
                </a:moveTo>
                <a:lnTo>
                  <a:pt x="1" y="29469"/>
                </a:lnTo>
                <a:lnTo>
                  <a:pt x="17646" y="39863"/>
                </a:lnTo>
                <a:lnTo>
                  <a:pt x="35291" y="29469"/>
                </a:lnTo>
                <a:lnTo>
                  <a:pt x="35291" y="1"/>
                </a:lnTo>
                <a:close/>
              </a:path>
            </a:pathLst>
          </a:custGeo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274300" anchor="ctr" anchorCtr="0">
            <a:noAutofit/>
          </a:bodyPr>
          <a:lstStyle/>
          <a:p>
            <a:pPr marL="0" lvl="0" indent="0" algn="ctr" rtl="0">
              <a:spcBef>
                <a:spcPts val="0"/>
              </a:spcBef>
              <a:spcAft>
                <a:spcPts val="0"/>
              </a:spcAft>
              <a:buNone/>
            </a:pPr>
            <a:endParaRPr sz="29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47" name="Google Shape;539;p25">
            <a:extLst>
              <a:ext uri="{FF2B5EF4-FFF2-40B4-BE49-F238E27FC236}">
                <a16:creationId xmlns:a16="http://schemas.microsoft.com/office/drawing/2014/main" id="{F55B7FBF-8C8D-82AB-8603-9F647E27892E}"/>
              </a:ext>
            </a:extLst>
          </p:cNvPr>
          <p:cNvSpPr/>
          <p:nvPr/>
        </p:nvSpPr>
        <p:spPr>
          <a:xfrm>
            <a:off x="864267" y="1731531"/>
            <a:ext cx="804063" cy="884490"/>
          </a:xfrm>
          <a:custGeom>
            <a:avLst/>
            <a:gdLst/>
            <a:ahLst/>
            <a:cxnLst/>
            <a:rect l="l" t="t" r="r" b="b"/>
            <a:pathLst>
              <a:path w="35291" h="39863" extrusionOk="0">
                <a:moveTo>
                  <a:pt x="1" y="0"/>
                </a:moveTo>
                <a:lnTo>
                  <a:pt x="1" y="29468"/>
                </a:lnTo>
                <a:lnTo>
                  <a:pt x="17646" y="39862"/>
                </a:lnTo>
                <a:lnTo>
                  <a:pt x="35291" y="29468"/>
                </a:lnTo>
                <a:lnTo>
                  <a:pt x="35291" y="0"/>
                </a:lnTo>
                <a:close/>
              </a:path>
            </a:pathLst>
          </a:custGeo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274300" anchor="ctr" anchorCtr="0">
            <a:noAutofit/>
          </a:bodyPr>
          <a:lstStyle/>
          <a:p>
            <a:pPr marL="0" lvl="0" indent="0" algn="ctr" rtl="0">
              <a:spcBef>
                <a:spcPts val="0"/>
              </a:spcBef>
              <a:spcAft>
                <a:spcPts val="0"/>
              </a:spcAft>
              <a:buNone/>
            </a:pPr>
            <a:endParaRPr sz="29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6" name="Triangle 7">
            <a:extLst>
              <a:ext uri="{FF2B5EF4-FFF2-40B4-BE49-F238E27FC236}">
                <a16:creationId xmlns:a16="http://schemas.microsoft.com/office/drawing/2014/main" id="{B8AEB600-A2D9-508C-C5C4-64B5FCD2D6D1}"/>
              </a:ext>
            </a:extLst>
          </p:cNvPr>
          <p:cNvSpPr/>
          <p:nvPr/>
        </p:nvSpPr>
        <p:spPr>
          <a:xfrm rot="10800000">
            <a:off x="575446" y="1053216"/>
            <a:ext cx="1381704" cy="1183341"/>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cxnSp>
        <p:nvCxnSpPr>
          <p:cNvPr id="183" name="Straight Connector 182">
            <a:extLst>
              <a:ext uri="{FF2B5EF4-FFF2-40B4-BE49-F238E27FC236}">
                <a16:creationId xmlns:a16="http://schemas.microsoft.com/office/drawing/2014/main" id="{51392445-86FD-EC0F-D994-6CA5F24A5D9D}"/>
              </a:ext>
            </a:extLst>
          </p:cNvPr>
          <p:cNvCxnSpPr>
            <a:cxnSpLocks/>
          </p:cNvCxnSpPr>
          <p:nvPr/>
        </p:nvCxnSpPr>
        <p:spPr>
          <a:xfrm>
            <a:off x="0" y="1235424"/>
            <a:ext cx="121920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68264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91A2EC6-6F7B-EBD7-9115-519938644B90}"/>
              </a:ext>
            </a:extLst>
          </p:cNvPr>
          <p:cNvSpPr/>
          <p:nvPr/>
        </p:nvSpPr>
        <p:spPr>
          <a:xfrm>
            <a:off x="0" y="1"/>
            <a:ext cx="12192000" cy="2137443"/>
          </a:xfrm>
          <a:prstGeom prst="rect">
            <a:avLst/>
          </a:prstGeom>
          <a:solidFill>
            <a:schemeClr val="accent1">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1" name="Titel 1">
            <a:extLst>
              <a:ext uri="{FF2B5EF4-FFF2-40B4-BE49-F238E27FC236}">
                <a16:creationId xmlns:a16="http://schemas.microsoft.com/office/drawing/2014/main" id="{02C20B3C-2484-29AD-6E98-1A8883AF9E2A}"/>
              </a:ext>
            </a:extLst>
          </p:cNvPr>
          <p:cNvSpPr txBox="1">
            <a:spLocks/>
          </p:cNvSpPr>
          <p:nvPr/>
        </p:nvSpPr>
        <p:spPr>
          <a:xfrm>
            <a:off x="860493" y="458837"/>
            <a:ext cx="10890000" cy="626524"/>
          </a:xfrm>
          <a:prstGeom prst="rect">
            <a:avLst/>
          </a:prstGeom>
        </p:spPr>
        <p:txBody>
          <a:bodyPr vert="horz" lIns="0" tIns="0" rIns="0" bIns="0" rtlCol="0" anchor="b" anchorCtr="0">
            <a:noAutofit/>
          </a:bodyPr>
          <a:lstStyle>
            <a:defPPr>
              <a:defRPr lang="da-DK"/>
            </a:defPPr>
            <a:lvl1pPr>
              <a:lnSpc>
                <a:spcPts val="3200"/>
              </a:lnSpc>
              <a:spcBef>
                <a:spcPct val="0"/>
              </a:spcBef>
              <a:buNone/>
              <a:defRPr sz="3600" b="1">
                <a:solidFill>
                  <a:srgbClr val="EE7D00"/>
                </a:solidFill>
                <a:latin typeface="Open Sans SemiBold" pitchFamily="2" charset="0"/>
                <a:ea typeface="Open Sans SemiBold" pitchFamily="2" charset="0"/>
                <a:cs typeface="Open Sans SemiBold" pitchFamily="2" charset="0"/>
              </a:defRPr>
            </a:lvl1pPr>
          </a:lstStyle>
          <a:p>
            <a:r>
              <a:rPr lang="fr-FR" dirty="0"/>
              <a:t>Plans d’Actions Thématiques</a:t>
            </a:r>
          </a:p>
        </p:txBody>
      </p:sp>
      <p:sp>
        <p:nvSpPr>
          <p:cNvPr id="5" name="TextBox 4">
            <a:extLst>
              <a:ext uri="{FF2B5EF4-FFF2-40B4-BE49-F238E27FC236}">
                <a16:creationId xmlns:a16="http://schemas.microsoft.com/office/drawing/2014/main" id="{ED9CAE41-A78A-22AA-5877-3A4434F15245}"/>
              </a:ext>
            </a:extLst>
          </p:cNvPr>
          <p:cNvSpPr txBox="1"/>
          <p:nvPr/>
        </p:nvSpPr>
        <p:spPr>
          <a:xfrm>
            <a:off x="462538" y="4422224"/>
            <a:ext cx="1542410" cy="738664"/>
          </a:xfrm>
          <a:prstGeom prst="rect">
            <a:avLst/>
          </a:prstGeom>
          <a:noFill/>
        </p:spPr>
        <p:txBody>
          <a:bodyPr wrap="none" rtlCol="0" anchor="b" anchorCtr="0">
            <a:spAutoFit/>
          </a:bodyPr>
          <a:lstStyle/>
          <a:p>
            <a:r>
              <a:rPr lang="fr-FR" sz="1400" b="1" dirty="0">
                <a:solidFill>
                  <a:srgbClr val="009F88"/>
                </a:solidFill>
                <a:latin typeface="Open Sans Condensed ExtraBold" pitchFamily="2" charset="0"/>
                <a:ea typeface="Open Sans Condensed ExtraBold" pitchFamily="2" charset="0"/>
                <a:cs typeface="Open Sans Condensed ExtraBold" pitchFamily="2" charset="0"/>
              </a:rPr>
              <a:t>Territoires </a:t>
            </a:r>
          </a:p>
          <a:p>
            <a:r>
              <a:rPr lang="fr-FR" sz="1400" b="1" dirty="0">
                <a:solidFill>
                  <a:srgbClr val="009F88"/>
                </a:solidFill>
                <a:latin typeface="Open Sans Condensed ExtraBold" pitchFamily="2" charset="0"/>
                <a:ea typeface="Open Sans Condensed ExtraBold" pitchFamily="2" charset="0"/>
                <a:cs typeface="Open Sans Condensed ExtraBold" pitchFamily="2" charset="0"/>
              </a:rPr>
              <a:t>climatiquement</a:t>
            </a:r>
          </a:p>
          <a:p>
            <a:r>
              <a:rPr lang="fr-FR" sz="1400" b="1" dirty="0">
                <a:solidFill>
                  <a:srgbClr val="009F88"/>
                </a:solidFill>
                <a:latin typeface="Open Sans Condensed ExtraBold" pitchFamily="2" charset="0"/>
                <a:ea typeface="Open Sans Condensed ExtraBold" pitchFamily="2" charset="0"/>
                <a:cs typeface="Open Sans Condensed ExtraBold" pitchFamily="2" charset="0"/>
              </a:rPr>
              <a:t> neutres </a:t>
            </a:r>
          </a:p>
        </p:txBody>
      </p:sp>
      <p:sp>
        <p:nvSpPr>
          <p:cNvPr id="6" name="TextBox 5">
            <a:extLst>
              <a:ext uri="{FF2B5EF4-FFF2-40B4-BE49-F238E27FC236}">
                <a16:creationId xmlns:a16="http://schemas.microsoft.com/office/drawing/2014/main" id="{EFE3AAC6-619F-35D1-3477-D9CED3C3DD93}"/>
              </a:ext>
            </a:extLst>
          </p:cNvPr>
          <p:cNvSpPr txBox="1"/>
          <p:nvPr/>
        </p:nvSpPr>
        <p:spPr>
          <a:xfrm>
            <a:off x="1884126" y="5024222"/>
            <a:ext cx="1345625" cy="738664"/>
          </a:xfrm>
          <a:prstGeom prst="rect">
            <a:avLst/>
          </a:prstGeom>
          <a:noFill/>
        </p:spPr>
        <p:txBody>
          <a:bodyPr wrap="none" rtlCol="0" anchor="b" anchorCtr="0">
            <a:spAutoFit/>
          </a:bodyPr>
          <a:lstStyle/>
          <a:p>
            <a:r>
              <a:rPr lang="fr-FR" sz="1400" b="1" dirty="0">
                <a:solidFill>
                  <a:srgbClr val="EE7D00"/>
                </a:solidFill>
                <a:latin typeface="Open Sans Condensed ExtraBold" pitchFamily="2" charset="0"/>
                <a:ea typeface="Open Sans Condensed ExtraBold" pitchFamily="2" charset="0"/>
                <a:cs typeface="Open Sans Condensed ExtraBold" pitchFamily="2" charset="0"/>
              </a:rPr>
              <a:t>Gouvernance </a:t>
            </a:r>
          </a:p>
          <a:p>
            <a:r>
              <a:rPr lang="fr-FR" sz="1400" b="1" dirty="0">
                <a:solidFill>
                  <a:srgbClr val="EE7D00"/>
                </a:solidFill>
                <a:latin typeface="Open Sans Condensed ExtraBold" pitchFamily="2" charset="0"/>
                <a:ea typeface="Open Sans Condensed ExtraBold" pitchFamily="2" charset="0"/>
                <a:cs typeface="Open Sans Condensed ExtraBold" pitchFamily="2" charset="0"/>
              </a:rPr>
              <a:t>des nouvelles</a:t>
            </a:r>
          </a:p>
          <a:p>
            <a:r>
              <a:rPr lang="fr-FR" sz="1400" b="1" dirty="0">
                <a:solidFill>
                  <a:srgbClr val="EE7D00"/>
                </a:solidFill>
                <a:latin typeface="Open Sans Condensed ExtraBold" pitchFamily="2" charset="0"/>
                <a:ea typeface="Open Sans Condensed ExtraBold" pitchFamily="2" charset="0"/>
                <a:cs typeface="Open Sans Condensed ExtraBold" pitchFamily="2" charset="0"/>
              </a:rPr>
              <a:t>géographies</a:t>
            </a:r>
            <a:endParaRPr lang="fr-FR" sz="1400" b="1" dirty="0">
              <a:solidFill>
                <a:schemeClr val="bg1"/>
              </a:solidFill>
              <a:latin typeface="+mj-lt"/>
              <a:ea typeface="League Spartan" charset="0"/>
              <a:cs typeface="Poppins" pitchFamily="2" charset="77"/>
            </a:endParaRPr>
          </a:p>
        </p:txBody>
      </p:sp>
      <p:sp>
        <p:nvSpPr>
          <p:cNvPr id="7" name="TextBox 6">
            <a:extLst>
              <a:ext uri="{FF2B5EF4-FFF2-40B4-BE49-F238E27FC236}">
                <a16:creationId xmlns:a16="http://schemas.microsoft.com/office/drawing/2014/main" id="{672702F5-3D7F-BF71-FA9A-EAEE16464EA3}"/>
              </a:ext>
            </a:extLst>
          </p:cNvPr>
          <p:cNvSpPr txBox="1"/>
          <p:nvPr/>
        </p:nvSpPr>
        <p:spPr>
          <a:xfrm>
            <a:off x="3547728" y="4439443"/>
            <a:ext cx="1044001" cy="954107"/>
          </a:xfrm>
          <a:prstGeom prst="rect">
            <a:avLst/>
          </a:prstGeom>
          <a:noFill/>
        </p:spPr>
        <p:txBody>
          <a:bodyPr wrap="square" rtlCol="0" anchor="b" anchorCtr="0">
            <a:spAutoFit/>
          </a:bodyPr>
          <a:lstStyle/>
          <a:p>
            <a:r>
              <a:rPr lang="fr-FR" sz="1400" b="1" dirty="0">
                <a:solidFill>
                  <a:srgbClr val="27669C"/>
                </a:solidFill>
                <a:latin typeface="Open Sans Condensed ExtraBold" pitchFamily="2" charset="0"/>
                <a:ea typeface="Open Sans Condensed ExtraBold" pitchFamily="2" charset="0"/>
                <a:cs typeface="Open Sans Condensed ExtraBold" pitchFamily="2" charset="0"/>
              </a:rPr>
              <a:t>Territoires </a:t>
            </a:r>
          </a:p>
          <a:p>
            <a:r>
              <a:rPr lang="fr-FR" sz="1400" b="1" dirty="0">
                <a:solidFill>
                  <a:srgbClr val="27669C"/>
                </a:solidFill>
                <a:latin typeface="Open Sans Condensed ExtraBold" pitchFamily="2" charset="0"/>
                <a:ea typeface="Open Sans Condensed ExtraBold" pitchFamily="2" charset="0"/>
                <a:cs typeface="Open Sans Condensed ExtraBold" pitchFamily="2" charset="0"/>
              </a:rPr>
              <a:t>résilients </a:t>
            </a:r>
          </a:p>
          <a:p>
            <a:r>
              <a:rPr lang="fr-FR" sz="1400" b="1" dirty="0">
                <a:solidFill>
                  <a:srgbClr val="27669C"/>
                </a:solidFill>
                <a:latin typeface="Open Sans Condensed ExtraBold" pitchFamily="2" charset="0"/>
                <a:ea typeface="Open Sans Condensed ExtraBold" pitchFamily="2" charset="0"/>
                <a:cs typeface="Open Sans Condensed ExtraBold" pitchFamily="2" charset="0"/>
              </a:rPr>
              <a:t>face aux </a:t>
            </a:r>
          </a:p>
          <a:p>
            <a:r>
              <a:rPr lang="fr-FR" sz="1400" b="1" dirty="0">
                <a:solidFill>
                  <a:srgbClr val="27669C"/>
                </a:solidFill>
                <a:latin typeface="Open Sans Condensed ExtraBold" pitchFamily="2" charset="0"/>
                <a:ea typeface="Open Sans Condensed ExtraBold" pitchFamily="2" charset="0"/>
                <a:cs typeface="Open Sans Condensed ExtraBold" pitchFamily="2" charset="0"/>
              </a:rPr>
              <a:t>crises</a:t>
            </a:r>
          </a:p>
        </p:txBody>
      </p:sp>
      <p:sp>
        <p:nvSpPr>
          <p:cNvPr id="17" name="TextBox 16">
            <a:extLst>
              <a:ext uri="{FF2B5EF4-FFF2-40B4-BE49-F238E27FC236}">
                <a16:creationId xmlns:a16="http://schemas.microsoft.com/office/drawing/2014/main" id="{E49CD656-242C-6562-0735-4F5836DA34A0}"/>
              </a:ext>
            </a:extLst>
          </p:cNvPr>
          <p:cNvSpPr txBox="1"/>
          <p:nvPr/>
        </p:nvSpPr>
        <p:spPr>
          <a:xfrm>
            <a:off x="4802398" y="5343585"/>
            <a:ext cx="1642694" cy="954107"/>
          </a:xfrm>
          <a:prstGeom prst="rect">
            <a:avLst/>
          </a:prstGeom>
          <a:noFill/>
        </p:spPr>
        <p:txBody>
          <a:bodyPr wrap="none" rtlCol="0" anchor="b" anchorCtr="0">
            <a:spAutoFit/>
          </a:bodyPr>
          <a:lstStyle/>
          <a:p>
            <a:r>
              <a:rPr lang="en-US" sz="1400" b="1" dirty="0">
                <a:solidFill>
                  <a:srgbClr val="359EC8"/>
                </a:solidFill>
                <a:latin typeface="Open Sans Condensed ExtraBold" pitchFamily="2" charset="0"/>
                <a:ea typeface="Open Sans Condensed ExtraBold" pitchFamily="2" charset="0"/>
                <a:cs typeface="Open Sans Condensed ExtraBold" pitchFamily="2" charset="0"/>
              </a:rPr>
              <a:t>Des perspectives </a:t>
            </a:r>
          </a:p>
          <a:p>
            <a:r>
              <a:rPr lang="en-US" sz="1400" b="1" dirty="0">
                <a:solidFill>
                  <a:srgbClr val="359EC8"/>
                </a:solidFill>
                <a:latin typeface="Open Sans Condensed ExtraBold" pitchFamily="2" charset="0"/>
                <a:ea typeface="Open Sans Condensed ExtraBold" pitchFamily="2" charset="0"/>
                <a:cs typeface="Open Sans Condensed ExtraBold" pitchFamily="2" charset="0"/>
              </a:rPr>
              <a:t>pour les </a:t>
            </a:r>
          </a:p>
          <a:p>
            <a:r>
              <a:rPr lang="en-US" sz="1400" b="1" dirty="0">
                <a:solidFill>
                  <a:srgbClr val="359EC8"/>
                </a:solidFill>
                <a:latin typeface="Open Sans Condensed ExtraBold" pitchFamily="2" charset="0"/>
                <a:ea typeface="Open Sans Condensed ExtraBold" pitchFamily="2" charset="0"/>
                <a:cs typeface="Open Sans Condensed ExtraBold" pitchFamily="2" charset="0"/>
              </a:rPr>
              <a:t>populations et </a:t>
            </a:r>
          </a:p>
          <a:p>
            <a:r>
              <a:rPr lang="en-US" sz="1400" b="1" dirty="0">
                <a:solidFill>
                  <a:srgbClr val="359EC8"/>
                </a:solidFill>
                <a:latin typeface="Open Sans Condensed ExtraBold" pitchFamily="2" charset="0"/>
                <a:ea typeface="Open Sans Condensed ExtraBold" pitchFamily="2" charset="0"/>
                <a:cs typeface="Open Sans Condensed ExtraBold" pitchFamily="2" charset="0"/>
              </a:rPr>
              <a:t>les territoires</a:t>
            </a:r>
          </a:p>
        </p:txBody>
      </p:sp>
      <p:sp>
        <p:nvSpPr>
          <p:cNvPr id="18" name="TextBox 17">
            <a:extLst>
              <a:ext uri="{FF2B5EF4-FFF2-40B4-BE49-F238E27FC236}">
                <a16:creationId xmlns:a16="http://schemas.microsoft.com/office/drawing/2014/main" id="{80D1F209-8486-D886-E4DE-F22F4C084C9A}"/>
              </a:ext>
            </a:extLst>
          </p:cNvPr>
          <p:cNvSpPr txBox="1"/>
          <p:nvPr/>
        </p:nvSpPr>
        <p:spPr>
          <a:xfrm>
            <a:off x="6067199" y="4260802"/>
            <a:ext cx="1517916" cy="954107"/>
          </a:xfrm>
          <a:prstGeom prst="rect">
            <a:avLst/>
          </a:prstGeom>
          <a:noFill/>
        </p:spPr>
        <p:txBody>
          <a:bodyPr wrap="none" rtlCol="0" anchor="b" anchorCtr="0">
            <a:spAutoFit/>
          </a:bodyPr>
          <a:lstStyle/>
          <a:p>
            <a:r>
              <a:rPr lang="fr-FR" sz="1400" b="1" dirty="0">
                <a:solidFill>
                  <a:srgbClr val="78A0E2"/>
                </a:solidFill>
                <a:latin typeface="Open Sans Condensed ExtraBold" pitchFamily="2" charset="0"/>
                <a:ea typeface="Open Sans Condensed ExtraBold" pitchFamily="2" charset="0"/>
                <a:cs typeface="Open Sans Condensed ExtraBold" pitchFamily="2" charset="0"/>
              </a:rPr>
              <a:t>Vivre, </a:t>
            </a:r>
          </a:p>
          <a:p>
            <a:r>
              <a:rPr lang="fr-FR" sz="1400" b="1" dirty="0">
                <a:solidFill>
                  <a:srgbClr val="78A0E2"/>
                </a:solidFill>
                <a:latin typeface="Open Sans Condensed ExtraBold" pitchFamily="2" charset="0"/>
                <a:ea typeface="Open Sans Condensed ExtraBold" pitchFamily="2" charset="0"/>
                <a:cs typeface="Open Sans Condensed ExtraBold" pitchFamily="2" charset="0"/>
              </a:rPr>
              <a:t>travailler et </a:t>
            </a:r>
          </a:p>
          <a:p>
            <a:r>
              <a:rPr lang="fr-FR" sz="1400" b="1" dirty="0">
                <a:solidFill>
                  <a:srgbClr val="78A0E2"/>
                </a:solidFill>
                <a:latin typeface="Open Sans Condensed ExtraBold" pitchFamily="2" charset="0"/>
                <a:ea typeface="Open Sans Condensed ExtraBold" pitchFamily="2" charset="0"/>
                <a:cs typeface="Open Sans Condensed ExtraBold" pitchFamily="2" charset="0"/>
              </a:rPr>
              <a:t>voyager dans le</a:t>
            </a:r>
          </a:p>
          <a:p>
            <a:r>
              <a:rPr lang="fr-FR" sz="1400" b="1" dirty="0">
                <a:solidFill>
                  <a:srgbClr val="78A0E2"/>
                </a:solidFill>
                <a:latin typeface="Open Sans Condensed ExtraBold" pitchFamily="2" charset="0"/>
                <a:ea typeface="Open Sans Condensed ExtraBold" pitchFamily="2" charset="0"/>
                <a:cs typeface="Open Sans Condensed ExtraBold" pitchFamily="2" charset="0"/>
              </a:rPr>
              <a:t>transfrontalier</a:t>
            </a:r>
          </a:p>
        </p:txBody>
      </p:sp>
      <p:sp>
        <p:nvSpPr>
          <p:cNvPr id="68" name="TextBox 67">
            <a:extLst>
              <a:ext uri="{FF2B5EF4-FFF2-40B4-BE49-F238E27FC236}">
                <a16:creationId xmlns:a16="http://schemas.microsoft.com/office/drawing/2014/main" id="{3A1047BD-7086-0164-9C43-8D9F37815108}"/>
              </a:ext>
            </a:extLst>
          </p:cNvPr>
          <p:cNvSpPr txBox="1"/>
          <p:nvPr/>
        </p:nvSpPr>
        <p:spPr>
          <a:xfrm>
            <a:off x="7642555" y="5032167"/>
            <a:ext cx="2085892" cy="523220"/>
          </a:xfrm>
          <a:prstGeom prst="rect">
            <a:avLst/>
          </a:prstGeom>
          <a:noFill/>
        </p:spPr>
        <p:txBody>
          <a:bodyPr wrap="square" rtlCol="0" anchor="b" anchorCtr="0">
            <a:spAutoFit/>
          </a:bodyPr>
          <a:lstStyle>
            <a:defPPr>
              <a:defRPr lang="da-DK"/>
            </a:defPPr>
            <a:lvl1pPr algn="ctr">
              <a:defRPr sz="1400" b="1">
                <a:solidFill>
                  <a:schemeClr val="tx2"/>
                </a:solidFill>
                <a:latin typeface="+mj-lt"/>
                <a:ea typeface="League Spartan" charset="0"/>
                <a:cs typeface="Poppins" pitchFamily="2" charset="77"/>
              </a:defRPr>
            </a:lvl1pPr>
          </a:lstStyle>
          <a:p>
            <a:pPr algn="l"/>
            <a:r>
              <a:rPr lang="fr-FR" dirty="0">
                <a:solidFill>
                  <a:srgbClr val="F9B142"/>
                </a:solidFill>
                <a:latin typeface="Open Sans Condensed ExtraBold" pitchFamily="2" charset="0"/>
                <a:ea typeface="Open Sans Condensed ExtraBold" pitchFamily="2" charset="0"/>
                <a:cs typeface="Open Sans Condensed ExtraBold" pitchFamily="2" charset="0"/>
              </a:rPr>
              <a:t>Territoires </a:t>
            </a:r>
          </a:p>
          <a:p>
            <a:pPr algn="l"/>
            <a:r>
              <a:rPr lang="fr-FR" dirty="0">
                <a:solidFill>
                  <a:srgbClr val="F9B142"/>
                </a:solidFill>
                <a:latin typeface="Open Sans Condensed ExtraBold" pitchFamily="2" charset="0"/>
                <a:ea typeface="Open Sans Condensed ExtraBold" pitchFamily="2" charset="0"/>
                <a:cs typeface="Open Sans Condensed ExtraBold" pitchFamily="2" charset="0"/>
              </a:rPr>
              <a:t>connectés </a:t>
            </a:r>
          </a:p>
        </p:txBody>
      </p:sp>
      <p:sp>
        <p:nvSpPr>
          <p:cNvPr id="69" name="TextBox 68">
            <a:extLst>
              <a:ext uri="{FF2B5EF4-FFF2-40B4-BE49-F238E27FC236}">
                <a16:creationId xmlns:a16="http://schemas.microsoft.com/office/drawing/2014/main" id="{E5DD89FF-0C38-AE66-08C6-585BF1A596E8}"/>
              </a:ext>
            </a:extLst>
          </p:cNvPr>
          <p:cNvSpPr txBox="1"/>
          <p:nvPr/>
        </p:nvSpPr>
        <p:spPr>
          <a:xfrm>
            <a:off x="9089767" y="4593330"/>
            <a:ext cx="1466434" cy="1384995"/>
          </a:xfrm>
          <a:prstGeom prst="rect">
            <a:avLst/>
          </a:prstGeom>
          <a:noFill/>
        </p:spPr>
        <p:txBody>
          <a:bodyPr wrap="square" rtlCol="0" anchor="b" anchorCtr="0">
            <a:spAutoFit/>
          </a:bodyPr>
          <a:lstStyle/>
          <a:p>
            <a:r>
              <a:rPr lang="fr-FR" sz="1400" b="1" dirty="0">
                <a:solidFill>
                  <a:srgbClr val="6464D2"/>
                </a:solidFill>
                <a:latin typeface="Open Sans Condensed ExtraBold" pitchFamily="2" charset="0"/>
                <a:ea typeface="Open Sans Condensed ExtraBold" pitchFamily="2" charset="0"/>
                <a:cs typeface="Open Sans Condensed ExtraBold" pitchFamily="2" charset="0"/>
              </a:rPr>
              <a:t>Interactions entre territoires européens </a:t>
            </a:r>
          </a:p>
          <a:p>
            <a:r>
              <a:rPr lang="fr-FR" sz="1400" b="1" dirty="0">
                <a:solidFill>
                  <a:srgbClr val="6464D2"/>
                </a:solidFill>
                <a:latin typeface="Open Sans Condensed ExtraBold" pitchFamily="2" charset="0"/>
                <a:ea typeface="League Spartan" charset="0"/>
                <a:cs typeface="Poppins" pitchFamily="2" charset="77"/>
              </a:rPr>
              <a:t>et mondialisation</a:t>
            </a:r>
            <a:endParaRPr lang="en-US" sz="1400" b="1" dirty="0">
              <a:solidFill>
                <a:schemeClr val="bg1"/>
              </a:solidFill>
              <a:latin typeface="+mj-lt"/>
              <a:ea typeface="League Spartan" charset="0"/>
              <a:cs typeface="Poppins" pitchFamily="2" charset="77"/>
            </a:endParaRPr>
          </a:p>
        </p:txBody>
      </p:sp>
      <p:cxnSp>
        <p:nvCxnSpPr>
          <p:cNvPr id="72" name="Straight Connector 71">
            <a:extLst>
              <a:ext uri="{FF2B5EF4-FFF2-40B4-BE49-F238E27FC236}">
                <a16:creationId xmlns:a16="http://schemas.microsoft.com/office/drawing/2014/main" id="{25B90260-ABD8-0ACB-ACEE-1EBB6EC61EFD}"/>
              </a:ext>
            </a:extLst>
          </p:cNvPr>
          <p:cNvCxnSpPr>
            <a:cxnSpLocks/>
          </p:cNvCxnSpPr>
          <p:nvPr/>
        </p:nvCxnSpPr>
        <p:spPr>
          <a:xfrm flipV="1">
            <a:off x="5940268" y="2394565"/>
            <a:ext cx="0" cy="1023959"/>
          </a:xfrm>
          <a:prstGeom prst="line">
            <a:avLst/>
          </a:prstGeom>
          <a:solidFill>
            <a:schemeClr val="accent2"/>
          </a:solidFill>
          <a:ln w="9525" cmpd="sng">
            <a:solidFill>
              <a:schemeClr val="bg1">
                <a:lumMod val="50000"/>
              </a:schemeClr>
            </a:solidFill>
            <a:prstDash val="lgDash"/>
            <a:headEnd type="none"/>
            <a:tailEnd type="none"/>
          </a:ln>
          <a:effectLst/>
        </p:spPr>
      </p:cxnSp>
      <p:sp>
        <p:nvSpPr>
          <p:cNvPr id="73" name="TextBox 72">
            <a:extLst>
              <a:ext uri="{FF2B5EF4-FFF2-40B4-BE49-F238E27FC236}">
                <a16:creationId xmlns:a16="http://schemas.microsoft.com/office/drawing/2014/main" id="{F7CC6E49-0F04-C291-C3F7-AC531FB8C696}"/>
              </a:ext>
            </a:extLst>
          </p:cNvPr>
          <p:cNvSpPr txBox="1"/>
          <p:nvPr/>
        </p:nvSpPr>
        <p:spPr>
          <a:xfrm>
            <a:off x="139700" y="2332253"/>
            <a:ext cx="5064913" cy="307777"/>
          </a:xfrm>
          <a:prstGeom prst="rect">
            <a:avLst/>
          </a:prstGeom>
          <a:noFill/>
        </p:spPr>
        <p:txBody>
          <a:bodyPr wrap="none" lIns="91440" tIns="45720" rIns="91440" bIns="45720" rtlCol="0" anchor="b" anchorCtr="0">
            <a:spAutoFit/>
          </a:bodyPr>
          <a:lstStyle/>
          <a:p>
            <a:r>
              <a:rPr lang="fr-FR" sz="1400" b="1" i="1" dirty="0">
                <a:solidFill>
                  <a:schemeClr val="bg1">
                    <a:lumMod val="65000"/>
                  </a:schemeClr>
                </a:solidFill>
                <a:latin typeface="Open Sans Light"/>
                <a:ea typeface="Open Sans Light"/>
                <a:cs typeface="Open Sans Light"/>
              </a:rPr>
              <a:t>Approuvés – les premières activités seront lancées en 2022</a:t>
            </a:r>
          </a:p>
        </p:txBody>
      </p:sp>
      <p:sp>
        <p:nvSpPr>
          <p:cNvPr id="80" name="TextBox 79">
            <a:extLst>
              <a:ext uri="{FF2B5EF4-FFF2-40B4-BE49-F238E27FC236}">
                <a16:creationId xmlns:a16="http://schemas.microsoft.com/office/drawing/2014/main" id="{2AE0FAD0-4D06-2A8E-0B99-C99DB66F4771}"/>
              </a:ext>
            </a:extLst>
          </p:cNvPr>
          <p:cNvSpPr txBox="1"/>
          <p:nvPr/>
        </p:nvSpPr>
        <p:spPr>
          <a:xfrm>
            <a:off x="6010386" y="2332254"/>
            <a:ext cx="3988849" cy="307777"/>
          </a:xfrm>
          <a:prstGeom prst="rect">
            <a:avLst/>
          </a:prstGeom>
          <a:noFill/>
        </p:spPr>
        <p:txBody>
          <a:bodyPr wrap="none" lIns="91440" tIns="45720" rIns="91440" bIns="45720" rtlCol="0" anchor="b" anchorCtr="0">
            <a:spAutoFit/>
          </a:bodyPr>
          <a:lstStyle>
            <a:defPPr>
              <a:defRPr lang="da-DK"/>
            </a:defPPr>
            <a:lvl1pPr>
              <a:defRPr sz="1400" b="1" i="1">
                <a:solidFill>
                  <a:schemeClr val="bg1">
                    <a:lumMod val="65000"/>
                  </a:schemeClr>
                </a:solidFill>
                <a:latin typeface="Open Sans Light" pitchFamily="2" charset="0"/>
                <a:ea typeface="Open Sans Light" pitchFamily="2" charset="0"/>
                <a:cs typeface="Open Sans Light" pitchFamily="2" charset="0"/>
              </a:defRPr>
            </a:lvl1pPr>
          </a:lstStyle>
          <a:p>
            <a:r>
              <a:rPr lang="fr-FR" dirty="0">
                <a:latin typeface="Open Sans Light"/>
                <a:ea typeface="Open Sans Light"/>
                <a:cs typeface="Open Sans Light"/>
              </a:rPr>
              <a:t>Identifiés – seront proposés à partir de 2023</a:t>
            </a:r>
          </a:p>
        </p:txBody>
      </p:sp>
      <p:sp>
        <p:nvSpPr>
          <p:cNvPr id="83" name="TextBox 82">
            <a:extLst>
              <a:ext uri="{FF2B5EF4-FFF2-40B4-BE49-F238E27FC236}">
                <a16:creationId xmlns:a16="http://schemas.microsoft.com/office/drawing/2014/main" id="{41C138E9-301D-A0B0-9714-15D5EDA94BB3}"/>
              </a:ext>
            </a:extLst>
          </p:cNvPr>
          <p:cNvSpPr txBox="1"/>
          <p:nvPr/>
        </p:nvSpPr>
        <p:spPr>
          <a:xfrm>
            <a:off x="10708250" y="5296511"/>
            <a:ext cx="1301851" cy="1169551"/>
          </a:xfrm>
          <a:prstGeom prst="rect">
            <a:avLst/>
          </a:prstGeom>
          <a:noFill/>
        </p:spPr>
        <p:txBody>
          <a:bodyPr wrap="square" rtlCol="0" anchor="b" anchorCtr="0">
            <a:spAutoFit/>
          </a:bodyPr>
          <a:lstStyle/>
          <a:p>
            <a:r>
              <a:rPr lang="fr-FR" sz="1400" b="1" dirty="0">
                <a:solidFill>
                  <a:srgbClr val="52974B"/>
                </a:solidFill>
                <a:latin typeface="Open Sans Condensed ExtraBold" pitchFamily="2" charset="0"/>
                <a:ea typeface="Open Sans Condensed ExtraBold" pitchFamily="2" charset="0"/>
                <a:cs typeface="Open Sans Condensed ExtraBold" pitchFamily="2" charset="0"/>
              </a:rPr>
              <a:t>Adaptation aux impacts du changement climatique</a:t>
            </a:r>
          </a:p>
        </p:txBody>
      </p:sp>
      <p:grpSp>
        <p:nvGrpSpPr>
          <p:cNvPr id="23" name="Group 22">
            <a:extLst>
              <a:ext uri="{FF2B5EF4-FFF2-40B4-BE49-F238E27FC236}">
                <a16:creationId xmlns:a16="http://schemas.microsoft.com/office/drawing/2014/main" id="{426EF40B-8D0B-BB11-E7EC-15E8B3F8DCDE}"/>
              </a:ext>
            </a:extLst>
          </p:cNvPr>
          <p:cNvGrpSpPr/>
          <p:nvPr/>
        </p:nvGrpSpPr>
        <p:grpSpPr>
          <a:xfrm>
            <a:off x="381459" y="3636392"/>
            <a:ext cx="1287944" cy="736924"/>
            <a:chOff x="337564" y="3070626"/>
            <a:chExt cx="1287944" cy="736924"/>
          </a:xfrm>
        </p:grpSpPr>
        <p:sp>
          <p:nvSpPr>
            <p:cNvPr id="110" name="Freeform 7">
              <a:extLst>
                <a:ext uri="{FF2B5EF4-FFF2-40B4-BE49-F238E27FC236}">
                  <a16:creationId xmlns:a16="http://schemas.microsoft.com/office/drawing/2014/main" id="{651D22BC-5CB1-92E3-94FD-86547D012494}"/>
                </a:ext>
              </a:extLst>
            </p:cNvPr>
            <p:cNvSpPr>
              <a:spLocks noChangeArrowheads="1"/>
            </p:cNvSpPr>
            <p:nvPr/>
          </p:nvSpPr>
          <p:spPr bwMode="auto">
            <a:xfrm>
              <a:off x="1588560" y="3398958"/>
              <a:ext cx="28152" cy="114916"/>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111" name="Freeform 9">
              <a:extLst>
                <a:ext uri="{FF2B5EF4-FFF2-40B4-BE49-F238E27FC236}">
                  <a16:creationId xmlns:a16="http://schemas.microsoft.com/office/drawing/2014/main" id="{4D3ABBA1-161C-E032-0F11-A56A6B2F2168}"/>
                </a:ext>
              </a:extLst>
            </p:cNvPr>
            <p:cNvSpPr>
              <a:spLocks noChangeArrowheads="1"/>
            </p:cNvSpPr>
            <p:nvPr/>
          </p:nvSpPr>
          <p:spPr bwMode="auto">
            <a:xfrm>
              <a:off x="346362" y="3398958"/>
              <a:ext cx="28152" cy="114916"/>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112" name="Freeform 10">
              <a:extLst>
                <a:ext uri="{FF2B5EF4-FFF2-40B4-BE49-F238E27FC236}">
                  <a16:creationId xmlns:a16="http://schemas.microsoft.com/office/drawing/2014/main" id="{70254A0D-E1B1-B9FD-388D-853FED508415}"/>
                </a:ext>
              </a:extLst>
            </p:cNvPr>
            <p:cNvSpPr>
              <a:spLocks noChangeArrowheads="1"/>
            </p:cNvSpPr>
            <p:nvPr/>
          </p:nvSpPr>
          <p:spPr bwMode="auto">
            <a:xfrm>
              <a:off x="1046638" y="3431791"/>
              <a:ext cx="541922" cy="361166"/>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113" name="Freeform 11">
              <a:extLst>
                <a:ext uri="{FF2B5EF4-FFF2-40B4-BE49-F238E27FC236}">
                  <a16:creationId xmlns:a16="http://schemas.microsoft.com/office/drawing/2014/main" id="{1C0FC0DD-EFD1-C5DE-5391-D6D3F0E9552A}"/>
                </a:ext>
              </a:extLst>
            </p:cNvPr>
            <p:cNvSpPr>
              <a:spLocks noChangeArrowheads="1"/>
            </p:cNvSpPr>
            <p:nvPr/>
          </p:nvSpPr>
          <p:spPr bwMode="auto">
            <a:xfrm>
              <a:off x="374513" y="3431791"/>
              <a:ext cx="541922" cy="361166"/>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114" name="Freeform 12">
              <a:extLst>
                <a:ext uri="{FF2B5EF4-FFF2-40B4-BE49-F238E27FC236}">
                  <a16:creationId xmlns:a16="http://schemas.microsoft.com/office/drawing/2014/main" id="{CEB3231A-CD84-3428-22B1-8E5D55E53E96}"/>
                </a:ext>
              </a:extLst>
            </p:cNvPr>
            <p:cNvSpPr>
              <a:spLocks noChangeArrowheads="1"/>
            </p:cNvSpPr>
            <p:nvPr/>
          </p:nvSpPr>
          <p:spPr bwMode="auto">
            <a:xfrm>
              <a:off x="337564" y="3070626"/>
              <a:ext cx="1287944" cy="658488"/>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chemeClr val="bg1">
                <a:lumMod val="95000"/>
              </a:schemeClr>
            </a:solidFill>
            <a:ln>
              <a:noFill/>
            </a:ln>
            <a:effectLst/>
          </p:spPr>
          <p:txBody>
            <a:bodyPr wrap="none" anchor="ctr"/>
            <a:lstStyle/>
            <a:p>
              <a:endParaRPr lang="en-US" sz="684" dirty="0">
                <a:latin typeface="+mj-lt"/>
              </a:endParaRPr>
            </a:p>
          </p:txBody>
        </p:sp>
        <p:sp>
          <p:nvSpPr>
            <p:cNvPr id="115" name="Freeform 13">
              <a:extLst>
                <a:ext uri="{FF2B5EF4-FFF2-40B4-BE49-F238E27FC236}">
                  <a16:creationId xmlns:a16="http://schemas.microsoft.com/office/drawing/2014/main" id="{2A51DE25-5BC1-4E21-F7FF-9F1AA21B98B2}"/>
                </a:ext>
              </a:extLst>
            </p:cNvPr>
            <p:cNvSpPr>
              <a:spLocks noChangeArrowheads="1"/>
            </p:cNvSpPr>
            <p:nvPr/>
          </p:nvSpPr>
          <p:spPr bwMode="auto">
            <a:xfrm>
              <a:off x="916436" y="3712698"/>
              <a:ext cx="131961" cy="94852"/>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116" name="Freeform 14">
              <a:extLst>
                <a:ext uri="{FF2B5EF4-FFF2-40B4-BE49-F238E27FC236}">
                  <a16:creationId xmlns:a16="http://schemas.microsoft.com/office/drawing/2014/main" id="{D8CF08E1-A75F-8944-6D72-F8F2961342B0}"/>
                </a:ext>
              </a:extLst>
            </p:cNvPr>
            <p:cNvSpPr>
              <a:spLocks noChangeArrowheads="1"/>
            </p:cNvSpPr>
            <p:nvPr/>
          </p:nvSpPr>
          <p:spPr bwMode="auto">
            <a:xfrm>
              <a:off x="814386" y="3357004"/>
              <a:ext cx="334303" cy="82082"/>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chemeClr val="bg1">
                <a:lumMod val="75000"/>
              </a:schemeClr>
            </a:solidFill>
            <a:ln>
              <a:noFill/>
            </a:ln>
            <a:effectLst/>
          </p:spPr>
          <p:txBody>
            <a:bodyPr wrap="none" anchor="ctr"/>
            <a:lstStyle/>
            <a:p>
              <a:endParaRPr lang="en-US" sz="684" dirty="0">
                <a:latin typeface="+mj-lt"/>
              </a:endParaRPr>
            </a:p>
          </p:txBody>
        </p:sp>
      </p:grpSp>
      <p:sp>
        <p:nvSpPr>
          <p:cNvPr id="24" name="Freeform 17">
            <a:extLst>
              <a:ext uri="{FF2B5EF4-FFF2-40B4-BE49-F238E27FC236}">
                <a16:creationId xmlns:a16="http://schemas.microsoft.com/office/drawing/2014/main" id="{F884AABE-3281-6176-3671-A6732ED83E00}"/>
              </a:ext>
            </a:extLst>
          </p:cNvPr>
          <p:cNvSpPr>
            <a:spLocks noChangeArrowheads="1"/>
          </p:cNvSpPr>
          <p:nvPr/>
        </p:nvSpPr>
        <p:spPr bwMode="auto">
          <a:xfrm>
            <a:off x="3042901" y="4559372"/>
            <a:ext cx="28152" cy="114916"/>
          </a:xfrm>
          <a:custGeom>
            <a:avLst/>
            <a:gdLst>
              <a:gd name="T0" fmla="*/ 67 w 69"/>
              <a:gd name="T1" fmla="*/ 10 h 277"/>
              <a:gd name="T2" fmla="*/ 67 w 69"/>
              <a:gd name="T3" fmla="*/ 11 h 277"/>
              <a:gd name="T4" fmla="*/ 64 w 69"/>
              <a:gd name="T5" fmla="*/ 21 h 277"/>
              <a:gd name="T6" fmla="*/ 63 w 69"/>
              <a:gd name="T7" fmla="*/ 24 h 277"/>
              <a:gd name="T8" fmla="*/ 59 w 69"/>
              <a:gd name="T9" fmla="*/ 32 h 277"/>
              <a:gd name="T10" fmla="*/ 56 w 69"/>
              <a:gd name="T11" fmla="*/ 35 h 277"/>
              <a:gd name="T12" fmla="*/ 52 w 69"/>
              <a:gd name="T13" fmla="*/ 41 h 277"/>
              <a:gd name="T14" fmla="*/ 49 w 69"/>
              <a:gd name="T15" fmla="*/ 46 h 277"/>
              <a:gd name="T16" fmla="*/ 44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20 w 69"/>
              <a:gd name="T37" fmla="*/ 265 h 277"/>
              <a:gd name="T38" fmla="*/ 29 w 69"/>
              <a:gd name="T39" fmla="*/ 259 h 277"/>
              <a:gd name="T40" fmla="*/ 31 w 69"/>
              <a:gd name="T41" fmla="*/ 257 h 277"/>
              <a:gd name="T42" fmla="*/ 36 w 69"/>
              <a:gd name="T43" fmla="*/ 254 h 277"/>
              <a:gd name="T44" fmla="*/ 38 w 69"/>
              <a:gd name="T45" fmla="*/ 251 h 277"/>
              <a:gd name="T46" fmla="*/ 44 w 69"/>
              <a:gd name="T47" fmla="*/ 246 h 277"/>
              <a:gd name="T48" fmla="*/ 46 w 69"/>
              <a:gd name="T49" fmla="*/ 243 h 277"/>
              <a:gd name="T50" fmla="*/ 49 w 69"/>
              <a:gd name="T51" fmla="*/ 240 h 277"/>
              <a:gd name="T52" fmla="*/ 52 w 69"/>
              <a:gd name="T53" fmla="*/ 236 h 277"/>
              <a:gd name="T54" fmla="*/ 54 w 69"/>
              <a:gd name="T55" fmla="*/ 234 h 277"/>
              <a:gd name="T56" fmla="*/ 56 w 69"/>
              <a:gd name="T57" fmla="*/ 230 h 277"/>
              <a:gd name="T58" fmla="*/ 59 w 69"/>
              <a:gd name="T59" fmla="*/ 225 h 277"/>
              <a:gd name="T60" fmla="*/ 60 w 69"/>
              <a:gd name="T61" fmla="*/ 224 h 277"/>
              <a:gd name="T62" fmla="*/ 63 w 69"/>
              <a:gd name="T63" fmla="*/ 219 h 277"/>
              <a:gd name="T64" fmla="*/ 64 w 69"/>
              <a:gd name="T65" fmla="*/ 216 h 277"/>
              <a:gd name="T66" fmla="*/ 65 w 69"/>
              <a:gd name="T67" fmla="*/ 215 h 277"/>
              <a:gd name="T68" fmla="*/ 67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lnTo>
                  <a:pt x="67" y="11"/>
                </a:lnTo>
                <a:cubicBezTo>
                  <a:pt x="66" y="14"/>
                  <a:pt x="65" y="18"/>
                  <a:pt x="64" y="21"/>
                </a:cubicBezTo>
                <a:cubicBezTo>
                  <a:pt x="64" y="23"/>
                  <a:pt x="63" y="24"/>
                  <a:pt x="63" y="24"/>
                </a:cubicBezTo>
                <a:cubicBezTo>
                  <a:pt x="61" y="27"/>
                  <a:pt x="61" y="29"/>
                  <a:pt x="59" y="32"/>
                </a:cubicBezTo>
                <a:cubicBezTo>
                  <a:pt x="59" y="33"/>
                  <a:pt x="58" y="34"/>
                  <a:pt x="56" y="35"/>
                </a:cubicBezTo>
                <a:cubicBezTo>
                  <a:pt x="55" y="38"/>
                  <a:pt x="54" y="40"/>
                  <a:pt x="52" y="41"/>
                </a:cubicBezTo>
                <a:cubicBezTo>
                  <a:pt x="52" y="43"/>
                  <a:pt x="50" y="45"/>
                  <a:pt x="49" y="46"/>
                </a:cubicBezTo>
                <a:cubicBezTo>
                  <a:pt x="47" y="47"/>
                  <a:pt x="46" y="49"/>
                  <a:pt x="44" y="51"/>
                </a:cubicBezTo>
                <a:cubicBezTo>
                  <a:pt x="43" y="53"/>
                  <a:pt x="41" y="55"/>
                  <a:pt x="38" y="57"/>
                </a:cubicBezTo>
                <a:cubicBezTo>
                  <a:pt x="36" y="59"/>
                  <a:pt x="34" y="60"/>
                  <a:pt x="31" y="63"/>
                </a:cubicBezTo>
                <a:cubicBezTo>
                  <a:pt x="30" y="63"/>
                  <a:pt x="30" y="63"/>
                  <a:pt x="29" y="64"/>
                </a:cubicBezTo>
                <a:cubicBezTo>
                  <a:pt x="25" y="67"/>
                  <a:pt x="22"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9" y="266"/>
                  <a:pt x="20" y="265"/>
                </a:cubicBezTo>
                <a:cubicBezTo>
                  <a:pt x="23" y="263"/>
                  <a:pt x="26" y="260"/>
                  <a:pt x="29" y="259"/>
                </a:cubicBezTo>
                <a:cubicBezTo>
                  <a:pt x="30" y="258"/>
                  <a:pt x="30" y="257"/>
                  <a:pt x="31" y="257"/>
                </a:cubicBezTo>
                <a:cubicBezTo>
                  <a:pt x="33" y="255"/>
                  <a:pt x="34" y="254"/>
                  <a:pt x="36" y="254"/>
                </a:cubicBezTo>
                <a:cubicBezTo>
                  <a:pt x="37" y="253"/>
                  <a:pt x="38" y="252"/>
                  <a:pt x="38" y="251"/>
                </a:cubicBezTo>
                <a:cubicBezTo>
                  <a:pt x="41" y="249"/>
                  <a:pt x="43" y="248"/>
                  <a:pt x="44" y="246"/>
                </a:cubicBezTo>
                <a:cubicBezTo>
                  <a:pt x="45" y="244"/>
                  <a:pt x="46" y="244"/>
                  <a:pt x="46" y="243"/>
                </a:cubicBezTo>
                <a:cubicBezTo>
                  <a:pt x="47" y="242"/>
                  <a:pt x="48" y="241"/>
                  <a:pt x="49" y="240"/>
                </a:cubicBezTo>
                <a:cubicBezTo>
                  <a:pt x="50" y="239"/>
                  <a:pt x="52" y="237"/>
                  <a:pt x="52" y="236"/>
                </a:cubicBezTo>
                <a:cubicBezTo>
                  <a:pt x="53" y="235"/>
                  <a:pt x="54" y="234"/>
                  <a:pt x="54" y="234"/>
                </a:cubicBezTo>
                <a:cubicBezTo>
                  <a:pt x="55" y="232"/>
                  <a:pt x="56" y="231"/>
                  <a:pt x="56" y="230"/>
                </a:cubicBezTo>
                <a:cubicBezTo>
                  <a:pt x="58" y="229"/>
                  <a:pt x="59" y="227"/>
                  <a:pt x="59" y="225"/>
                </a:cubicBezTo>
                <a:cubicBezTo>
                  <a:pt x="60" y="225"/>
                  <a:pt x="60" y="225"/>
                  <a:pt x="60" y="224"/>
                </a:cubicBezTo>
                <a:cubicBezTo>
                  <a:pt x="61" y="223"/>
                  <a:pt x="62" y="220"/>
                  <a:pt x="63" y="219"/>
                </a:cubicBezTo>
                <a:cubicBezTo>
                  <a:pt x="63" y="218"/>
                  <a:pt x="64" y="216"/>
                  <a:pt x="64" y="216"/>
                </a:cubicBezTo>
                <a:cubicBezTo>
                  <a:pt x="64" y="215"/>
                  <a:pt x="65" y="215"/>
                  <a:pt x="65" y="215"/>
                </a:cubicBezTo>
                <a:cubicBezTo>
                  <a:pt x="66" y="212"/>
                  <a:pt x="66" y="208"/>
                  <a:pt x="67"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25" name="Freeform 19">
            <a:extLst>
              <a:ext uri="{FF2B5EF4-FFF2-40B4-BE49-F238E27FC236}">
                <a16:creationId xmlns:a16="http://schemas.microsoft.com/office/drawing/2014/main" id="{4AC1A604-4C11-CC4E-1B19-CAE3046839DF}"/>
              </a:ext>
            </a:extLst>
          </p:cNvPr>
          <p:cNvSpPr>
            <a:spLocks noChangeArrowheads="1"/>
          </p:cNvSpPr>
          <p:nvPr/>
        </p:nvSpPr>
        <p:spPr bwMode="auto">
          <a:xfrm>
            <a:off x="1800702" y="4559372"/>
            <a:ext cx="28152" cy="114916"/>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26" name="Freeform 20">
            <a:extLst>
              <a:ext uri="{FF2B5EF4-FFF2-40B4-BE49-F238E27FC236}">
                <a16:creationId xmlns:a16="http://schemas.microsoft.com/office/drawing/2014/main" id="{FC07C267-DB29-B432-AEAA-C691F1E67212}"/>
              </a:ext>
            </a:extLst>
          </p:cNvPr>
          <p:cNvSpPr>
            <a:spLocks noChangeArrowheads="1"/>
          </p:cNvSpPr>
          <p:nvPr/>
        </p:nvSpPr>
        <p:spPr bwMode="auto">
          <a:xfrm>
            <a:off x="2500977" y="4592202"/>
            <a:ext cx="541922" cy="361166"/>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27" name="Freeform 21">
            <a:extLst>
              <a:ext uri="{FF2B5EF4-FFF2-40B4-BE49-F238E27FC236}">
                <a16:creationId xmlns:a16="http://schemas.microsoft.com/office/drawing/2014/main" id="{73800FC5-1D83-E37B-590A-2ACD8B97E650}"/>
              </a:ext>
            </a:extLst>
          </p:cNvPr>
          <p:cNvSpPr>
            <a:spLocks noChangeArrowheads="1"/>
          </p:cNvSpPr>
          <p:nvPr/>
        </p:nvSpPr>
        <p:spPr bwMode="auto">
          <a:xfrm>
            <a:off x="1827093" y="4592202"/>
            <a:ext cx="541922" cy="361166"/>
          </a:xfrm>
          <a:custGeom>
            <a:avLst/>
            <a:gdLst>
              <a:gd name="T0" fmla="*/ 1359 w 1360"/>
              <a:gd name="T1" fmla="*/ 679 h 874"/>
              <a:gd name="T2" fmla="*/ 1359 w 1360"/>
              <a:gd name="T3" fmla="*/ 873 h 874"/>
              <a:gd name="T4" fmla="*/ 0 w 1360"/>
              <a:gd name="T5" fmla="*/ 194 h 874"/>
              <a:gd name="T6" fmla="*/ 0 w 1360"/>
              <a:gd name="T7" fmla="*/ 0 h 874"/>
              <a:gd name="T8" fmla="*/ 1359 w 1360"/>
              <a:gd name="T9" fmla="*/ 679 h 874"/>
            </a:gdLst>
            <a:ahLst/>
            <a:cxnLst>
              <a:cxn ang="0">
                <a:pos x="T0" y="T1"/>
              </a:cxn>
              <a:cxn ang="0">
                <a:pos x="T2" y="T3"/>
              </a:cxn>
              <a:cxn ang="0">
                <a:pos x="T4" y="T5"/>
              </a:cxn>
              <a:cxn ang="0">
                <a:pos x="T6" y="T7"/>
              </a:cxn>
              <a:cxn ang="0">
                <a:pos x="T8" y="T9"/>
              </a:cxn>
            </a:cxnLst>
            <a:rect l="0" t="0" r="r" b="b"/>
            <a:pathLst>
              <a:path w="1360" h="874">
                <a:moveTo>
                  <a:pt x="1359" y="679"/>
                </a:moveTo>
                <a:lnTo>
                  <a:pt x="1359" y="873"/>
                </a:lnTo>
                <a:lnTo>
                  <a:pt x="0" y="194"/>
                </a:lnTo>
                <a:lnTo>
                  <a:pt x="0" y="0"/>
                </a:lnTo>
                <a:lnTo>
                  <a:pt x="1359" y="679"/>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28" name="Freeform 22">
            <a:extLst>
              <a:ext uri="{FF2B5EF4-FFF2-40B4-BE49-F238E27FC236}">
                <a16:creationId xmlns:a16="http://schemas.microsoft.com/office/drawing/2014/main" id="{14653F5C-A42F-DC8D-6504-69145FB3B9DF}"/>
              </a:ext>
            </a:extLst>
          </p:cNvPr>
          <p:cNvSpPr>
            <a:spLocks noChangeArrowheads="1"/>
          </p:cNvSpPr>
          <p:nvPr/>
        </p:nvSpPr>
        <p:spPr bwMode="auto">
          <a:xfrm>
            <a:off x="1791905" y="4231037"/>
            <a:ext cx="1287944" cy="658488"/>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chemeClr val="bg1">
              <a:lumMod val="95000"/>
            </a:schemeClr>
          </a:solidFill>
          <a:ln>
            <a:noFill/>
          </a:ln>
          <a:effectLst/>
        </p:spPr>
        <p:txBody>
          <a:bodyPr wrap="none" anchor="ctr"/>
          <a:lstStyle/>
          <a:p>
            <a:endParaRPr lang="en-US" sz="684" dirty="0">
              <a:latin typeface="+mj-lt"/>
            </a:endParaRPr>
          </a:p>
        </p:txBody>
      </p:sp>
      <p:sp>
        <p:nvSpPr>
          <p:cNvPr id="29" name="Freeform 23">
            <a:extLst>
              <a:ext uri="{FF2B5EF4-FFF2-40B4-BE49-F238E27FC236}">
                <a16:creationId xmlns:a16="http://schemas.microsoft.com/office/drawing/2014/main" id="{F50A05CE-2E27-29B5-C3B5-E9543CD26CC5}"/>
              </a:ext>
            </a:extLst>
          </p:cNvPr>
          <p:cNvSpPr>
            <a:spLocks noChangeArrowheads="1"/>
          </p:cNvSpPr>
          <p:nvPr/>
        </p:nvSpPr>
        <p:spPr bwMode="auto">
          <a:xfrm>
            <a:off x="2369016" y="4873110"/>
            <a:ext cx="131962" cy="94852"/>
          </a:xfrm>
          <a:custGeom>
            <a:avLst/>
            <a:gdLst>
              <a:gd name="T0" fmla="*/ 300 w 329"/>
              <a:gd name="T1" fmla="*/ 12 h 229"/>
              <a:gd name="T2" fmla="*/ 275 w 329"/>
              <a:gd name="T3" fmla="*/ 20 h 229"/>
              <a:gd name="T4" fmla="*/ 253 w 329"/>
              <a:gd name="T5" fmla="*/ 25 h 229"/>
              <a:gd name="T6" fmla="*/ 230 w 329"/>
              <a:gd name="T7" fmla="*/ 29 h 229"/>
              <a:gd name="T8" fmla="*/ 204 w 329"/>
              <a:gd name="T9" fmla="*/ 32 h 229"/>
              <a:gd name="T10" fmla="*/ 183 w 329"/>
              <a:gd name="T11" fmla="*/ 34 h 229"/>
              <a:gd name="T12" fmla="*/ 148 w 329"/>
              <a:gd name="T13" fmla="*/ 34 h 229"/>
              <a:gd name="T14" fmla="*/ 121 w 329"/>
              <a:gd name="T15" fmla="*/ 32 h 229"/>
              <a:gd name="T16" fmla="*/ 99 w 329"/>
              <a:gd name="T17" fmla="*/ 30 h 229"/>
              <a:gd name="T18" fmla="*/ 79 w 329"/>
              <a:gd name="T19" fmla="*/ 26 h 229"/>
              <a:gd name="T20" fmla="*/ 59 w 329"/>
              <a:gd name="T21" fmla="*/ 22 h 229"/>
              <a:gd name="T22" fmla="*/ 39 w 329"/>
              <a:gd name="T23" fmla="*/ 16 h 229"/>
              <a:gd name="T24" fmla="*/ 17 w 329"/>
              <a:gd name="T25" fmla="*/ 8 h 229"/>
              <a:gd name="T26" fmla="*/ 0 w 329"/>
              <a:gd name="T27" fmla="*/ 194 h 229"/>
              <a:gd name="T28" fmla="*/ 18 w 329"/>
              <a:gd name="T29" fmla="*/ 203 h 229"/>
              <a:gd name="T30" fmla="*/ 39 w 329"/>
              <a:gd name="T31" fmla="*/ 210 h 229"/>
              <a:gd name="T32" fmla="*/ 48 w 329"/>
              <a:gd name="T33" fmla="*/ 213 h 229"/>
              <a:gd name="T34" fmla="*/ 63 w 329"/>
              <a:gd name="T35" fmla="*/ 217 h 229"/>
              <a:gd name="T36" fmla="*/ 79 w 329"/>
              <a:gd name="T37" fmla="*/ 221 h 229"/>
              <a:gd name="T38" fmla="*/ 93 w 329"/>
              <a:gd name="T39" fmla="*/ 222 h 229"/>
              <a:gd name="T40" fmla="*/ 100 w 329"/>
              <a:gd name="T41" fmla="*/ 224 h 229"/>
              <a:gd name="T42" fmla="*/ 120 w 329"/>
              <a:gd name="T43" fmla="*/ 226 h 229"/>
              <a:gd name="T44" fmla="*/ 138 w 329"/>
              <a:gd name="T45" fmla="*/ 228 h 229"/>
              <a:gd name="T46" fmla="*/ 148 w 329"/>
              <a:gd name="T47" fmla="*/ 228 h 229"/>
              <a:gd name="T48" fmla="*/ 163 w 329"/>
              <a:gd name="T49" fmla="*/ 228 h 229"/>
              <a:gd name="T50" fmla="*/ 183 w 329"/>
              <a:gd name="T51" fmla="*/ 228 h 229"/>
              <a:gd name="T52" fmla="*/ 202 w 329"/>
              <a:gd name="T53" fmla="*/ 227 h 229"/>
              <a:gd name="T54" fmla="*/ 228 w 329"/>
              <a:gd name="T55" fmla="*/ 223 h 229"/>
              <a:gd name="T56" fmla="*/ 251 w 329"/>
              <a:gd name="T57" fmla="*/ 220 h 229"/>
              <a:gd name="T58" fmla="*/ 272 w 329"/>
              <a:gd name="T59" fmla="*/ 215 h 229"/>
              <a:gd name="T60" fmla="*/ 293 w 329"/>
              <a:gd name="T61" fmla="*/ 209 h 229"/>
              <a:gd name="T62" fmla="*/ 313 w 329"/>
              <a:gd name="T63" fmla="*/ 201 h 229"/>
              <a:gd name="T64" fmla="*/ 328 w 329"/>
              <a:gd name="T65" fmla="*/ 194 h 229"/>
              <a:gd name="T66" fmla="*/ 313 w 329"/>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229">
                <a:moveTo>
                  <a:pt x="313" y="7"/>
                </a:moveTo>
                <a:cubicBezTo>
                  <a:pt x="308" y="9"/>
                  <a:pt x="304" y="10"/>
                  <a:pt x="300" y="12"/>
                </a:cubicBezTo>
                <a:cubicBezTo>
                  <a:pt x="298" y="13"/>
                  <a:pt x="295" y="14"/>
                  <a:pt x="293" y="14"/>
                </a:cubicBezTo>
                <a:cubicBezTo>
                  <a:pt x="287" y="16"/>
                  <a:pt x="281" y="18"/>
                  <a:pt x="275" y="20"/>
                </a:cubicBezTo>
                <a:cubicBezTo>
                  <a:pt x="274" y="20"/>
                  <a:pt x="273" y="20"/>
                  <a:pt x="272" y="20"/>
                </a:cubicBezTo>
                <a:cubicBezTo>
                  <a:pt x="266" y="22"/>
                  <a:pt x="259" y="23"/>
                  <a:pt x="253" y="25"/>
                </a:cubicBezTo>
                <a:cubicBezTo>
                  <a:pt x="253" y="25"/>
                  <a:pt x="252" y="25"/>
                  <a:pt x="251" y="25"/>
                </a:cubicBezTo>
                <a:cubicBezTo>
                  <a:pt x="244" y="27"/>
                  <a:pt x="237" y="28"/>
                  <a:pt x="230" y="29"/>
                </a:cubicBezTo>
                <a:cubicBezTo>
                  <a:pt x="229" y="30"/>
                  <a:pt x="228" y="30"/>
                  <a:pt x="228" y="30"/>
                </a:cubicBezTo>
                <a:cubicBezTo>
                  <a:pt x="220" y="31"/>
                  <a:pt x="212" y="32"/>
                  <a:pt x="204" y="32"/>
                </a:cubicBezTo>
                <a:cubicBezTo>
                  <a:pt x="201" y="33"/>
                  <a:pt x="198" y="33"/>
                  <a:pt x="195" y="33"/>
                </a:cubicBezTo>
                <a:cubicBezTo>
                  <a:pt x="190" y="33"/>
                  <a:pt x="186" y="33"/>
                  <a:pt x="183" y="34"/>
                </a:cubicBezTo>
                <a:cubicBezTo>
                  <a:pt x="176" y="34"/>
                  <a:pt x="170" y="34"/>
                  <a:pt x="163" y="34"/>
                </a:cubicBezTo>
                <a:cubicBezTo>
                  <a:pt x="159" y="34"/>
                  <a:pt x="153" y="34"/>
                  <a:pt x="148" y="34"/>
                </a:cubicBezTo>
                <a:cubicBezTo>
                  <a:pt x="145" y="33"/>
                  <a:pt x="143" y="33"/>
                  <a:pt x="140" y="33"/>
                </a:cubicBezTo>
                <a:cubicBezTo>
                  <a:pt x="133" y="33"/>
                  <a:pt x="127" y="33"/>
                  <a:pt x="121" y="32"/>
                </a:cubicBezTo>
                <a:lnTo>
                  <a:pt x="120" y="32"/>
                </a:lnTo>
                <a:cubicBezTo>
                  <a:pt x="113" y="32"/>
                  <a:pt x="105" y="30"/>
                  <a:pt x="99" y="30"/>
                </a:cubicBezTo>
                <a:cubicBezTo>
                  <a:pt x="97" y="29"/>
                  <a:pt x="94" y="28"/>
                  <a:pt x="93" y="28"/>
                </a:cubicBezTo>
                <a:cubicBezTo>
                  <a:pt x="88" y="28"/>
                  <a:pt x="83" y="27"/>
                  <a:pt x="79" y="26"/>
                </a:cubicBezTo>
                <a:cubicBezTo>
                  <a:pt x="76" y="25"/>
                  <a:pt x="73" y="25"/>
                  <a:pt x="70" y="24"/>
                </a:cubicBezTo>
                <a:cubicBezTo>
                  <a:pt x="67" y="23"/>
                  <a:pt x="63" y="22"/>
                  <a:pt x="59" y="22"/>
                </a:cubicBezTo>
                <a:cubicBezTo>
                  <a:pt x="56" y="20"/>
                  <a:pt x="52" y="20"/>
                  <a:pt x="48" y="19"/>
                </a:cubicBezTo>
                <a:cubicBezTo>
                  <a:pt x="46" y="18"/>
                  <a:pt x="42" y="17"/>
                  <a:pt x="39" y="16"/>
                </a:cubicBezTo>
                <a:cubicBezTo>
                  <a:pt x="33" y="14"/>
                  <a:pt x="26" y="11"/>
                  <a:pt x="19" y="9"/>
                </a:cubicBezTo>
                <a:cubicBezTo>
                  <a:pt x="19" y="9"/>
                  <a:pt x="18" y="8"/>
                  <a:pt x="17" y="8"/>
                </a:cubicBezTo>
                <a:cubicBezTo>
                  <a:pt x="11" y="6"/>
                  <a:pt x="6" y="3"/>
                  <a:pt x="0" y="0"/>
                </a:cubicBezTo>
                <a:lnTo>
                  <a:pt x="0" y="194"/>
                </a:lnTo>
                <a:cubicBezTo>
                  <a:pt x="6" y="197"/>
                  <a:pt x="11" y="200"/>
                  <a:pt x="17" y="202"/>
                </a:cubicBezTo>
                <a:cubicBezTo>
                  <a:pt x="18" y="202"/>
                  <a:pt x="18" y="203"/>
                  <a:pt x="18" y="203"/>
                </a:cubicBezTo>
                <a:cubicBezTo>
                  <a:pt x="19" y="203"/>
                  <a:pt x="19" y="203"/>
                  <a:pt x="19" y="203"/>
                </a:cubicBezTo>
                <a:cubicBezTo>
                  <a:pt x="26" y="206"/>
                  <a:pt x="33" y="208"/>
                  <a:pt x="39" y="210"/>
                </a:cubicBezTo>
                <a:cubicBezTo>
                  <a:pt x="40" y="211"/>
                  <a:pt x="41" y="211"/>
                  <a:pt x="42" y="211"/>
                </a:cubicBezTo>
                <a:cubicBezTo>
                  <a:pt x="44" y="212"/>
                  <a:pt x="46" y="212"/>
                  <a:pt x="48" y="213"/>
                </a:cubicBezTo>
                <a:cubicBezTo>
                  <a:pt x="52" y="214"/>
                  <a:pt x="56" y="215"/>
                  <a:pt x="59" y="216"/>
                </a:cubicBezTo>
                <a:cubicBezTo>
                  <a:pt x="60" y="216"/>
                  <a:pt x="61" y="216"/>
                  <a:pt x="63" y="217"/>
                </a:cubicBezTo>
                <a:cubicBezTo>
                  <a:pt x="65" y="217"/>
                  <a:pt x="68" y="218"/>
                  <a:pt x="70" y="219"/>
                </a:cubicBezTo>
                <a:cubicBezTo>
                  <a:pt x="73" y="219"/>
                  <a:pt x="76" y="220"/>
                  <a:pt x="79" y="221"/>
                </a:cubicBezTo>
                <a:cubicBezTo>
                  <a:pt x="80" y="221"/>
                  <a:pt x="81" y="221"/>
                  <a:pt x="82" y="221"/>
                </a:cubicBezTo>
                <a:cubicBezTo>
                  <a:pt x="85" y="222"/>
                  <a:pt x="89" y="222"/>
                  <a:pt x="93" y="222"/>
                </a:cubicBezTo>
                <a:cubicBezTo>
                  <a:pt x="94" y="223"/>
                  <a:pt x="97" y="223"/>
                  <a:pt x="99" y="223"/>
                </a:cubicBezTo>
                <a:lnTo>
                  <a:pt x="100" y="224"/>
                </a:lnTo>
                <a:cubicBezTo>
                  <a:pt x="107" y="225"/>
                  <a:pt x="113" y="225"/>
                  <a:pt x="119" y="226"/>
                </a:cubicBezTo>
                <a:cubicBezTo>
                  <a:pt x="120" y="226"/>
                  <a:pt x="120" y="226"/>
                  <a:pt x="120" y="226"/>
                </a:cubicBezTo>
                <a:cubicBezTo>
                  <a:pt x="120" y="226"/>
                  <a:pt x="121" y="226"/>
                  <a:pt x="121" y="227"/>
                </a:cubicBezTo>
                <a:cubicBezTo>
                  <a:pt x="127" y="227"/>
                  <a:pt x="132" y="227"/>
                  <a:pt x="138" y="228"/>
                </a:cubicBezTo>
                <a:cubicBezTo>
                  <a:pt x="138" y="228"/>
                  <a:pt x="139" y="228"/>
                  <a:pt x="140" y="228"/>
                </a:cubicBezTo>
                <a:cubicBezTo>
                  <a:pt x="143" y="228"/>
                  <a:pt x="145" y="228"/>
                  <a:pt x="148" y="228"/>
                </a:cubicBezTo>
                <a:cubicBezTo>
                  <a:pt x="151" y="228"/>
                  <a:pt x="154" y="228"/>
                  <a:pt x="158" y="228"/>
                </a:cubicBezTo>
                <a:cubicBezTo>
                  <a:pt x="160" y="228"/>
                  <a:pt x="162" y="228"/>
                  <a:pt x="163" y="228"/>
                </a:cubicBezTo>
                <a:cubicBezTo>
                  <a:pt x="169" y="228"/>
                  <a:pt x="174" y="228"/>
                  <a:pt x="179" y="228"/>
                </a:cubicBezTo>
                <a:cubicBezTo>
                  <a:pt x="180" y="228"/>
                  <a:pt x="181" y="228"/>
                  <a:pt x="183" y="228"/>
                </a:cubicBezTo>
                <a:cubicBezTo>
                  <a:pt x="186" y="228"/>
                  <a:pt x="190" y="227"/>
                  <a:pt x="195" y="227"/>
                </a:cubicBezTo>
                <a:cubicBezTo>
                  <a:pt x="197" y="227"/>
                  <a:pt x="200" y="227"/>
                  <a:pt x="202" y="227"/>
                </a:cubicBezTo>
                <a:cubicBezTo>
                  <a:pt x="203" y="227"/>
                  <a:pt x="204" y="227"/>
                  <a:pt x="204" y="227"/>
                </a:cubicBezTo>
                <a:cubicBezTo>
                  <a:pt x="212" y="226"/>
                  <a:pt x="220" y="225"/>
                  <a:pt x="228" y="223"/>
                </a:cubicBezTo>
                <a:cubicBezTo>
                  <a:pt x="228" y="223"/>
                  <a:pt x="229" y="223"/>
                  <a:pt x="230" y="223"/>
                </a:cubicBezTo>
                <a:cubicBezTo>
                  <a:pt x="237" y="222"/>
                  <a:pt x="244" y="221"/>
                  <a:pt x="251" y="220"/>
                </a:cubicBezTo>
                <a:cubicBezTo>
                  <a:pt x="252" y="220"/>
                  <a:pt x="253" y="219"/>
                  <a:pt x="253" y="219"/>
                </a:cubicBezTo>
                <a:cubicBezTo>
                  <a:pt x="259" y="218"/>
                  <a:pt x="266" y="217"/>
                  <a:pt x="272" y="215"/>
                </a:cubicBezTo>
                <a:cubicBezTo>
                  <a:pt x="273" y="214"/>
                  <a:pt x="274" y="214"/>
                  <a:pt x="275" y="214"/>
                </a:cubicBezTo>
                <a:cubicBezTo>
                  <a:pt x="281" y="212"/>
                  <a:pt x="287" y="211"/>
                  <a:pt x="293" y="209"/>
                </a:cubicBezTo>
                <a:cubicBezTo>
                  <a:pt x="295" y="208"/>
                  <a:pt x="298" y="207"/>
                  <a:pt x="300" y="206"/>
                </a:cubicBezTo>
                <a:cubicBezTo>
                  <a:pt x="304" y="205"/>
                  <a:pt x="308" y="203"/>
                  <a:pt x="313" y="201"/>
                </a:cubicBezTo>
                <a:lnTo>
                  <a:pt x="315" y="200"/>
                </a:lnTo>
                <a:cubicBezTo>
                  <a:pt x="319" y="198"/>
                  <a:pt x="324" y="197"/>
                  <a:pt x="328" y="194"/>
                </a:cubicBezTo>
                <a:lnTo>
                  <a:pt x="328" y="0"/>
                </a:lnTo>
                <a:cubicBezTo>
                  <a:pt x="323" y="3"/>
                  <a:pt x="318" y="4"/>
                  <a:pt x="313" y="7"/>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30" name="Freeform 24">
            <a:extLst>
              <a:ext uri="{FF2B5EF4-FFF2-40B4-BE49-F238E27FC236}">
                <a16:creationId xmlns:a16="http://schemas.microsoft.com/office/drawing/2014/main" id="{5CA63EED-E866-8A7B-8168-35FE9C2AF262}"/>
              </a:ext>
            </a:extLst>
          </p:cNvPr>
          <p:cNvSpPr>
            <a:spLocks noChangeArrowheads="1"/>
          </p:cNvSpPr>
          <p:nvPr/>
        </p:nvSpPr>
        <p:spPr bwMode="auto">
          <a:xfrm>
            <a:off x="2266966" y="4517415"/>
            <a:ext cx="334303" cy="82082"/>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8" y="198"/>
                  <a:pt x="0" y="154"/>
                  <a:pt x="0" y="99"/>
                </a:cubicBezTo>
                <a:cubicBezTo>
                  <a:pt x="0" y="44"/>
                  <a:pt x="188"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US" sz="684" dirty="0">
              <a:latin typeface="+mj-lt"/>
            </a:endParaRPr>
          </a:p>
        </p:txBody>
      </p:sp>
      <p:sp>
        <p:nvSpPr>
          <p:cNvPr id="31" name="Freeform 27">
            <a:extLst>
              <a:ext uri="{FF2B5EF4-FFF2-40B4-BE49-F238E27FC236}">
                <a16:creationId xmlns:a16="http://schemas.microsoft.com/office/drawing/2014/main" id="{65AD65AA-E807-0EDC-5FBB-4AC355944A35}"/>
              </a:ext>
            </a:extLst>
          </p:cNvPr>
          <p:cNvSpPr>
            <a:spLocks noChangeArrowheads="1"/>
          </p:cNvSpPr>
          <p:nvPr/>
        </p:nvSpPr>
        <p:spPr bwMode="auto">
          <a:xfrm>
            <a:off x="4453346" y="3964724"/>
            <a:ext cx="28152" cy="114916"/>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32" name="Freeform 29">
            <a:extLst>
              <a:ext uri="{FF2B5EF4-FFF2-40B4-BE49-F238E27FC236}">
                <a16:creationId xmlns:a16="http://schemas.microsoft.com/office/drawing/2014/main" id="{C844A762-D25A-1384-967C-2F3D75AB0267}"/>
              </a:ext>
            </a:extLst>
          </p:cNvPr>
          <p:cNvSpPr>
            <a:spLocks noChangeArrowheads="1"/>
          </p:cNvSpPr>
          <p:nvPr/>
        </p:nvSpPr>
        <p:spPr bwMode="auto">
          <a:xfrm>
            <a:off x="3211148" y="3964724"/>
            <a:ext cx="28152" cy="114916"/>
          </a:xfrm>
          <a:custGeom>
            <a:avLst/>
            <a:gdLst>
              <a:gd name="T0" fmla="*/ 0 w 70"/>
              <a:gd name="T1" fmla="*/ 195 h 278"/>
              <a:gd name="T2" fmla="*/ 0 w 70"/>
              <a:gd name="T3" fmla="*/ 0 h 278"/>
              <a:gd name="T4" fmla="*/ 69 w 70"/>
              <a:gd name="T5" fmla="*/ 82 h 278"/>
              <a:gd name="T6" fmla="*/ 69 w 70"/>
              <a:gd name="T7" fmla="*/ 277 h 278"/>
              <a:gd name="T8" fmla="*/ 0 w 70"/>
              <a:gd name="T9" fmla="*/ 195 h 278"/>
            </a:gdLst>
            <a:ahLst/>
            <a:cxnLst>
              <a:cxn ang="0">
                <a:pos x="T0" y="T1"/>
              </a:cxn>
              <a:cxn ang="0">
                <a:pos x="T2" y="T3"/>
              </a:cxn>
              <a:cxn ang="0">
                <a:pos x="T4" y="T5"/>
              </a:cxn>
              <a:cxn ang="0">
                <a:pos x="T6" y="T7"/>
              </a:cxn>
              <a:cxn ang="0">
                <a:pos x="T8" y="T9"/>
              </a:cxn>
            </a:cxnLst>
            <a:rect l="0" t="0" r="r" b="b"/>
            <a:pathLst>
              <a:path w="70" h="278">
                <a:moveTo>
                  <a:pt x="0" y="195"/>
                </a:moveTo>
                <a:lnTo>
                  <a:pt x="0" y="0"/>
                </a:lnTo>
                <a:cubicBezTo>
                  <a:pt x="0" y="30"/>
                  <a:pt x="23" y="59"/>
                  <a:pt x="69" y="82"/>
                </a:cubicBezTo>
                <a:lnTo>
                  <a:pt x="69" y="277"/>
                </a:lnTo>
                <a:cubicBezTo>
                  <a:pt x="23" y="254"/>
                  <a:pt x="0" y="224"/>
                  <a:pt x="0" y="195"/>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33" name="Freeform 30">
            <a:extLst>
              <a:ext uri="{FF2B5EF4-FFF2-40B4-BE49-F238E27FC236}">
                <a16:creationId xmlns:a16="http://schemas.microsoft.com/office/drawing/2014/main" id="{2D71F043-3E34-6364-D67D-E54B9FFFC8E5}"/>
              </a:ext>
            </a:extLst>
          </p:cNvPr>
          <p:cNvSpPr>
            <a:spLocks noChangeArrowheads="1"/>
          </p:cNvSpPr>
          <p:nvPr/>
        </p:nvSpPr>
        <p:spPr bwMode="auto">
          <a:xfrm>
            <a:off x="3911421" y="3997557"/>
            <a:ext cx="541922" cy="361166"/>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34" name="Freeform 31">
            <a:extLst>
              <a:ext uri="{FF2B5EF4-FFF2-40B4-BE49-F238E27FC236}">
                <a16:creationId xmlns:a16="http://schemas.microsoft.com/office/drawing/2014/main" id="{CFE1A70A-B22B-B2E6-7C56-37F3D9D47EF8}"/>
              </a:ext>
            </a:extLst>
          </p:cNvPr>
          <p:cNvSpPr>
            <a:spLocks noChangeArrowheads="1"/>
          </p:cNvSpPr>
          <p:nvPr/>
        </p:nvSpPr>
        <p:spPr bwMode="auto">
          <a:xfrm>
            <a:off x="3239298" y="3997557"/>
            <a:ext cx="541922" cy="361166"/>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35" name="Freeform 32">
            <a:extLst>
              <a:ext uri="{FF2B5EF4-FFF2-40B4-BE49-F238E27FC236}">
                <a16:creationId xmlns:a16="http://schemas.microsoft.com/office/drawing/2014/main" id="{EC194B2C-26E4-0098-64B2-7E37CF375796}"/>
              </a:ext>
            </a:extLst>
          </p:cNvPr>
          <p:cNvSpPr>
            <a:spLocks noChangeArrowheads="1"/>
          </p:cNvSpPr>
          <p:nvPr/>
        </p:nvSpPr>
        <p:spPr bwMode="auto">
          <a:xfrm>
            <a:off x="3202350" y="3636392"/>
            <a:ext cx="1287944" cy="658488"/>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chemeClr val="bg1">
              <a:lumMod val="95000"/>
            </a:schemeClr>
          </a:solidFill>
          <a:ln>
            <a:noFill/>
          </a:ln>
          <a:effectLst/>
        </p:spPr>
        <p:txBody>
          <a:bodyPr wrap="none" anchor="ctr"/>
          <a:lstStyle/>
          <a:p>
            <a:endParaRPr lang="en-US" sz="684" dirty="0">
              <a:latin typeface="+mj-lt"/>
            </a:endParaRPr>
          </a:p>
        </p:txBody>
      </p:sp>
      <p:sp>
        <p:nvSpPr>
          <p:cNvPr id="36" name="Freeform 33">
            <a:extLst>
              <a:ext uri="{FF2B5EF4-FFF2-40B4-BE49-F238E27FC236}">
                <a16:creationId xmlns:a16="http://schemas.microsoft.com/office/drawing/2014/main" id="{1C3136D2-2FFB-D754-1E0A-5F7F17EC0800}"/>
              </a:ext>
            </a:extLst>
          </p:cNvPr>
          <p:cNvSpPr>
            <a:spLocks noChangeArrowheads="1"/>
          </p:cNvSpPr>
          <p:nvPr/>
        </p:nvSpPr>
        <p:spPr bwMode="auto">
          <a:xfrm>
            <a:off x="3781221" y="4278464"/>
            <a:ext cx="131962" cy="94852"/>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37" name="Freeform 34">
            <a:extLst>
              <a:ext uri="{FF2B5EF4-FFF2-40B4-BE49-F238E27FC236}">
                <a16:creationId xmlns:a16="http://schemas.microsoft.com/office/drawing/2014/main" id="{86E9F6CB-62FB-B053-4BED-66D1F47B20ED}"/>
              </a:ext>
            </a:extLst>
          </p:cNvPr>
          <p:cNvSpPr>
            <a:spLocks noChangeArrowheads="1"/>
          </p:cNvSpPr>
          <p:nvPr/>
        </p:nvSpPr>
        <p:spPr bwMode="auto">
          <a:xfrm>
            <a:off x="3679171" y="3922770"/>
            <a:ext cx="334303" cy="82082"/>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chemeClr val="bg1">
              <a:lumMod val="75000"/>
            </a:schemeClr>
          </a:solidFill>
          <a:ln>
            <a:noFill/>
          </a:ln>
          <a:effectLst/>
        </p:spPr>
        <p:txBody>
          <a:bodyPr wrap="none" anchor="ctr"/>
          <a:lstStyle/>
          <a:p>
            <a:endParaRPr lang="en-US" sz="684" dirty="0">
              <a:latin typeface="+mj-lt"/>
            </a:endParaRPr>
          </a:p>
        </p:txBody>
      </p:sp>
      <p:sp>
        <p:nvSpPr>
          <p:cNvPr id="38" name="Freeform 37">
            <a:extLst>
              <a:ext uri="{FF2B5EF4-FFF2-40B4-BE49-F238E27FC236}">
                <a16:creationId xmlns:a16="http://schemas.microsoft.com/office/drawing/2014/main" id="{93241A30-B7AE-C356-1FD0-AF4DB7C9CC7A}"/>
              </a:ext>
            </a:extLst>
          </p:cNvPr>
          <p:cNvSpPr>
            <a:spLocks noChangeArrowheads="1"/>
          </p:cNvSpPr>
          <p:nvPr/>
        </p:nvSpPr>
        <p:spPr bwMode="auto">
          <a:xfrm>
            <a:off x="5863793" y="4559372"/>
            <a:ext cx="28152" cy="114916"/>
          </a:xfrm>
          <a:custGeom>
            <a:avLst/>
            <a:gdLst>
              <a:gd name="T0" fmla="*/ 67 w 69"/>
              <a:gd name="T1" fmla="*/ 10 h 277"/>
              <a:gd name="T2" fmla="*/ 66 w 69"/>
              <a:gd name="T3" fmla="*/ 11 h 277"/>
              <a:gd name="T4" fmla="*/ 64 w 69"/>
              <a:gd name="T5" fmla="*/ 21 h 277"/>
              <a:gd name="T6" fmla="*/ 62 w 69"/>
              <a:gd name="T7" fmla="*/ 24 h 277"/>
              <a:gd name="T8" fmla="*/ 59 w 69"/>
              <a:gd name="T9" fmla="*/ 32 h 277"/>
              <a:gd name="T10" fmla="*/ 56 w 69"/>
              <a:gd name="T11" fmla="*/ 35 h 277"/>
              <a:gd name="T12" fmla="*/ 53 w 69"/>
              <a:gd name="T13" fmla="*/ 41 h 277"/>
              <a:gd name="T14" fmla="*/ 49 w 69"/>
              <a:gd name="T15" fmla="*/ 46 h 277"/>
              <a:gd name="T16" fmla="*/ 43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19 w 69"/>
              <a:gd name="T37" fmla="*/ 265 h 277"/>
              <a:gd name="T38" fmla="*/ 29 w 69"/>
              <a:gd name="T39" fmla="*/ 259 h 277"/>
              <a:gd name="T40" fmla="*/ 31 w 69"/>
              <a:gd name="T41" fmla="*/ 257 h 277"/>
              <a:gd name="T42" fmla="*/ 35 w 69"/>
              <a:gd name="T43" fmla="*/ 254 h 277"/>
              <a:gd name="T44" fmla="*/ 38 w 69"/>
              <a:gd name="T45" fmla="*/ 251 h 277"/>
              <a:gd name="T46" fmla="*/ 43 w 69"/>
              <a:gd name="T47" fmla="*/ 246 h 277"/>
              <a:gd name="T48" fmla="*/ 46 w 69"/>
              <a:gd name="T49" fmla="*/ 243 h 277"/>
              <a:gd name="T50" fmla="*/ 49 w 69"/>
              <a:gd name="T51" fmla="*/ 240 h 277"/>
              <a:gd name="T52" fmla="*/ 53 w 69"/>
              <a:gd name="T53" fmla="*/ 236 h 277"/>
              <a:gd name="T54" fmla="*/ 54 w 69"/>
              <a:gd name="T55" fmla="*/ 234 h 277"/>
              <a:gd name="T56" fmla="*/ 56 w 69"/>
              <a:gd name="T57" fmla="*/ 230 h 277"/>
              <a:gd name="T58" fmla="*/ 59 w 69"/>
              <a:gd name="T59" fmla="*/ 225 h 277"/>
              <a:gd name="T60" fmla="*/ 60 w 69"/>
              <a:gd name="T61" fmla="*/ 224 h 277"/>
              <a:gd name="T62" fmla="*/ 62 w 69"/>
              <a:gd name="T63" fmla="*/ 219 h 277"/>
              <a:gd name="T64" fmla="*/ 64 w 69"/>
              <a:gd name="T65" fmla="*/ 216 h 277"/>
              <a:gd name="T66" fmla="*/ 64 w 69"/>
              <a:gd name="T67" fmla="*/ 215 h 277"/>
              <a:gd name="T68" fmla="*/ 66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cubicBezTo>
                  <a:pt x="66" y="10"/>
                  <a:pt x="66" y="11"/>
                  <a:pt x="66" y="11"/>
                </a:cubicBezTo>
                <a:cubicBezTo>
                  <a:pt x="66" y="14"/>
                  <a:pt x="65" y="18"/>
                  <a:pt x="64" y="21"/>
                </a:cubicBezTo>
                <a:cubicBezTo>
                  <a:pt x="64" y="23"/>
                  <a:pt x="63" y="24"/>
                  <a:pt x="62" y="24"/>
                </a:cubicBezTo>
                <a:cubicBezTo>
                  <a:pt x="61" y="27"/>
                  <a:pt x="60" y="29"/>
                  <a:pt x="59" y="32"/>
                </a:cubicBezTo>
                <a:cubicBezTo>
                  <a:pt x="58" y="33"/>
                  <a:pt x="58" y="34"/>
                  <a:pt x="56" y="35"/>
                </a:cubicBezTo>
                <a:cubicBezTo>
                  <a:pt x="55" y="38"/>
                  <a:pt x="54" y="40"/>
                  <a:pt x="53" y="41"/>
                </a:cubicBezTo>
                <a:cubicBezTo>
                  <a:pt x="51" y="43"/>
                  <a:pt x="50" y="45"/>
                  <a:pt x="49" y="46"/>
                </a:cubicBezTo>
                <a:cubicBezTo>
                  <a:pt x="47" y="47"/>
                  <a:pt x="45" y="49"/>
                  <a:pt x="43" y="51"/>
                </a:cubicBezTo>
                <a:cubicBezTo>
                  <a:pt x="42" y="53"/>
                  <a:pt x="40" y="55"/>
                  <a:pt x="38" y="57"/>
                </a:cubicBezTo>
                <a:cubicBezTo>
                  <a:pt x="36" y="59"/>
                  <a:pt x="34" y="60"/>
                  <a:pt x="31" y="63"/>
                </a:cubicBezTo>
                <a:cubicBezTo>
                  <a:pt x="30" y="63"/>
                  <a:pt x="29" y="63"/>
                  <a:pt x="29" y="64"/>
                </a:cubicBezTo>
                <a:cubicBezTo>
                  <a:pt x="25" y="67"/>
                  <a:pt x="21"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8" y="266"/>
                  <a:pt x="19" y="265"/>
                </a:cubicBezTo>
                <a:cubicBezTo>
                  <a:pt x="23" y="263"/>
                  <a:pt x="25" y="260"/>
                  <a:pt x="29" y="259"/>
                </a:cubicBezTo>
                <a:cubicBezTo>
                  <a:pt x="29" y="258"/>
                  <a:pt x="30" y="257"/>
                  <a:pt x="31" y="257"/>
                </a:cubicBezTo>
                <a:cubicBezTo>
                  <a:pt x="32" y="255"/>
                  <a:pt x="34" y="254"/>
                  <a:pt x="35" y="254"/>
                </a:cubicBezTo>
                <a:cubicBezTo>
                  <a:pt x="37" y="253"/>
                  <a:pt x="37" y="252"/>
                  <a:pt x="38" y="251"/>
                </a:cubicBezTo>
                <a:cubicBezTo>
                  <a:pt x="40" y="249"/>
                  <a:pt x="42" y="248"/>
                  <a:pt x="43" y="246"/>
                </a:cubicBezTo>
                <a:cubicBezTo>
                  <a:pt x="45" y="244"/>
                  <a:pt x="45" y="244"/>
                  <a:pt x="46" y="243"/>
                </a:cubicBezTo>
                <a:cubicBezTo>
                  <a:pt x="47" y="242"/>
                  <a:pt x="48" y="241"/>
                  <a:pt x="49" y="240"/>
                </a:cubicBezTo>
                <a:cubicBezTo>
                  <a:pt x="50" y="239"/>
                  <a:pt x="51" y="237"/>
                  <a:pt x="53" y="236"/>
                </a:cubicBezTo>
                <a:cubicBezTo>
                  <a:pt x="53" y="235"/>
                  <a:pt x="54" y="234"/>
                  <a:pt x="54" y="234"/>
                </a:cubicBezTo>
                <a:cubicBezTo>
                  <a:pt x="55" y="232"/>
                  <a:pt x="56" y="231"/>
                  <a:pt x="56" y="230"/>
                </a:cubicBezTo>
                <a:cubicBezTo>
                  <a:pt x="58" y="229"/>
                  <a:pt x="58" y="227"/>
                  <a:pt x="59" y="225"/>
                </a:cubicBezTo>
                <a:cubicBezTo>
                  <a:pt x="59" y="225"/>
                  <a:pt x="60" y="225"/>
                  <a:pt x="60" y="224"/>
                </a:cubicBezTo>
                <a:cubicBezTo>
                  <a:pt x="61" y="223"/>
                  <a:pt x="62" y="220"/>
                  <a:pt x="62" y="219"/>
                </a:cubicBezTo>
                <a:cubicBezTo>
                  <a:pt x="63" y="218"/>
                  <a:pt x="64" y="216"/>
                  <a:pt x="64" y="216"/>
                </a:cubicBezTo>
                <a:cubicBezTo>
                  <a:pt x="64" y="215"/>
                  <a:pt x="64" y="215"/>
                  <a:pt x="64" y="215"/>
                </a:cubicBezTo>
                <a:cubicBezTo>
                  <a:pt x="65" y="212"/>
                  <a:pt x="66" y="208"/>
                  <a:pt x="66"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39" name="Freeform 39">
            <a:extLst>
              <a:ext uri="{FF2B5EF4-FFF2-40B4-BE49-F238E27FC236}">
                <a16:creationId xmlns:a16="http://schemas.microsoft.com/office/drawing/2014/main" id="{8CCEF0F5-5E3F-25F6-CB4B-4037BB1D8231}"/>
              </a:ext>
            </a:extLst>
          </p:cNvPr>
          <p:cNvSpPr>
            <a:spLocks noChangeArrowheads="1"/>
          </p:cNvSpPr>
          <p:nvPr/>
        </p:nvSpPr>
        <p:spPr bwMode="auto">
          <a:xfrm>
            <a:off x="4623354" y="4559372"/>
            <a:ext cx="28152" cy="114916"/>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40" name="Freeform 40">
            <a:extLst>
              <a:ext uri="{FF2B5EF4-FFF2-40B4-BE49-F238E27FC236}">
                <a16:creationId xmlns:a16="http://schemas.microsoft.com/office/drawing/2014/main" id="{E06C4557-8C67-68BF-197C-8A36522CE36C}"/>
              </a:ext>
            </a:extLst>
          </p:cNvPr>
          <p:cNvSpPr>
            <a:spLocks noChangeArrowheads="1"/>
          </p:cNvSpPr>
          <p:nvPr/>
        </p:nvSpPr>
        <p:spPr bwMode="auto">
          <a:xfrm>
            <a:off x="5323628" y="4592202"/>
            <a:ext cx="541922" cy="361166"/>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41" name="Freeform 41">
            <a:extLst>
              <a:ext uri="{FF2B5EF4-FFF2-40B4-BE49-F238E27FC236}">
                <a16:creationId xmlns:a16="http://schemas.microsoft.com/office/drawing/2014/main" id="{05329C52-3D82-3B93-40EA-A25A95A1FC85}"/>
              </a:ext>
            </a:extLst>
          </p:cNvPr>
          <p:cNvSpPr>
            <a:spLocks noChangeArrowheads="1"/>
          </p:cNvSpPr>
          <p:nvPr/>
        </p:nvSpPr>
        <p:spPr bwMode="auto">
          <a:xfrm>
            <a:off x="4649746" y="4592202"/>
            <a:ext cx="541922" cy="361166"/>
          </a:xfrm>
          <a:custGeom>
            <a:avLst/>
            <a:gdLst>
              <a:gd name="T0" fmla="*/ 1358 w 1359"/>
              <a:gd name="T1" fmla="*/ 679 h 874"/>
              <a:gd name="T2" fmla="*/ 1358 w 1359"/>
              <a:gd name="T3" fmla="*/ 873 h 874"/>
              <a:gd name="T4" fmla="*/ 0 w 1359"/>
              <a:gd name="T5" fmla="*/ 194 h 874"/>
              <a:gd name="T6" fmla="*/ 0 w 1359"/>
              <a:gd name="T7" fmla="*/ 0 h 874"/>
              <a:gd name="T8" fmla="*/ 1358 w 1359"/>
              <a:gd name="T9" fmla="*/ 679 h 874"/>
            </a:gdLst>
            <a:ahLst/>
            <a:cxnLst>
              <a:cxn ang="0">
                <a:pos x="T0" y="T1"/>
              </a:cxn>
              <a:cxn ang="0">
                <a:pos x="T2" y="T3"/>
              </a:cxn>
              <a:cxn ang="0">
                <a:pos x="T4" y="T5"/>
              </a:cxn>
              <a:cxn ang="0">
                <a:pos x="T6" y="T7"/>
              </a:cxn>
              <a:cxn ang="0">
                <a:pos x="T8" y="T9"/>
              </a:cxn>
            </a:cxnLst>
            <a:rect l="0" t="0" r="r" b="b"/>
            <a:pathLst>
              <a:path w="1359" h="874">
                <a:moveTo>
                  <a:pt x="1358" y="679"/>
                </a:moveTo>
                <a:lnTo>
                  <a:pt x="1358" y="873"/>
                </a:lnTo>
                <a:lnTo>
                  <a:pt x="0" y="194"/>
                </a:lnTo>
                <a:lnTo>
                  <a:pt x="0" y="0"/>
                </a:lnTo>
                <a:lnTo>
                  <a:pt x="1358" y="679"/>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42" name="Freeform 42">
            <a:extLst>
              <a:ext uri="{FF2B5EF4-FFF2-40B4-BE49-F238E27FC236}">
                <a16:creationId xmlns:a16="http://schemas.microsoft.com/office/drawing/2014/main" id="{1252E7DA-2E73-AF4B-AD45-10AE14B8545A}"/>
              </a:ext>
            </a:extLst>
          </p:cNvPr>
          <p:cNvSpPr>
            <a:spLocks noChangeArrowheads="1"/>
          </p:cNvSpPr>
          <p:nvPr/>
        </p:nvSpPr>
        <p:spPr bwMode="auto">
          <a:xfrm>
            <a:off x="4612797" y="4231037"/>
            <a:ext cx="1287944" cy="658488"/>
          </a:xfrm>
          <a:custGeom>
            <a:avLst/>
            <a:gdLst>
              <a:gd name="T0" fmla="*/ 1614 w 3227"/>
              <a:gd name="T1" fmla="*/ 0 h 1591"/>
              <a:gd name="T2" fmla="*/ 1778 w 3227"/>
              <a:gd name="T3" fmla="*/ 33 h 1591"/>
              <a:gd name="T4" fmla="*/ 3136 w 3227"/>
              <a:gd name="T5" fmla="*/ 713 h 1591"/>
              <a:gd name="T6" fmla="*/ 3136 w 3227"/>
              <a:gd name="T7" fmla="*/ 877 h 1591"/>
              <a:gd name="T8" fmla="*/ 1778 w 3227"/>
              <a:gd name="T9" fmla="*/ 1556 h 1591"/>
              <a:gd name="T10" fmla="*/ 1614 w 3227"/>
              <a:gd name="T11" fmla="*/ 1590 h 1591"/>
              <a:gd name="T12" fmla="*/ 1449 w 3227"/>
              <a:gd name="T13" fmla="*/ 1556 h 1591"/>
              <a:gd name="T14" fmla="*/ 91 w 3227"/>
              <a:gd name="T15" fmla="*/ 877 h 1591"/>
              <a:gd name="T16" fmla="*/ 91 w 3227"/>
              <a:gd name="T17" fmla="*/ 713 h 1591"/>
              <a:gd name="T18" fmla="*/ 1449 w 3227"/>
              <a:gd name="T19" fmla="*/ 33 h 1591"/>
              <a:gd name="T20" fmla="*/ 1614 w 3227"/>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1">
                <a:moveTo>
                  <a:pt x="1614" y="0"/>
                </a:moveTo>
                <a:cubicBezTo>
                  <a:pt x="1673" y="0"/>
                  <a:pt x="1732" y="11"/>
                  <a:pt x="1778" y="33"/>
                </a:cubicBezTo>
                <a:lnTo>
                  <a:pt x="3136" y="713"/>
                </a:lnTo>
                <a:cubicBezTo>
                  <a:pt x="3226" y="758"/>
                  <a:pt x="3226" y="831"/>
                  <a:pt x="3136" y="877"/>
                </a:cubicBezTo>
                <a:lnTo>
                  <a:pt x="1778" y="1556"/>
                </a:lnTo>
                <a:cubicBezTo>
                  <a:pt x="1732" y="1579"/>
                  <a:pt x="1673" y="1590"/>
                  <a:pt x="1614" y="1590"/>
                </a:cubicBezTo>
                <a:cubicBezTo>
                  <a:pt x="1554" y="1590"/>
                  <a:pt x="1495" y="1579"/>
                  <a:pt x="1449" y="1556"/>
                </a:cubicBezTo>
                <a:lnTo>
                  <a:pt x="91" y="877"/>
                </a:lnTo>
                <a:cubicBezTo>
                  <a:pt x="0" y="831"/>
                  <a:pt x="0" y="758"/>
                  <a:pt x="91" y="713"/>
                </a:cubicBezTo>
                <a:lnTo>
                  <a:pt x="1449" y="33"/>
                </a:lnTo>
                <a:cubicBezTo>
                  <a:pt x="1495" y="11"/>
                  <a:pt x="1554" y="0"/>
                  <a:pt x="1614" y="0"/>
                </a:cubicBezTo>
              </a:path>
            </a:pathLst>
          </a:custGeom>
          <a:solidFill>
            <a:schemeClr val="bg1">
              <a:lumMod val="95000"/>
            </a:schemeClr>
          </a:solidFill>
          <a:ln>
            <a:noFill/>
          </a:ln>
          <a:effectLst/>
        </p:spPr>
        <p:txBody>
          <a:bodyPr wrap="none" anchor="ctr"/>
          <a:lstStyle/>
          <a:p>
            <a:endParaRPr lang="en-US" sz="684" dirty="0">
              <a:latin typeface="+mj-lt"/>
            </a:endParaRPr>
          </a:p>
        </p:txBody>
      </p:sp>
      <p:sp>
        <p:nvSpPr>
          <p:cNvPr id="43" name="Freeform 43">
            <a:extLst>
              <a:ext uri="{FF2B5EF4-FFF2-40B4-BE49-F238E27FC236}">
                <a16:creationId xmlns:a16="http://schemas.microsoft.com/office/drawing/2014/main" id="{B1B51CFA-0B3F-3933-CBD5-678A40A67411}"/>
              </a:ext>
            </a:extLst>
          </p:cNvPr>
          <p:cNvSpPr>
            <a:spLocks noChangeArrowheads="1"/>
          </p:cNvSpPr>
          <p:nvPr/>
        </p:nvSpPr>
        <p:spPr bwMode="auto">
          <a:xfrm>
            <a:off x="5191668" y="4873110"/>
            <a:ext cx="131961" cy="94852"/>
          </a:xfrm>
          <a:custGeom>
            <a:avLst/>
            <a:gdLst>
              <a:gd name="T0" fmla="*/ 300 w 330"/>
              <a:gd name="T1" fmla="*/ 12 h 229"/>
              <a:gd name="T2" fmla="*/ 275 w 330"/>
              <a:gd name="T3" fmla="*/ 20 h 229"/>
              <a:gd name="T4" fmla="*/ 254 w 330"/>
              <a:gd name="T5" fmla="*/ 25 h 229"/>
              <a:gd name="T6" fmla="*/ 230 w 330"/>
              <a:gd name="T7" fmla="*/ 29 h 229"/>
              <a:gd name="T8" fmla="*/ 205 w 330"/>
              <a:gd name="T9" fmla="*/ 32 h 229"/>
              <a:gd name="T10" fmla="*/ 183 w 330"/>
              <a:gd name="T11" fmla="*/ 34 h 229"/>
              <a:gd name="T12" fmla="*/ 148 w 330"/>
              <a:gd name="T13" fmla="*/ 34 h 229"/>
              <a:gd name="T14" fmla="*/ 122 w 330"/>
              <a:gd name="T15" fmla="*/ 32 h 229"/>
              <a:gd name="T16" fmla="*/ 100 w 330"/>
              <a:gd name="T17" fmla="*/ 30 h 229"/>
              <a:gd name="T18" fmla="*/ 80 w 330"/>
              <a:gd name="T19" fmla="*/ 26 h 229"/>
              <a:gd name="T20" fmla="*/ 60 w 330"/>
              <a:gd name="T21" fmla="*/ 22 h 229"/>
              <a:gd name="T22" fmla="*/ 40 w 330"/>
              <a:gd name="T23" fmla="*/ 16 h 229"/>
              <a:gd name="T24" fmla="*/ 18 w 330"/>
              <a:gd name="T25" fmla="*/ 8 h 229"/>
              <a:gd name="T26" fmla="*/ 0 w 330"/>
              <a:gd name="T27" fmla="*/ 194 h 229"/>
              <a:gd name="T28" fmla="*/ 18 w 330"/>
              <a:gd name="T29" fmla="*/ 203 h 229"/>
              <a:gd name="T30" fmla="*/ 40 w 330"/>
              <a:gd name="T31" fmla="*/ 210 h 229"/>
              <a:gd name="T32" fmla="*/ 49 w 330"/>
              <a:gd name="T33" fmla="*/ 213 h 229"/>
              <a:gd name="T34" fmla="*/ 63 w 330"/>
              <a:gd name="T35" fmla="*/ 217 h 229"/>
              <a:gd name="T36" fmla="*/ 80 w 330"/>
              <a:gd name="T37" fmla="*/ 221 h 229"/>
              <a:gd name="T38" fmla="*/ 93 w 330"/>
              <a:gd name="T39" fmla="*/ 222 h 229"/>
              <a:gd name="T40" fmla="*/ 101 w 330"/>
              <a:gd name="T41" fmla="*/ 224 h 229"/>
              <a:gd name="T42" fmla="*/ 122 w 330"/>
              <a:gd name="T43" fmla="*/ 227 h 229"/>
              <a:gd name="T44" fmla="*/ 141 w 330"/>
              <a:gd name="T45" fmla="*/ 228 h 229"/>
              <a:gd name="T46" fmla="*/ 159 w 330"/>
              <a:gd name="T47" fmla="*/ 228 h 229"/>
              <a:gd name="T48" fmla="*/ 179 w 330"/>
              <a:gd name="T49" fmla="*/ 228 h 229"/>
              <a:gd name="T50" fmla="*/ 195 w 330"/>
              <a:gd name="T51" fmla="*/ 227 h 229"/>
              <a:gd name="T52" fmla="*/ 205 w 330"/>
              <a:gd name="T53" fmla="*/ 227 h 229"/>
              <a:gd name="T54" fmla="*/ 230 w 330"/>
              <a:gd name="T55" fmla="*/ 223 h 229"/>
              <a:gd name="T56" fmla="*/ 254 w 330"/>
              <a:gd name="T57" fmla="*/ 219 h 229"/>
              <a:gd name="T58" fmla="*/ 273 w 330"/>
              <a:gd name="T59" fmla="*/ 215 h 229"/>
              <a:gd name="T60" fmla="*/ 294 w 330"/>
              <a:gd name="T61" fmla="*/ 209 h 229"/>
              <a:gd name="T62" fmla="*/ 313 w 330"/>
              <a:gd name="T63" fmla="*/ 201 h 229"/>
              <a:gd name="T64" fmla="*/ 329 w 330"/>
              <a:gd name="T65" fmla="*/ 194 h 229"/>
              <a:gd name="T66" fmla="*/ 313 w 330"/>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229">
                <a:moveTo>
                  <a:pt x="313" y="7"/>
                </a:moveTo>
                <a:cubicBezTo>
                  <a:pt x="309" y="9"/>
                  <a:pt x="305" y="10"/>
                  <a:pt x="300" y="12"/>
                </a:cubicBezTo>
                <a:cubicBezTo>
                  <a:pt x="298" y="13"/>
                  <a:pt x="296" y="14"/>
                  <a:pt x="294" y="14"/>
                </a:cubicBezTo>
                <a:cubicBezTo>
                  <a:pt x="288" y="16"/>
                  <a:pt x="282" y="18"/>
                  <a:pt x="275" y="20"/>
                </a:cubicBezTo>
                <a:cubicBezTo>
                  <a:pt x="275" y="20"/>
                  <a:pt x="274" y="20"/>
                  <a:pt x="272" y="20"/>
                </a:cubicBezTo>
                <a:cubicBezTo>
                  <a:pt x="267" y="22"/>
                  <a:pt x="260" y="23"/>
                  <a:pt x="254" y="25"/>
                </a:cubicBezTo>
                <a:cubicBezTo>
                  <a:pt x="253" y="25"/>
                  <a:pt x="253" y="25"/>
                  <a:pt x="252" y="25"/>
                </a:cubicBezTo>
                <a:cubicBezTo>
                  <a:pt x="245" y="27"/>
                  <a:pt x="237" y="28"/>
                  <a:pt x="230" y="29"/>
                </a:cubicBezTo>
                <a:cubicBezTo>
                  <a:pt x="230" y="30"/>
                  <a:pt x="229" y="30"/>
                  <a:pt x="229" y="30"/>
                </a:cubicBezTo>
                <a:cubicBezTo>
                  <a:pt x="221" y="31"/>
                  <a:pt x="213" y="32"/>
                  <a:pt x="205" y="32"/>
                </a:cubicBezTo>
                <a:cubicBezTo>
                  <a:pt x="202" y="33"/>
                  <a:pt x="198" y="33"/>
                  <a:pt x="195" y="33"/>
                </a:cubicBezTo>
                <a:cubicBezTo>
                  <a:pt x="191" y="33"/>
                  <a:pt x="187" y="33"/>
                  <a:pt x="183" y="34"/>
                </a:cubicBezTo>
                <a:cubicBezTo>
                  <a:pt x="177" y="34"/>
                  <a:pt x="171" y="34"/>
                  <a:pt x="165" y="34"/>
                </a:cubicBezTo>
                <a:cubicBezTo>
                  <a:pt x="159" y="34"/>
                  <a:pt x="154" y="34"/>
                  <a:pt x="148" y="34"/>
                </a:cubicBezTo>
                <a:cubicBezTo>
                  <a:pt x="146" y="33"/>
                  <a:pt x="143" y="33"/>
                  <a:pt x="141" y="33"/>
                </a:cubicBezTo>
                <a:cubicBezTo>
                  <a:pt x="134" y="33"/>
                  <a:pt x="128" y="33"/>
                  <a:pt x="122" y="32"/>
                </a:cubicBezTo>
                <a:cubicBezTo>
                  <a:pt x="121" y="32"/>
                  <a:pt x="121" y="32"/>
                  <a:pt x="120" y="32"/>
                </a:cubicBezTo>
                <a:cubicBezTo>
                  <a:pt x="113" y="32"/>
                  <a:pt x="107" y="30"/>
                  <a:pt x="100" y="30"/>
                </a:cubicBezTo>
                <a:cubicBezTo>
                  <a:pt x="98" y="29"/>
                  <a:pt x="95" y="28"/>
                  <a:pt x="93" y="28"/>
                </a:cubicBezTo>
                <a:cubicBezTo>
                  <a:pt x="88" y="28"/>
                  <a:pt x="84" y="27"/>
                  <a:pt x="80" y="26"/>
                </a:cubicBezTo>
                <a:cubicBezTo>
                  <a:pt x="77" y="25"/>
                  <a:pt x="74" y="25"/>
                  <a:pt x="71" y="24"/>
                </a:cubicBezTo>
                <a:cubicBezTo>
                  <a:pt x="68" y="23"/>
                  <a:pt x="64" y="22"/>
                  <a:pt x="60" y="22"/>
                </a:cubicBezTo>
                <a:cubicBezTo>
                  <a:pt x="57" y="20"/>
                  <a:pt x="53" y="20"/>
                  <a:pt x="49" y="19"/>
                </a:cubicBezTo>
                <a:cubicBezTo>
                  <a:pt x="46" y="18"/>
                  <a:pt x="43" y="17"/>
                  <a:pt x="40" y="16"/>
                </a:cubicBezTo>
                <a:cubicBezTo>
                  <a:pt x="33" y="14"/>
                  <a:pt x="27" y="11"/>
                  <a:pt x="20" y="9"/>
                </a:cubicBezTo>
                <a:lnTo>
                  <a:pt x="18" y="8"/>
                </a:lnTo>
                <a:cubicBezTo>
                  <a:pt x="12" y="6"/>
                  <a:pt x="6" y="3"/>
                  <a:pt x="0" y="0"/>
                </a:cubicBezTo>
                <a:lnTo>
                  <a:pt x="0" y="194"/>
                </a:lnTo>
                <a:cubicBezTo>
                  <a:pt x="6" y="197"/>
                  <a:pt x="12" y="200"/>
                  <a:pt x="18" y="202"/>
                </a:cubicBezTo>
                <a:lnTo>
                  <a:pt x="18" y="203"/>
                </a:lnTo>
                <a:cubicBezTo>
                  <a:pt x="19" y="203"/>
                  <a:pt x="20" y="203"/>
                  <a:pt x="20" y="203"/>
                </a:cubicBezTo>
                <a:cubicBezTo>
                  <a:pt x="27" y="206"/>
                  <a:pt x="33" y="208"/>
                  <a:pt x="40" y="210"/>
                </a:cubicBezTo>
                <a:cubicBezTo>
                  <a:pt x="41" y="211"/>
                  <a:pt x="42" y="211"/>
                  <a:pt x="42" y="211"/>
                </a:cubicBezTo>
                <a:cubicBezTo>
                  <a:pt x="45" y="212"/>
                  <a:pt x="47" y="212"/>
                  <a:pt x="49" y="213"/>
                </a:cubicBezTo>
                <a:cubicBezTo>
                  <a:pt x="53" y="214"/>
                  <a:pt x="57" y="215"/>
                  <a:pt x="60" y="216"/>
                </a:cubicBezTo>
                <a:cubicBezTo>
                  <a:pt x="61" y="216"/>
                  <a:pt x="62" y="216"/>
                  <a:pt x="63" y="217"/>
                </a:cubicBezTo>
                <a:cubicBezTo>
                  <a:pt x="66" y="217"/>
                  <a:pt x="69" y="218"/>
                  <a:pt x="71" y="219"/>
                </a:cubicBezTo>
                <a:cubicBezTo>
                  <a:pt x="74" y="219"/>
                  <a:pt x="77" y="220"/>
                  <a:pt x="80" y="221"/>
                </a:cubicBezTo>
                <a:cubicBezTo>
                  <a:pt x="80" y="221"/>
                  <a:pt x="81" y="221"/>
                  <a:pt x="82" y="221"/>
                </a:cubicBezTo>
                <a:cubicBezTo>
                  <a:pt x="86" y="222"/>
                  <a:pt x="90" y="222"/>
                  <a:pt x="93" y="222"/>
                </a:cubicBezTo>
                <a:cubicBezTo>
                  <a:pt x="95" y="223"/>
                  <a:pt x="98" y="223"/>
                  <a:pt x="100" y="223"/>
                </a:cubicBezTo>
                <a:cubicBezTo>
                  <a:pt x="100" y="223"/>
                  <a:pt x="100" y="224"/>
                  <a:pt x="101" y="224"/>
                </a:cubicBezTo>
                <a:cubicBezTo>
                  <a:pt x="107" y="225"/>
                  <a:pt x="113" y="225"/>
                  <a:pt x="120" y="226"/>
                </a:cubicBezTo>
                <a:cubicBezTo>
                  <a:pt x="121" y="226"/>
                  <a:pt x="121" y="226"/>
                  <a:pt x="122" y="227"/>
                </a:cubicBezTo>
                <a:cubicBezTo>
                  <a:pt x="127" y="227"/>
                  <a:pt x="133" y="227"/>
                  <a:pt x="139" y="228"/>
                </a:cubicBezTo>
                <a:cubicBezTo>
                  <a:pt x="140" y="228"/>
                  <a:pt x="140" y="228"/>
                  <a:pt x="141" y="228"/>
                </a:cubicBezTo>
                <a:cubicBezTo>
                  <a:pt x="143" y="228"/>
                  <a:pt x="146" y="228"/>
                  <a:pt x="148" y="228"/>
                </a:cubicBezTo>
                <a:cubicBezTo>
                  <a:pt x="152" y="228"/>
                  <a:pt x="155" y="228"/>
                  <a:pt x="159" y="228"/>
                </a:cubicBezTo>
                <a:cubicBezTo>
                  <a:pt x="161" y="228"/>
                  <a:pt x="162" y="228"/>
                  <a:pt x="165" y="228"/>
                </a:cubicBezTo>
                <a:cubicBezTo>
                  <a:pt x="170" y="228"/>
                  <a:pt x="174" y="228"/>
                  <a:pt x="179" y="228"/>
                </a:cubicBezTo>
                <a:cubicBezTo>
                  <a:pt x="181" y="228"/>
                  <a:pt x="182" y="228"/>
                  <a:pt x="183" y="228"/>
                </a:cubicBezTo>
                <a:cubicBezTo>
                  <a:pt x="187" y="228"/>
                  <a:pt x="191" y="227"/>
                  <a:pt x="195" y="227"/>
                </a:cubicBezTo>
                <a:cubicBezTo>
                  <a:pt x="198" y="227"/>
                  <a:pt x="200" y="227"/>
                  <a:pt x="203" y="227"/>
                </a:cubicBezTo>
                <a:lnTo>
                  <a:pt x="205" y="227"/>
                </a:lnTo>
                <a:cubicBezTo>
                  <a:pt x="213" y="226"/>
                  <a:pt x="221" y="225"/>
                  <a:pt x="229" y="223"/>
                </a:cubicBezTo>
                <a:lnTo>
                  <a:pt x="230" y="223"/>
                </a:lnTo>
                <a:cubicBezTo>
                  <a:pt x="237" y="222"/>
                  <a:pt x="245" y="221"/>
                  <a:pt x="252" y="220"/>
                </a:cubicBezTo>
                <a:cubicBezTo>
                  <a:pt x="253" y="220"/>
                  <a:pt x="253" y="219"/>
                  <a:pt x="254" y="219"/>
                </a:cubicBezTo>
                <a:cubicBezTo>
                  <a:pt x="260" y="218"/>
                  <a:pt x="267" y="217"/>
                  <a:pt x="272" y="215"/>
                </a:cubicBezTo>
                <a:cubicBezTo>
                  <a:pt x="273" y="215"/>
                  <a:pt x="273" y="215"/>
                  <a:pt x="273" y="215"/>
                </a:cubicBezTo>
                <a:cubicBezTo>
                  <a:pt x="274" y="214"/>
                  <a:pt x="275" y="214"/>
                  <a:pt x="275" y="214"/>
                </a:cubicBezTo>
                <a:cubicBezTo>
                  <a:pt x="282" y="212"/>
                  <a:pt x="288" y="211"/>
                  <a:pt x="294" y="209"/>
                </a:cubicBezTo>
                <a:cubicBezTo>
                  <a:pt x="296" y="208"/>
                  <a:pt x="298" y="207"/>
                  <a:pt x="300" y="206"/>
                </a:cubicBezTo>
                <a:cubicBezTo>
                  <a:pt x="305" y="205"/>
                  <a:pt x="309" y="203"/>
                  <a:pt x="313" y="201"/>
                </a:cubicBezTo>
                <a:cubicBezTo>
                  <a:pt x="314" y="201"/>
                  <a:pt x="315" y="200"/>
                  <a:pt x="316" y="200"/>
                </a:cubicBezTo>
                <a:cubicBezTo>
                  <a:pt x="320" y="198"/>
                  <a:pt x="324" y="197"/>
                  <a:pt x="329" y="194"/>
                </a:cubicBezTo>
                <a:lnTo>
                  <a:pt x="329" y="0"/>
                </a:lnTo>
                <a:cubicBezTo>
                  <a:pt x="324" y="3"/>
                  <a:pt x="319" y="4"/>
                  <a:pt x="313" y="7"/>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44" name="Freeform 44">
            <a:extLst>
              <a:ext uri="{FF2B5EF4-FFF2-40B4-BE49-F238E27FC236}">
                <a16:creationId xmlns:a16="http://schemas.microsoft.com/office/drawing/2014/main" id="{AB5633EC-4EA3-31A2-6E94-7A0591F999D7}"/>
              </a:ext>
            </a:extLst>
          </p:cNvPr>
          <p:cNvSpPr>
            <a:spLocks noChangeArrowheads="1"/>
          </p:cNvSpPr>
          <p:nvPr/>
        </p:nvSpPr>
        <p:spPr bwMode="auto">
          <a:xfrm>
            <a:off x="5089617" y="4517415"/>
            <a:ext cx="334303" cy="82082"/>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7" y="198"/>
                  <a:pt x="0" y="154"/>
                  <a:pt x="0" y="99"/>
                </a:cubicBezTo>
                <a:cubicBezTo>
                  <a:pt x="0" y="44"/>
                  <a:pt x="187"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US" sz="684" dirty="0">
              <a:latin typeface="+mj-lt"/>
            </a:endParaRPr>
          </a:p>
        </p:txBody>
      </p:sp>
      <p:sp>
        <p:nvSpPr>
          <p:cNvPr id="47" name="Freeform 7">
            <a:extLst>
              <a:ext uri="{FF2B5EF4-FFF2-40B4-BE49-F238E27FC236}">
                <a16:creationId xmlns:a16="http://schemas.microsoft.com/office/drawing/2014/main" id="{AF847A16-8870-7985-133E-3CDFDE351087}"/>
              </a:ext>
            </a:extLst>
          </p:cNvPr>
          <p:cNvSpPr>
            <a:spLocks noChangeArrowheads="1"/>
          </p:cNvSpPr>
          <p:nvPr/>
        </p:nvSpPr>
        <p:spPr bwMode="auto">
          <a:xfrm>
            <a:off x="7248580" y="3964724"/>
            <a:ext cx="28152" cy="114916"/>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48" name="Freeform 9">
            <a:extLst>
              <a:ext uri="{FF2B5EF4-FFF2-40B4-BE49-F238E27FC236}">
                <a16:creationId xmlns:a16="http://schemas.microsoft.com/office/drawing/2014/main" id="{2F662AC5-6E08-C010-4C86-C2473D821877}"/>
              </a:ext>
            </a:extLst>
          </p:cNvPr>
          <p:cNvSpPr>
            <a:spLocks noChangeArrowheads="1"/>
          </p:cNvSpPr>
          <p:nvPr/>
        </p:nvSpPr>
        <p:spPr bwMode="auto">
          <a:xfrm>
            <a:off x="6006382" y="3964724"/>
            <a:ext cx="28152" cy="114916"/>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49" name="Freeform 10">
            <a:extLst>
              <a:ext uri="{FF2B5EF4-FFF2-40B4-BE49-F238E27FC236}">
                <a16:creationId xmlns:a16="http://schemas.microsoft.com/office/drawing/2014/main" id="{FDD582DC-D402-E2DA-1DB1-13ACAD1FF907}"/>
              </a:ext>
            </a:extLst>
          </p:cNvPr>
          <p:cNvSpPr>
            <a:spLocks noChangeArrowheads="1"/>
          </p:cNvSpPr>
          <p:nvPr/>
        </p:nvSpPr>
        <p:spPr bwMode="auto">
          <a:xfrm>
            <a:off x="6706657" y="3997557"/>
            <a:ext cx="541922" cy="361166"/>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50" name="Freeform 11">
            <a:extLst>
              <a:ext uri="{FF2B5EF4-FFF2-40B4-BE49-F238E27FC236}">
                <a16:creationId xmlns:a16="http://schemas.microsoft.com/office/drawing/2014/main" id="{83ED94D9-A2C7-85B2-87BA-7F71BA0CE1F6}"/>
              </a:ext>
            </a:extLst>
          </p:cNvPr>
          <p:cNvSpPr>
            <a:spLocks noChangeArrowheads="1"/>
          </p:cNvSpPr>
          <p:nvPr/>
        </p:nvSpPr>
        <p:spPr bwMode="auto">
          <a:xfrm>
            <a:off x="6034532" y="3997557"/>
            <a:ext cx="541922" cy="361166"/>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51" name="Freeform 12">
            <a:extLst>
              <a:ext uri="{FF2B5EF4-FFF2-40B4-BE49-F238E27FC236}">
                <a16:creationId xmlns:a16="http://schemas.microsoft.com/office/drawing/2014/main" id="{67AB0616-C534-100F-1058-BCA3E43D792F}"/>
              </a:ext>
            </a:extLst>
          </p:cNvPr>
          <p:cNvSpPr>
            <a:spLocks noChangeArrowheads="1"/>
          </p:cNvSpPr>
          <p:nvPr/>
        </p:nvSpPr>
        <p:spPr bwMode="auto">
          <a:xfrm>
            <a:off x="5997585" y="3636392"/>
            <a:ext cx="1287944" cy="658488"/>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chemeClr val="bg1">
              <a:lumMod val="95000"/>
            </a:schemeClr>
          </a:solidFill>
          <a:ln>
            <a:noFill/>
          </a:ln>
          <a:effectLst/>
        </p:spPr>
        <p:txBody>
          <a:bodyPr wrap="none" anchor="ctr"/>
          <a:lstStyle/>
          <a:p>
            <a:endParaRPr lang="en-US" sz="684" dirty="0">
              <a:latin typeface="+mj-lt"/>
            </a:endParaRPr>
          </a:p>
        </p:txBody>
      </p:sp>
      <p:sp>
        <p:nvSpPr>
          <p:cNvPr id="52" name="Freeform 13">
            <a:extLst>
              <a:ext uri="{FF2B5EF4-FFF2-40B4-BE49-F238E27FC236}">
                <a16:creationId xmlns:a16="http://schemas.microsoft.com/office/drawing/2014/main" id="{DA16BA1D-D232-C2D4-4506-314FCB0289FD}"/>
              </a:ext>
            </a:extLst>
          </p:cNvPr>
          <p:cNvSpPr>
            <a:spLocks noChangeArrowheads="1"/>
          </p:cNvSpPr>
          <p:nvPr/>
        </p:nvSpPr>
        <p:spPr bwMode="auto">
          <a:xfrm>
            <a:off x="6576455" y="4278464"/>
            <a:ext cx="131961" cy="94852"/>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53" name="Freeform 14">
            <a:extLst>
              <a:ext uri="{FF2B5EF4-FFF2-40B4-BE49-F238E27FC236}">
                <a16:creationId xmlns:a16="http://schemas.microsoft.com/office/drawing/2014/main" id="{437DB9D6-B378-E75F-51F6-EA958E6F49A3}"/>
              </a:ext>
            </a:extLst>
          </p:cNvPr>
          <p:cNvSpPr>
            <a:spLocks noChangeArrowheads="1"/>
          </p:cNvSpPr>
          <p:nvPr/>
        </p:nvSpPr>
        <p:spPr bwMode="auto">
          <a:xfrm>
            <a:off x="6474405" y="3922770"/>
            <a:ext cx="334303" cy="82082"/>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chemeClr val="bg1">
              <a:lumMod val="75000"/>
            </a:schemeClr>
          </a:solidFill>
          <a:ln>
            <a:noFill/>
          </a:ln>
          <a:effectLst/>
        </p:spPr>
        <p:txBody>
          <a:bodyPr wrap="none" anchor="ctr"/>
          <a:lstStyle/>
          <a:p>
            <a:endParaRPr lang="en-US" sz="684" dirty="0">
              <a:latin typeface="+mj-lt"/>
            </a:endParaRPr>
          </a:p>
        </p:txBody>
      </p:sp>
      <p:sp>
        <p:nvSpPr>
          <p:cNvPr id="54" name="Freeform 17">
            <a:extLst>
              <a:ext uri="{FF2B5EF4-FFF2-40B4-BE49-F238E27FC236}">
                <a16:creationId xmlns:a16="http://schemas.microsoft.com/office/drawing/2014/main" id="{652758EB-7E07-E477-9E15-7A0A01A29A66}"/>
              </a:ext>
            </a:extLst>
          </p:cNvPr>
          <p:cNvSpPr>
            <a:spLocks noChangeArrowheads="1"/>
          </p:cNvSpPr>
          <p:nvPr/>
        </p:nvSpPr>
        <p:spPr bwMode="auto">
          <a:xfrm>
            <a:off x="8755787" y="4559372"/>
            <a:ext cx="28152" cy="114916"/>
          </a:xfrm>
          <a:custGeom>
            <a:avLst/>
            <a:gdLst>
              <a:gd name="T0" fmla="*/ 67 w 69"/>
              <a:gd name="T1" fmla="*/ 10 h 277"/>
              <a:gd name="T2" fmla="*/ 67 w 69"/>
              <a:gd name="T3" fmla="*/ 11 h 277"/>
              <a:gd name="T4" fmla="*/ 64 w 69"/>
              <a:gd name="T5" fmla="*/ 21 h 277"/>
              <a:gd name="T6" fmla="*/ 63 w 69"/>
              <a:gd name="T7" fmla="*/ 24 h 277"/>
              <a:gd name="T8" fmla="*/ 59 w 69"/>
              <a:gd name="T9" fmla="*/ 32 h 277"/>
              <a:gd name="T10" fmla="*/ 56 w 69"/>
              <a:gd name="T11" fmla="*/ 35 h 277"/>
              <a:gd name="T12" fmla="*/ 52 w 69"/>
              <a:gd name="T13" fmla="*/ 41 h 277"/>
              <a:gd name="T14" fmla="*/ 49 w 69"/>
              <a:gd name="T15" fmla="*/ 46 h 277"/>
              <a:gd name="T16" fmla="*/ 44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20 w 69"/>
              <a:gd name="T37" fmla="*/ 265 h 277"/>
              <a:gd name="T38" fmla="*/ 29 w 69"/>
              <a:gd name="T39" fmla="*/ 259 h 277"/>
              <a:gd name="T40" fmla="*/ 31 w 69"/>
              <a:gd name="T41" fmla="*/ 257 h 277"/>
              <a:gd name="T42" fmla="*/ 36 w 69"/>
              <a:gd name="T43" fmla="*/ 254 h 277"/>
              <a:gd name="T44" fmla="*/ 38 w 69"/>
              <a:gd name="T45" fmla="*/ 251 h 277"/>
              <a:gd name="T46" fmla="*/ 44 w 69"/>
              <a:gd name="T47" fmla="*/ 246 h 277"/>
              <a:gd name="T48" fmla="*/ 46 w 69"/>
              <a:gd name="T49" fmla="*/ 243 h 277"/>
              <a:gd name="T50" fmla="*/ 49 w 69"/>
              <a:gd name="T51" fmla="*/ 240 h 277"/>
              <a:gd name="T52" fmla="*/ 52 w 69"/>
              <a:gd name="T53" fmla="*/ 236 h 277"/>
              <a:gd name="T54" fmla="*/ 54 w 69"/>
              <a:gd name="T55" fmla="*/ 234 h 277"/>
              <a:gd name="T56" fmla="*/ 56 w 69"/>
              <a:gd name="T57" fmla="*/ 230 h 277"/>
              <a:gd name="T58" fmla="*/ 59 w 69"/>
              <a:gd name="T59" fmla="*/ 225 h 277"/>
              <a:gd name="T60" fmla="*/ 60 w 69"/>
              <a:gd name="T61" fmla="*/ 224 h 277"/>
              <a:gd name="T62" fmla="*/ 63 w 69"/>
              <a:gd name="T63" fmla="*/ 219 h 277"/>
              <a:gd name="T64" fmla="*/ 64 w 69"/>
              <a:gd name="T65" fmla="*/ 216 h 277"/>
              <a:gd name="T66" fmla="*/ 65 w 69"/>
              <a:gd name="T67" fmla="*/ 215 h 277"/>
              <a:gd name="T68" fmla="*/ 67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lnTo>
                  <a:pt x="67" y="11"/>
                </a:lnTo>
                <a:cubicBezTo>
                  <a:pt x="66" y="14"/>
                  <a:pt x="65" y="18"/>
                  <a:pt x="64" y="21"/>
                </a:cubicBezTo>
                <a:cubicBezTo>
                  <a:pt x="64" y="23"/>
                  <a:pt x="63" y="24"/>
                  <a:pt x="63" y="24"/>
                </a:cubicBezTo>
                <a:cubicBezTo>
                  <a:pt x="61" y="27"/>
                  <a:pt x="61" y="29"/>
                  <a:pt x="59" y="32"/>
                </a:cubicBezTo>
                <a:cubicBezTo>
                  <a:pt x="59" y="33"/>
                  <a:pt x="58" y="34"/>
                  <a:pt x="56" y="35"/>
                </a:cubicBezTo>
                <a:cubicBezTo>
                  <a:pt x="55" y="38"/>
                  <a:pt x="54" y="40"/>
                  <a:pt x="52" y="41"/>
                </a:cubicBezTo>
                <a:cubicBezTo>
                  <a:pt x="52" y="43"/>
                  <a:pt x="50" y="45"/>
                  <a:pt x="49" y="46"/>
                </a:cubicBezTo>
                <a:cubicBezTo>
                  <a:pt x="47" y="47"/>
                  <a:pt x="46" y="49"/>
                  <a:pt x="44" y="51"/>
                </a:cubicBezTo>
                <a:cubicBezTo>
                  <a:pt x="43" y="53"/>
                  <a:pt x="41" y="55"/>
                  <a:pt x="38" y="57"/>
                </a:cubicBezTo>
                <a:cubicBezTo>
                  <a:pt x="36" y="59"/>
                  <a:pt x="34" y="60"/>
                  <a:pt x="31" y="63"/>
                </a:cubicBezTo>
                <a:cubicBezTo>
                  <a:pt x="30" y="63"/>
                  <a:pt x="30" y="63"/>
                  <a:pt x="29" y="64"/>
                </a:cubicBezTo>
                <a:cubicBezTo>
                  <a:pt x="25" y="67"/>
                  <a:pt x="22"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9" y="266"/>
                  <a:pt x="20" y="265"/>
                </a:cubicBezTo>
                <a:cubicBezTo>
                  <a:pt x="23" y="263"/>
                  <a:pt x="26" y="260"/>
                  <a:pt x="29" y="259"/>
                </a:cubicBezTo>
                <a:cubicBezTo>
                  <a:pt x="30" y="258"/>
                  <a:pt x="30" y="257"/>
                  <a:pt x="31" y="257"/>
                </a:cubicBezTo>
                <a:cubicBezTo>
                  <a:pt x="33" y="255"/>
                  <a:pt x="34" y="254"/>
                  <a:pt x="36" y="254"/>
                </a:cubicBezTo>
                <a:cubicBezTo>
                  <a:pt x="37" y="253"/>
                  <a:pt x="38" y="252"/>
                  <a:pt x="38" y="251"/>
                </a:cubicBezTo>
                <a:cubicBezTo>
                  <a:pt x="41" y="249"/>
                  <a:pt x="43" y="248"/>
                  <a:pt x="44" y="246"/>
                </a:cubicBezTo>
                <a:cubicBezTo>
                  <a:pt x="45" y="244"/>
                  <a:pt x="46" y="244"/>
                  <a:pt x="46" y="243"/>
                </a:cubicBezTo>
                <a:cubicBezTo>
                  <a:pt x="47" y="242"/>
                  <a:pt x="48" y="241"/>
                  <a:pt x="49" y="240"/>
                </a:cubicBezTo>
                <a:cubicBezTo>
                  <a:pt x="50" y="239"/>
                  <a:pt x="52" y="237"/>
                  <a:pt x="52" y="236"/>
                </a:cubicBezTo>
                <a:cubicBezTo>
                  <a:pt x="53" y="235"/>
                  <a:pt x="54" y="234"/>
                  <a:pt x="54" y="234"/>
                </a:cubicBezTo>
                <a:cubicBezTo>
                  <a:pt x="55" y="232"/>
                  <a:pt x="56" y="231"/>
                  <a:pt x="56" y="230"/>
                </a:cubicBezTo>
                <a:cubicBezTo>
                  <a:pt x="58" y="229"/>
                  <a:pt x="59" y="227"/>
                  <a:pt x="59" y="225"/>
                </a:cubicBezTo>
                <a:cubicBezTo>
                  <a:pt x="60" y="225"/>
                  <a:pt x="60" y="225"/>
                  <a:pt x="60" y="224"/>
                </a:cubicBezTo>
                <a:cubicBezTo>
                  <a:pt x="61" y="223"/>
                  <a:pt x="62" y="220"/>
                  <a:pt x="63" y="219"/>
                </a:cubicBezTo>
                <a:cubicBezTo>
                  <a:pt x="63" y="218"/>
                  <a:pt x="64" y="216"/>
                  <a:pt x="64" y="216"/>
                </a:cubicBezTo>
                <a:cubicBezTo>
                  <a:pt x="64" y="215"/>
                  <a:pt x="65" y="215"/>
                  <a:pt x="65" y="215"/>
                </a:cubicBezTo>
                <a:cubicBezTo>
                  <a:pt x="66" y="212"/>
                  <a:pt x="66" y="208"/>
                  <a:pt x="67"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55" name="Freeform 19">
            <a:extLst>
              <a:ext uri="{FF2B5EF4-FFF2-40B4-BE49-F238E27FC236}">
                <a16:creationId xmlns:a16="http://schemas.microsoft.com/office/drawing/2014/main" id="{D79884B1-7083-C096-55AA-7E4EC2F3D57F}"/>
              </a:ext>
            </a:extLst>
          </p:cNvPr>
          <p:cNvSpPr>
            <a:spLocks noChangeArrowheads="1"/>
          </p:cNvSpPr>
          <p:nvPr/>
        </p:nvSpPr>
        <p:spPr bwMode="auto">
          <a:xfrm>
            <a:off x="7513589" y="4559372"/>
            <a:ext cx="28152" cy="114916"/>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56" name="Freeform 20">
            <a:extLst>
              <a:ext uri="{FF2B5EF4-FFF2-40B4-BE49-F238E27FC236}">
                <a16:creationId xmlns:a16="http://schemas.microsoft.com/office/drawing/2014/main" id="{7A33DCA4-9561-0D84-2C07-399A74E31FFE}"/>
              </a:ext>
            </a:extLst>
          </p:cNvPr>
          <p:cNvSpPr>
            <a:spLocks noChangeArrowheads="1"/>
          </p:cNvSpPr>
          <p:nvPr/>
        </p:nvSpPr>
        <p:spPr bwMode="auto">
          <a:xfrm>
            <a:off x="8213864" y="4592202"/>
            <a:ext cx="541922" cy="361166"/>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57" name="Freeform 21">
            <a:extLst>
              <a:ext uri="{FF2B5EF4-FFF2-40B4-BE49-F238E27FC236}">
                <a16:creationId xmlns:a16="http://schemas.microsoft.com/office/drawing/2014/main" id="{E59E0014-0DCB-CDFA-7B66-4C90DDECD42A}"/>
              </a:ext>
            </a:extLst>
          </p:cNvPr>
          <p:cNvSpPr>
            <a:spLocks noChangeArrowheads="1"/>
          </p:cNvSpPr>
          <p:nvPr/>
        </p:nvSpPr>
        <p:spPr bwMode="auto">
          <a:xfrm>
            <a:off x="7539980" y="4592202"/>
            <a:ext cx="541922" cy="361166"/>
          </a:xfrm>
          <a:custGeom>
            <a:avLst/>
            <a:gdLst>
              <a:gd name="T0" fmla="*/ 1359 w 1360"/>
              <a:gd name="T1" fmla="*/ 679 h 874"/>
              <a:gd name="T2" fmla="*/ 1359 w 1360"/>
              <a:gd name="T3" fmla="*/ 873 h 874"/>
              <a:gd name="T4" fmla="*/ 0 w 1360"/>
              <a:gd name="T5" fmla="*/ 194 h 874"/>
              <a:gd name="T6" fmla="*/ 0 w 1360"/>
              <a:gd name="T7" fmla="*/ 0 h 874"/>
              <a:gd name="T8" fmla="*/ 1359 w 1360"/>
              <a:gd name="T9" fmla="*/ 679 h 874"/>
            </a:gdLst>
            <a:ahLst/>
            <a:cxnLst>
              <a:cxn ang="0">
                <a:pos x="T0" y="T1"/>
              </a:cxn>
              <a:cxn ang="0">
                <a:pos x="T2" y="T3"/>
              </a:cxn>
              <a:cxn ang="0">
                <a:pos x="T4" y="T5"/>
              </a:cxn>
              <a:cxn ang="0">
                <a:pos x="T6" y="T7"/>
              </a:cxn>
              <a:cxn ang="0">
                <a:pos x="T8" y="T9"/>
              </a:cxn>
            </a:cxnLst>
            <a:rect l="0" t="0" r="r" b="b"/>
            <a:pathLst>
              <a:path w="1360" h="874">
                <a:moveTo>
                  <a:pt x="1359" y="679"/>
                </a:moveTo>
                <a:lnTo>
                  <a:pt x="1359" y="873"/>
                </a:lnTo>
                <a:lnTo>
                  <a:pt x="0" y="194"/>
                </a:lnTo>
                <a:lnTo>
                  <a:pt x="0" y="0"/>
                </a:lnTo>
                <a:lnTo>
                  <a:pt x="1359" y="679"/>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58" name="Freeform 22">
            <a:extLst>
              <a:ext uri="{FF2B5EF4-FFF2-40B4-BE49-F238E27FC236}">
                <a16:creationId xmlns:a16="http://schemas.microsoft.com/office/drawing/2014/main" id="{19C5B1FF-C4A4-0BEB-B5D9-9270306C52CA}"/>
              </a:ext>
            </a:extLst>
          </p:cNvPr>
          <p:cNvSpPr>
            <a:spLocks noChangeArrowheads="1"/>
          </p:cNvSpPr>
          <p:nvPr/>
        </p:nvSpPr>
        <p:spPr bwMode="auto">
          <a:xfrm>
            <a:off x="7504792" y="4231037"/>
            <a:ext cx="1287944" cy="658488"/>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chemeClr val="bg1">
              <a:lumMod val="95000"/>
            </a:schemeClr>
          </a:solidFill>
          <a:ln>
            <a:noFill/>
          </a:ln>
          <a:effectLst/>
        </p:spPr>
        <p:txBody>
          <a:bodyPr wrap="none" anchor="ctr"/>
          <a:lstStyle/>
          <a:p>
            <a:endParaRPr lang="en-US" sz="684" dirty="0">
              <a:latin typeface="+mj-lt"/>
            </a:endParaRPr>
          </a:p>
        </p:txBody>
      </p:sp>
      <p:sp>
        <p:nvSpPr>
          <p:cNvPr id="59" name="Freeform 23">
            <a:extLst>
              <a:ext uri="{FF2B5EF4-FFF2-40B4-BE49-F238E27FC236}">
                <a16:creationId xmlns:a16="http://schemas.microsoft.com/office/drawing/2014/main" id="{854BF783-7F02-192E-7A65-54E598DC488C}"/>
              </a:ext>
            </a:extLst>
          </p:cNvPr>
          <p:cNvSpPr>
            <a:spLocks noChangeArrowheads="1"/>
          </p:cNvSpPr>
          <p:nvPr/>
        </p:nvSpPr>
        <p:spPr bwMode="auto">
          <a:xfrm>
            <a:off x="8081902" y="4873110"/>
            <a:ext cx="131962" cy="94852"/>
          </a:xfrm>
          <a:custGeom>
            <a:avLst/>
            <a:gdLst>
              <a:gd name="T0" fmla="*/ 300 w 329"/>
              <a:gd name="T1" fmla="*/ 12 h 229"/>
              <a:gd name="T2" fmla="*/ 275 w 329"/>
              <a:gd name="T3" fmla="*/ 20 h 229"/>
              <a:gd name="T4" fmla="*/ 253 w 329"/>
              <a:gd name="T5" fmla="*/ 25 h 229"/>
              <a:gd name="T6" fmla="*/ 230 w 329"/>
              <a:gd name="T7" fmla="*/ 29 h 229"/>
              <a:gd name="T8" fmla="*/ 204 w 329"/>
              <a:gd name="T9" fmla="*/ 32 h 229"/>
              <a:gd name="T10" fmla="*/ 183 w 329"/>
              <a:gd name="T11" fmla="*/ 34 h 229"/>
              <a:gd name="T12" fmla="*/ 148 w 329"/>
              <a:gd name="T13" fmla="*/ 34 h 229"/>
              <a:gd name="T14" fmla="*/ 121 w 329"/>
              <a:gd name="T15" fmla="*/ 32 h 229"/>
              <a:gd name="T16" fmla="*/ 99 w 329"/>
              <a:gd name="T17" fmla="*/ 30 h 229"/>
              <a:gd name="T18" fmla="*/ 79 w 329"/>
              <a:gd name="T19" fmla="*/ 26 h 229"/>
              <a:gd name="T20" fmla="*/ 59 w 329"/>
              <a:gd name="T21" fmla="*/ 22 h 229"/>
              <a:gd name="T22" fmla="*/ 39 w 329"/>
              <a:gd name="T23" fmla="*/ 16 h 229"/>
              <a:gd name="T24" fmla="*/ 17 w 329"/>
              <a:gd name="T25" fmla="*/ 8 h 229"/>
              <a:gd name="T26" fmla="*/ 0 w 329"/>
              <a:gd name="T27" fmla="*/ 194 h 229"/>
              <a:gd name="T28" fmla="*/ 18 w 329"/>
              <a:gd name="T29" fmla="*/ 203 h 229"/>
              <a:gd name="T30" fmla="*/ 39 w 329"/>
              <a:gd name="T31" fmla="*/ 210 h 229"/>
              <a:gd name="T32" fmla="*/ 48 w 329"/>
              <a:gd name="T33" fmla="*/ 213 h 229"/>
              <a:gd name="T34" fmla="*/ 63 w 329"/>
              <a:gd name="T35" fmla="*/ 217 h 229"/>
              <a:gd name="T36" fmla="*/ 79 w 329"/>
              <a:gd name="T37" fmla="*/ 221 h 229"/>
              <a:gd name="T38" fmla="*/ 93 w 329"/>
              <a:gd name="T39" fmla="*/ 222 h 229"/>
              <a:gd name="T40" fmla="*/ 100 w 329"/>
              <a:gd name="T41" fmla="*/ 224 h 229"/>
              <a:gd name="T42" fmla="*/ 120 w 329"/>
              <a:gd name="T43" fmla="*/ 226 h 229"/>
              <a:gd name="T44" fmla="*/ 138 w 329"/>
              <a:gd name="T45" fmla="*/ 228 h 229"/>
              <a:gd name="T46" fmla="*/ 148 w 329"/>
              <a:gd name="T47" fmla="*/ 228 h 229"/>
              <a:gd name="T48" fmla="*/ 163 w 329"/>
              <a:gd name="T49" fmla="*/ 228 h 229"/>
              <a:gd name="T50" fmla="*/ 183 w 329"/>
              <a:gd name="T51" fmla="*/ 228 h 229"/>
              <a:gd name="T52" fmla="*/ 202 w 329"/>
              <a:gd name="T53" fmla="*/ 227 h 229"/>
              <a:gd name="T54" fmla="*/ 228 w 329"/>
              <a:gd name="T55" fmla="*/ 223 h 229"/>
              <a:gd name="T56" fmla="*/ 251 w 329"/>
              <a:gd name="T57" fmla="*/ 220 h 229"/>
              <a:gd name="T58" fmla="*/ 272 w 329"/>
              <a:gd name="T59" fmla="*/ 215 h 229"/>
              <a:gd name="T60" fmla="*/ 293 w 329"/>
              <a:gd name="T61" fmla="*/ 209 h 229"/>
              <a:gd name="T62" fmla="*/ 313 w 329"/>
              <a:gd name="T63" fmla="*/ 201 h 229"/>
              <a:gd name="T64" fmla="*/ 328 w 329"/>
              <a:gd name="T65" fmla="*/ 194 h 229"/>
              <a:gd name="T66" fmla="*/ 313 w 329"/>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229">
                <a:moveTo>
                  <a:pt x="313" y="7"/>
                </a:moveTo>
                <a:cubicBezTo>
                  <a:pt x="308" y="9"/>
                  <a:pt x="304" y="10"/>
                  <a:pt x="300" y="12"/>
                </a:cubicBezTo>
                <a:cubicBezTo>
                  <a:pt x="298" y="13"/>
                  <a:pt x="295" y="14"/>
                  <a:pt x="293" y="14"/>
                </a:cubicBezTo>
                <a:cubicBezTo>
                  <a:pt x="287" y="16"/>
                  <a:pt x="281" y="18"/>
                  <a:pt x="275" y="20"/>
                </a:cubicBezTo>
                <a:cubicBezTo>
                  <a:pt x="274" y="20"/>
                  <a:pt x="273" y="20"/>
                  <a:pt x="272" y="20"/>
                </a:cubicBezTo>
                <a:cubicBezTo>
                  <a:pt x="266" y="22"/>
                  <a:pt x="259" y="23"/>
                  <a:pt x="253" y="25"/>
                </a:cubicBezTo>
                <a:cubicBezTo>
                  <a:pt x="253" y="25"/>
                  <a:pt x="252" y="25"/>
                  <a:pt x="251" y="25"/>
                </a:cubicBezTo>
                <a:cubicBezTo>
                  <a:pt x="244" y="27"/>
                  <a:pt x="237" y="28"/>
                  <a:pt x="230" y="29"/>
                </a:cubicBezTo>
                <a:cubicBezTo>
                  <a:pt x="229" y="30"/>
                  <a:pt x="228" y="30"/>
                  <a:pt x="228" y="30"/>
                </a:cubicBezTo>
                <a:cubicBezTo>
                  <a:pt x="220" y="31"/>
                  <a:pt x="212" y="32"/>
                  <a:pt x="204" y="32"/>
                </a:cubicBezTo>
                <a:cubicBezTo>
                  <a:pt x="201" y="33"/>
                  <a:pt x="198" y="33"/>
                  <a:pt x="195" y="33"/>
                </a:cubicBezTo>
                <a:cubicBezTo>
                  <a:pt x="190" y="33"/>
                  <a:pt x="186" y="33"/>
                  <a:pt x="183" y="34"/>
                </a:cubicBezTo>
                <a:cubicBezTo>
                  <a:pt x="176" y="34"/>
                  <a:pt x="170" y="34"/>
                  <a:pt x="163" y="34"/>
                </a:cubicBezTo>
                <a:cubicBezTo>
                  <a:pt x="159" y="34"/>
                  <a:pt x="153" y="34"/>
                  <a:pt x="148" y="34"/>
                </a:cubicBezTo>
                <a:cubicBezTo>
                  <a:pt x="145" y="33"/>
                  <a:pt x="143" y="33"/>
                  <a:pt x="140" y="33"/>
                </a:cubicBezTo>
                <a:cubicBezTo>
                  <a:pt x="133" y="33"/>
                  <a:pt x="127" y="33"/>
                  <a:pt x="121" y="32"/>
                </a:cubicBezTo>
                <a:lnTo>
                  <a:pt x="120" y="32"/>
                </a:lnTo>
                <a:cubicBezTo>
                  <a:pt x="113" y="32"/>
                  <a:pt x="105" y="30"/>
                  <a:pt x="99" y="30"/>
                </a:cubicBezTo>
                <a:cubicBezTo>
                  <a:pt x="97" y="29"/>
                  <a:pt x="94" y="28"/>
                  <a:pt x="93" y="28"/>
                </a:cubicBezTo>
                <a:cubicBezTo>
                  <a:pt x="88" y="28"/>
                  <a:pt x="83" y="27"/>
                  <a:pt x="79" y="26"/>
                </a:cubicBezTo>
                <a:cubicBezTo>
                  <a:pt x="76" y="25"/>
                  <a:pt x="73" y="25"/>
                  <a:pt x="70" y="24"/>
                </a:cubicBezTo>
                <a:cubicBezTo>
                  <a:pt x="67" y="23"/>
                  <a:pt x="63" y="22"/>
                  <a:pt x="59" y="22"/>
                </a:cubicBezTo>
                <a:cubicBezTo>
                  <a:pt x="56" y="20"/>
                  <a:pt x="52" y="20"/>
                  <a:pt x="48" y="19"/>
                </a:cubicBezTo>
                <a:cubicBezTo>
                  <a:pt x="46" y="18"/>
                  <a:pt x="42" y="17"/>
                  <a:pt x="39" y="16"/>
                </a:cubicBezTo>
                <a:cubicBezTo>
                  <a:pt x="33" y="14"/>
                  <a:pt x="26" y="11"/>
                  <a:pt x="19" y="9"/>
                </a:cubicBezTo>
                <a:cubicBezTo>
                  <a:pt x="19" y="9"/>
                  <a:pt x="18" y="8"/>
                  <a:pt x="17" y="8"/>
                </a:cubicBezTo>
                <a:cubicBezTo>
                  <a:pt x="11" y="6"/>
                  <a:pt x="6" y="3"/>
                  <a:pt x="0" y="0"/>
                </a:cubicBezTo>
                <a:lnTo>
                  <a:pt x="0" y="194"/>
                </a:lnTo>
                <a:cubicBezTo>
                  <a:pt x="6" y="197"/>
                  <a:pt x="11" y="200"/>
                  <a:pt x="17" y="202"/>
                </a:cubicBezTo>
                <a:cubicBezTo>
                  <a:pt x="18" y="202"/>
                  <a:pt x="18" y="203"/>
                  <a:pt x="18" y="203"/>
                </a:cubicBezTo>
                <a:cubicBezTo>
                  <a:pt x="19" y="203"/>
                  <a:pt x="19" y="203"/>
                  <a:pt x="19" y="203"/>
                </a:cubicBezTo>
                <a:cubicBezTo>
                  <a:pt x="26" y="206"/>
                  <a:pt x="33" y="208"/>
                  <a:pt x="39" y="210"/>
                </a:cubicBezTo>
                <a:cubicBezTo>
                  <a:pt x="40" y="211"/>
                  <a:pt x="41" y="211"/>
                  <a:pt x="42" y="211"/>
                </a:cubicBezTo>
                <a:cubicBezTo>
                  <a:pt x="44" y="212"/>
                  <a:pt x="46" y="212"/>
                  <a:pt x="48" y="213"/>
                </a:cubicBezTo>
                <a:cubicBezTo>
                  <a:pt x="52" y="214"/>
                  <a:pt x="56" y="215"/>
                  <a:pt x="59" y="216"/>
                </a:cubicBezTo>
                <a:cubicBezTo>
                  <a:pt x="60" y="216"/>
                  <a:pt x="61" y="216"/>
                  <a:pt x="63" y="217"/>
                </a:cubicBezTo>
                <a:cubicBezTo>
                  <a:pt x="65" y="217"/>
                  <a:pt x="68" y="218"/>
                  <a:pt x="70" y="219"/>
                </a:cubicBezTo>
                <a:cubicBezTo>
                  <a:pt x="73" y="219"/>
                  <a:pt x="76" y="220"/>
                  <a:pt x="79" y="221"/>
                </a:cubicBezTo>
                <a:cubicBezTo>
                  <a:pt x="80" y="221"/>
                  <a:pt x="81" y="221"/>
                  <a:pt x="82" y="221"/>
                </a:cubicBezTo>
                <a:cubicBezTo>
                  <a:pt x="85" y="222"/>
                  <a:pt x="89" y="222"/>
                  <a:pt x="93" y="222"/>
                </a:cubicBezTo>
                <a:cubicBezTo>
                  <a:pt x="94" y="223"/>
                  <a:pt x="97" y="223"/>
                  <a:pt x="99" y="223"/>
                </a:cubicBezTo>
                <a:lnTo>
                  <a:pt x="100" y="224"/>
                </a:lnTo>
                <a:cubicBezTo>
                  <a:pt x="107" y="225"/>
                  <a:pt x="113" y="225"/>
                  <a:pt x="119" y="226"/>
                </a:cubicBezTo>
                <a:cubicBezTo>
                  <a:pt x="120" y="226"/>
                  <a:pt x="120" y="226"/>
                  <a:pt x="120" y="226"/>
                </a:cubicBezTo>
                <a:cubicBezTo>
                  <a:pt x="120" y="226"/>
                  <a:pt x="121" y="226"/>
                  <a:pt x="121" y="227"/>
                </a:cubicBezTo>
                <a:cubicBezTo>
                  <a:pt x="127" y="227"/>
                  <a:pt x="132" y="227"/>
                  <a:pt x="138" y="228"/>
                </a:cubicBezTo>
                <a:cubicBezTo>
                  <a:pt x="138" y="228"/>
                  <a:pt x="139" y="228"/>
                  <a:pt x="140" y="228"/>
                </a:cubicBezTo>
                <a:cubicBezTo>
                  <a:pt x="143" y="228"/>
                  <a:pt x="145" y="228"/>
                  <a:pt x="148" y="228"/>
                </a:cubicBezTo>
                <a:cubicBezTo>
                  <a:pt x="151" y="228"/>
                  <a:pt x="154" y="228"/>
                  <a:pt x="158" y="228"/>
                </a:cubicBezTo>
                <a:cubicBezTo>
                  <a:pt x="160" y="228"/>
                  <a:pt x="162" y="228"/>
                  <a:pt x="163" y="228"/>
                </a:cubicBezTo>
                <a:cubicBezTo>
                  <a:pt x="169" y="228"/>
                  <a:pt x="174" y="228"/>
                  <a:pt x="179" y="228"/>
                </a:cubicBezTo>
                <a:cubicBezTo>
                  <a:pt x="180" y="228"/>
                  <a:pt x="181" y="228"/>
                  <a:pt x="183" y="228"/>
                </a:cubicBezTo>
                <a:cubicBezTo>
                  <a:pt x="186" y="228"/>
                  <a:pt x="190" y="227"/>
                  <a:pt x="195" y="227"/>
                </a:cubicBezTo>
                <a:cubicBezTo>
                  <a:pt x="197" y="227"/>
                  <a:pt x="200" y="227"/>
                  <a:pt x="202" y="227"/>
                </a:cubicBezTo>
                <a:cubicBezTo>
                  <a:pt x="203" y="227"/>
                  <a:pt x="204" y="227"/>
                  <a:pt x="204" y="227"/>
                </a:cubicBezTo>
                <a:cubicBezTo>
                  <a:pt x="212" y="226"/>
                  <a:pt x="220" y="225"/>
                  <a:pt x="228" y="223"/>
                </a:cubicBezTo>
                <a:cubicBezTo>
                  <a:pt x="228" y="223"/>
                  <a:pt x="229" y="223"/>
                  <a:pt x="230" y="223"/>
                </a:cubicBezTo>
                <a:cubicBezTo>
                  <a:pt x="237" y="222"/>
                  <a:pt x="244" y="221"/>
                  <a:pt x="251" y="220"/>
                </a:cubicBezTo>
                <a:cubicBezTo>
                  <a:pt x="252" y="220"/>
                  <a:pt x="253" y="219"/>
                  <a:pt x="253" y="219"/>
                </a:cubicBezTo>
                <a:cubicBezTo>
                  <a:pt x="259" y="218"/>
                  <a:pt x="266" y="217"/>
                  <a:pt x="272" y="215"/>
                </a:cubicBezTo>
                <a:cubicBezTo>
                  <a:pt x="273" y="214"/>
                  <a:pt x="274" y="214"/>
                  <a:pt x="275" y="214"/>
                </a:cubicBezTo>
                <a:cubicBezTo>
                  <a:pt x="281" y="212"/>
                  <a:pt x="287" y="211"/>
                  <a:pt x="293" y="209"/>
                </a:cubicBezTo>
                <a:cubicBezTo>
                  <a:pt x="295" y="208"/>
                  <a:pt x="298" y="207"/>
                  <a:pt x="300" y="206"/>
                </a:cubicBezTo>
                <a:cubicBezTo>
                  <a:pt x="304" y="205"/>
                  <a:pt x="308" y="203"/>
                  <a:pt x="313" y="201"/>
                </a:cubicBezTo>
                <a:lnTo>
                  <a:pt x="315" y="200"/>
                </a:lnTo>
                <a:cubicBezTo>
                  <a:pt x="319" y="198"/>
                  <a:pt x="324" y="197"/>
                  <a:pt x="328" y="194"/>
                </a:cubicBezTo>
                <a:lnTo>
                  <a:pt x="328" y="0"/>
                </a:lnTo>
                <a:cubicBezTo>
                  <a:pt x="323" y="3"/>
                  <a:pt x="318" y="4"/>
                  <a:pt x="313" y="7"/>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60" name="Freeform 24">
            <a:extLst>
              <a:ext uri="{FF2B5EF4-FFF2-40B4-BE49-F238E27FC236}">
                <a16:creationId xmlns:a16="http://schemas.microsoft.com/office/drawing/2014/main" id="{9F00EC25-AC1C-2453-A707-D6BC364B06C4}"/>
              </a:ext>
            </a:extLst>
          </p:cNvPr>
          <p:cNvSpPr>
            <a:spLocks noChangeArrowheads="1"/>
          </p:cNvSpPr>
          <p:nvPr/>
        </p:nvSpPr>
        <p:spPr bwMode="auto">
          <a:xfrm>
            <a:off x="7979852" y="4517415"/>
            <a:ext cx="334303" cy="82082"/>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8" y="198"/>
                  <a:pt x="0" y="154"/>
                  <a:pt x="0" y="99"/>
                </a:cubicBezTo>
                <a:cubicBezTo>
                  <a:pt x="0" y="44"/>
                  <a:pt x="188"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US" sz="684" dirty="0">
              <a:latin typeface="+mj-lt"/>
            </a:endParaRPr>
          </a:p>
        </p:txBody>
      </p:sp>
      <p:sp>
        <p:nvSpPr>
          <p:cNvPr id="61" name="Freeform 27">
            <a:extLst>
              <a:ext uri="{FF2B5EF4-FFF2-40B4-BE49-F238E27FC236}">
                <a16:creationId xmlns:a16="http://schemas.microsoft.com/office/drawing/2014/main" id="{DD82C5EB-9DEB-B20D-BC7A-0AB0C1A44043}"/>
              </a:ext>
            </a:extLst>
          </p:cNvPr>
          <p:cNvSpPr>
            <a:spLocks noChangeArrowheads="1"/>
          </p:cNvSpPr>
          <p:nvPr/>
        </p:nvSpPr>
        <p:spPr bwMode="auto">
          <a:xfrm>
            <a:off x="10069470" y="3964724"/>
            <a:ext cx="28152" cy="114916"/>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62" name="Freeform 29">
            <a:extLst>
              <a:ext uri="{FF2B5EF4-FFF2-40B4-BE49-F238E27FC236}">
                <a16:creationId xmlns:a16="http://schemas.microsoft.com/office/drawing/2014/main" id="{0A9EE9EC-5130-49B4-0D9E-229A33E3FBAE}"/>
              </a:ext>
            </a:extLst>
          </p:cNvPr>
          <p:cNvSpPr>
            <a:spLocks noChangeArrowheads="1"/>
          </p:cNvSpPr>
          <p:nvPr/>
        </p:nvSpPr>
        <p:spPr bwMode="auto">
          <a:xfrm>
            <a:off x="8924034" y="3964724"/>
            <a:ext cx="28152" cy="114916"/>
          </a:xfrm>
          <a:custGeom>
            <a:avLst/>
            <a:gdLst>
              <a:gd name="T0" fmla="*/ 0 w 70"/>
              <a:gd name="T1" fmla="*/ 195 h 278"/>
              <a:gd name="T2" fmla="*/ 0 w 70"/>
              <a:gd name="T3" fmla="*/ 0 h 278"/>
              <a:gd name="T4" fmla="*/ 69 w 70"/>
              <a:gd name="T5" fmla="*/ 82 h 278"/>
              <a:gd name="T6" fmla="*/ 69 w 70"/>
              <a:gd name="T7" fmla="*/ 277 h 278"/>
              <a:gd name="T8" fmla="*/ 0 w 70"/>
              <a:gd name="T9" fmla="*/ 195 h 278"/>
            </a:gdLst>
            <a:ahLst/>
            <a:cxnLst>
              <a:cxn ang="0">
                <a:pos x="T0" y="T1"/>
              </a:cxn>
              <a:cxn ang="0">
                <a:pos x="T2" y="T3"/>
              </a:cxn>
              <a:cxn ang="0">
                <a:pos x="T4" y="T5"/>
              </a:cxn>
              <a:cxn ang="0">
                <a:pos x="T6" y="T7"/>
              </a:cxn>
              <a:cxn ang="0">
                <a:pos x="T8" y="T9"/>
              </a:cxn>
            </a:cxnLst>
            <a:rect l="0" t="0" r="r" b="b"/>
            <a:pathLst>
              <a:path w="70" h="278">
                <a:moveTo>
                  <a:pt x="0" y="195"/>
                </a:moveTo>
                <a:lnTo>
                  <a:pt x="0" y="0"/>
                </a:lnTo>
                <a:cubicBezTo>
                  <a:pt x="0" y="30"/>
                  <a:pt x="23" y="59"/>
                  <a:pt x="69" y="82"/>
                </a:cubicBezTo>
                <a:lnTo>
                  <a:pt x="69" y="277"/>
                </a:lnTo>
                <a:cubicBezTo>
                  <a:pt x="23" y="254"/>
                  <a:pt x="0" y="224"/>
                  <a:pt x="0" y="195"/>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63" name="Freeform 30">
            <a:extLst>
              <a:ext uri="{FF2B5EF4-FFF2-40B4-BE49-F238E27FC236}">
                <a16:creationId xmlns:a16="http://schemas.microsoft.com/office/drawing/2014/main" id="{12C566A8-3D7D-2759-9C06-0782483BAFAA}"/>
              </a:ext>
            </a:extLst>
          </p:cNvPr>
          <p:cNvSpPr>
            <a:spLocks noChangeArrowheads="1"/>
          </p:cNvSpPr>
          <p:nvPr/>
        </p:nvSpPr>
        <p:spPr bwMode="auto">
          <a:xfrm>
            <a:off x="9527547" y="3997557"/>
            <a:ext cx="541922" cy="361166"/>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64" name="Freeform 31">
            <a:extLst>
              <a:ext uri="{FF2B5EF4-FFF2-40B4-BE49-F238E27FC236}">
                <a16:creationId xmlns:a16="http://schemas.microsoft.com/office/drawing/2014/main" id="{A14A950E-53FA-FBA7-4A6F-041BFCF37ABF}"/>
              </a:ext>
            </a:extLst>
          </p:cNvPr>
          <p:cNvSpPr>
            <a:spLocks noChangeArrowheads="1"/>
          </p:cNvSpPr>
          <p:nvPr/>
        </p:nvSpPr>
        <p:spPr bwMode="auto">
          <a:xfrm>
            <a:off x="8855423" y="3997557"/>
            <a:ext cx="541922" cy="361166"/>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65" name="Freeform 32">
            <a:extLst>
              <a:ext uri="{FF2B5EF4-FFF2-40B4-BE49-F238E27FC236}">
                <a16:creationId xmlns:a16="http://schemas.microsoft.com/office/drawing/2014/main" id="{8B0CF66E-7814-C756-96CA-D84A26ED16E1}"/>
              </a:ext>
            </a:extLst>
          </p:cNvPr>
          <p:cNvSpPr>
            <a:spLocks noChangeArrowheads="1"/>
          </p:cNvSpPr>
          <p:nvPr/>
        </p:nvSpPr>
        <p:spPr bwMode="auto">
          <a:xfrm>
            <a:off x="8818475" y="3636392"/>
            <a:ext cx="1287944" cy="658488"/>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chemeClr val="bg1">
              <a:lumMod val="95000"/>
            </a:schemeClr>
          </a:solidFill>
          <a:ln>
            <a:noFill/>
          </a:ln>
          <a:effectLst/>
        </p:spPr>
        <p:txBody>
          <a:bodyPr wrap="none" anchor="ctr"/>
          <a:lstStyle/>
          <a:p>
            <a:endParaRPr lang="en-US" sz="684" dirty="0">
              <a:latin typeface="+mj-lt"/>
            </a:endParaRPr>
          </a:p>
        </p:txBody>
      </p:sp>
      <p:sp>
        <p:nvSpPr>
          <p:cNvPr id="66" name="Freeform 33">
            <a:extLst>
              <a:ext uri="{FF2B5EF4-FFF2-40B4-BE49-F238E27FC236}">
                <a16:creationId xmlns:a16="http://schemas.microsoft.com/office/drawing/2014/main" id="{E5C22571-82E4-71D5-6E62-006D80E6BC01}"/>
              </a:ext>
            </a:extLst>
          </p:cNvPr>
          <p:cNvSpPr>
            <a:spLocks noChangeArrowheads="1"/>
          </p:cNvSpPr>
          <p:nvPr/>
        </p:nvSpPr>
        <p:spPr bwMode="auto">
          <a:xfrm>
            <a:off x="9397344" y="4278464"/>
            <a:ext cx="131962" cy="94852"/>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67" name="Freeform 34">
            <a:extLst>
              <a:ext uri="{FF2B5EF4-FFF2-40B4-BE49-F238E27FC236}">
                <a16:creationId xmlns:a16="http://schemas.microsoft.com/office/drawing/2014/main" id="{6438ED83-97F1-56E3-1398-9D95F44684A9}"/>
              </a:ext>
            </a:extLst>
          </p:cNvPr>
          <p:cNvSpPr>
            <a:spLocks noChangeArrowheads="1"/>
          </p:cNvSpPr>
          <p:nvPr/>
        </p:nvSpPr>
        <p:spPr bwMode="auto">
          <a:xfrm>
            <a:off x="9295295" y="3922770"/>
            <a:ext cx="334303" cy="82082"/>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chemeClr val="bg1">
              <a:lumMod val="75000"/>
            </a:schemeClr>
          </a:solidFill>
          <a:ln>
            <a:noFill/>
          </a:ln>
          <a:effectLst/>
        </p:spPr>
        <p:txBody>
          <a:bodyPr wrap="none" anchor="ctr"/>
          <a:lstStyle/>
          <a:p>
            <a:endParaRPr lang="en-US" sz="684" dirty="0">
              <a:latin typeface="+mj-lt"/>
            </a:endParaRPr>
          </a:p>
        </p:txBody>
      </p:sp>
      <p:cxnSp>
        <p:nvCxnSpPr>
          <p:cNvPr id="70" name="Straight Connector 69">
            <a:extLst>
              <a:ext uri="{FF2B5EF4-FFF2-40B4-BE49-F238E27FC236}">
                <a16:creationId xmlns:a16="http://schemas.microsoft.com/office/drawing/2014/main" id="{2A111FE1-07F9-E4B0-B737-933E54DF7FE0}"/>
              </a:ext>
            </a:extLst>
          </p:cNvPr>
          <p:cNvCxnSpPr/>
          <p:nvPr/>
        </p:nvCxnSpPr>
        <p:spPr>
          <a:xfrm>
            <a:off x="193980" y="2727707"/>
            <a:ext cx="5693747" cy="0"/>
          </a:xfrm>
          <a:prstGeom prst="line">
            <a:avLst/>
          </a:prstGeom>
          <a:solidFill>
            <a:schemeClr val="accent2"/>
          </a:solidFill>
          <a:ln w="9525" cmpd="sng">
            <a:solidFill>
              <a:schemeClr val="bg1">
                <a:lumMod val="50000"/>
              </a:schemeClr>
            </a:solidFill>
            <a:prstDash val="lgDash"/>
            <a:headEnd type="oval"/>
            <a:tailEnd type="oval"/>
          </a:ln>
          <a:effectLst/>
        </p:spPr>
      </p:cxnSp>
      <p:cxnSp>
        <p:nvCxnSpPr>
          <p:cNvPr id="71" name="Straight Connector 70">
            <a:extLst>
              <a:ext uri="{FF2B5EF4-FFF2-40B4-BE49-F238E27FC236}">
                <a16:creationId xmlns:a16="http://schemas.microsoft.com/office/drawing/2014/main" id="{2B6697BE-823B-EDFD-D8D8-0F9147FA7D6E}"/>
              </a:ext>
            </a:extLst>
          </p:cNvPr>
          <p:cNvCxnSpPr>
            <a:cxnSpLocks/>
          </p:cNvCxnSpPr>
          <p:nvPr/>
        </p:nvCxnSpPr>
        <p:spPr>
          <a:xfrm>
            <a:off x="5990598" y="2727707"/>
            <a:ext cx="6071126" cy="0"/>
          </a:xfrm>
          <a:prstGeom prst="line">
            <a:avLst/>
          </a:prstGeom>
          <a:solidFill>
            <a:schemeClr val="accent2"/>
          </a:solidFill>
          <a:ln w="9525" cmpd="sng">
            <a:solidFill>
              <a:schemeClr val="bg1">
                <a:lumMod val="50000"/>
              </a:schemeClr>
            </a:solidFill>
            <a:prstDash val="lgDash"/>
            <a:headEnd type="oval"/>
            <a:tailEnd type="oval"/>
          </a:ln>
          <a:effectLst/>
        </p:spPr>
      </p:cxnSp>
      <p:sp>
        <p:nvSpPr>
          <p:cNvPr id="82" name="Freeform 22">
            <a:extLst>
              <a:ext uri="{FF2B5EF4-FFF2-40B4-BE49-F238E27FC236}">
                <a16:creationId xmlns:a16="http://schemas.microsoft.com/office/drawing/2014/main" id="{5A336E05-D18B-1294-3808-D8A41AE9FE03}"/>
              </a:ext>
            </a:extLst>
          </p:cNvPr>
          <p:cNvSpPr>
            <a:spLocks noChangeArrowheads="1"/>
          </p:cNvSpPr>
          <p:nvPr/>
        </p:nvSpPr>
        <p:spPr bwMode="auto">
          <a:xfrm>
            <a:off x="10543668" y="4476552"/>
            <a:ext cx="1287944" cy="658488"/>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chemeClr val="bg1">
              <a:lumMod val="95000"/>
            </a:schemeClr>
          </a:solidFill>
          <a:ln>
            <a:noFill/>
          </a:ln>
          <a:effectLst/>
        </p:spPr>
        <p:txBody>
          <a:bodyPr wrap="none" anchor="ctr"/>
          <a:lstStyle/>
          <a:p>
            <a:endParaRPr lang="en-US" sz="684" dirty="0">
              <a:latin typeface="+mj-lt"/>
            </a:endParaRPr>
          </a:p>
        </p:txBody>
      </p:sp>
      <p:grpSp>
        <p:nvGrpSpPr>
          <p:cNvPr id="85" name="Group 84">
            <a:extLst>
              <a:ext uri="{FF2B5EF4-FFF2-40B4-BE49-F238E27FC236}">
                <a16:creationId xmlns:a16="http://schemas.microsoft.com/office/drawing/2014/main" id="{2F6BA02A-7CBD-4AC6-3F82-C63D82949B0E}"/>
              </a:ext>
            </a:extLst>
          </p:cNvPr>
          <p:cNvGrpSpPr/>
          <p:nvPr/>
        </p:nvGrpSpPr>
        <p:grpSpPr>
          <a:xfrm>
            <a:off x="10575253" y="4404323"/>
            <a:ext cx="1287944" cy="736924"/>
            <a:chOff x="337564" y="3070626"/>
            <a:chExt cx="1287944" cy="736924"/>
          </a:xfrm>
        </p:grpSpPr>
        <p:sp>
          <p:nvSpPr>
            <p:cNvPr id="89" name="Freeform 7">
              <a:extLst>
                <a:ext uri="{FF2B5EF4-FFF2-40B4-BE49-F238E27FC236}">
                  <a16:creationId xmlns:a16="http://schemas.microsoft.com/office/drawing/2014/main" id="{CEEA58CC-5D8E-7FB2-4B36-B974612BB765}"/>
                </a:ext>
              </a:extLst>
            </p:cNvPr>
            <p:cNvSpPr>
              <a:spLocks noChangeArrowheads="1"/>
            </p:cNvSpPr>
            <p:nvPr/>
          </p:nvSpPr>
          <p:spPr bwMode="auto">
            <a:xfrm>
              <a:off x="1588560" y="3398958"/>
              <a:ext cx="28152" cy="114916"/>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90" name="Freeform 9">
              <a:extLst>
                <a:ext uri="{FF2B5EF4-FFF2-40B4-BE49-F238E27FC236}">
                  <a16:creationId xmlns:a16="http://schemas.microsoft.com/office/drawing/2014/main" id="{3B61A954-B562-9BB3-BECB-22EC0DAD4321}"/>
                </a:ext>
              </a:extLst>
            </p:cNvPr>
            <p:cNvSpPr>
              <a:spLocks noChangeArrowheads="1"/>
            </p:cNvSpPr>
            <p:nvPr/>
          </p:nvSpPr>
          <p:spPr bwMode="auto">
            <a:xfrm>
              <a:off x="346362" y="3398958"/>
              <a:ext cx="28152" cy="114916"/>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91" name="Freeform 10">
              <a:extLst>
                <a:ext uri="{FF2B5EF4-FFF2-40B4-BE49-F238E27FC236}">
                  <a16:creationId xmlns:a16="http://schemas.microsoft.com/office/drawing/2014/main" id="{3BD5863B-B8AD-86BC-D21D-821445673236}"/>
                </a:ext>
              </a:extLst>
            </p:cNvPr>
            <p:cNvSpPr>
              <a:spLocks noChangeArrowheads="1"/>
            </p:cNvSpPr>
            <p:nvPr/>
          </p:nvSpPr>
          <p:spPr bwMode="auto">
            <a:xfrm>
              <a:off x="1046638" y="3431791"/>
              <a:ext cx="541922" cy="361166"/>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92" name="Freeform 11">
              <a:extLst>
                <a:ext uri="{FF2B5EF4-FFF2-40B4-BE49-F238E27FC236}">
                  <a16:creationId xmlns:a16="http://schemas.microsoft.com/office/drawing/2014/main" id="{B6272A6C-AA91-EF1F-09D9-253E7292A76F}"/>
                </a:ext>
              </a:extLst>
            </p:cNvPr>
            <p:cNvSpPr>
              <a:spLocks noChangeArrowheads="1"/>
            </p:cNvSpPr>
            <p:nvPr/>
          </p:nvSpPr>
          <p:spPr bwMode="auto">
            <a:xfrm>
              <a:off x="374513" y="3431791"/>
              <a:ext cx="541922" cy="361166"/>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US" sz="684" dirty="0">
                <a:latin typeface="+mj-lt"/>
              </a:endParaRPr>
            </a:p>
          </p:txBody>
        </p:sp>
        <p:sp>
          <p:nvSpPr>
            <p:cNvPr id="93" name="Freeform 12">
              <a:extLst>
                <a:ext uri="{FF2B5EF4-FFF2-40B4-BE49-F238E27FC236}">
                  <a16:creationId xmlns:a16="http://schemas.microsoft.com/office/drawing/2014/main" id="{5A066B2B-59F4-6076-A189-29C581512AC4}"/>
                </a:ext>
              </a:extLst>
            </p:cNvPr>
            <p:cNvSpPr>
              <a:spLocks noChangeArrowheads="1"/>
            </p:cNvSpPr>
            <p:nvPr/>
          </p:nvSpPr>
          <p:spPr bwMode="auto">
            <a:xfrm>
              <a:off x="337564" y="3070626"/>
              <a:ext cx="1287944" cy="658488"/>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chemeClr val="bg1">
                <a:lumMod val="95000"/>
              </a:schemeClr>
            </a:solidFill>
            <a:ln>
              <a:noFill/>
            </a:ln>
            <a:effectLst/>
          </p:spPr>
          <p:txBody>
            <a:bodyPr wrap="none" anchor="ctr"/>
            <a:lstStyle/>
            <a:p>
              <a:endParaRPr lang="en-US" sz="684" dirty="0">
                <a:latin typeface="+mj-lt"/>
              </a:endParaRPr>
            </a:p>
          </p:txBody>
        </p:sp>
        <p:sp>
          <p:nvSpPr>
            <p:cNvPr id="94" name="Freeform 13">
              <a:extLst>
                <a:ext uri="{FF2B5EF4-FFF2-40B4-BE49-F238E27FC236}">
                  <a16:creationId xmlns:a16="http://schemas.microsoft.com/office/drawing/2014/main" id="{9FA6F1A8-43A3-9F1C-52AA-0E00D138D474}"/>
                </a:ext>
              </a:extLst>
            </p:cNvPr>
            <p:cNvSpPr>
              <a:spLocks noChangeArrowheads="1"/>
            </p:cNvSpPr>
            <p:nvPr/>
          </p:nvSpPr>
          <p:spPr bwMode="auto">
            <a:xfrm>
              <a:off x="916436" y="3712698"/>
              <a:ext cx="131961" cy="94852"/>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chemeClr val="bg1">
                <a:lumMod val="65000"/>
              </a:schemeClr>
            </a:solidFill>
            <a:ln>
              <a:noFill/>
            </a:ln>
            <a:effectLst/>
          </p:spPr>
          <p:txBody>
            <a:bodyPr wrap="none" anchor="ctr"/>
            <a:lstStyle/>
            <a:p>
              <a:endParaRPr lang="en-US" sz="684" dirty="0">
                <a:latin typeface="+mj-lt"/>
              </a:endParaRPr>
            </a:p>
          </p:txBody>
        </p:sp>
        <p:sp>
          <p:nvSpPr>
            <p:cNvPr id="95" name="Freeform 14">
              <a:extLst>
                <a:ext uri="{FF2B5EF4-FFF2-40B4-BE49-F238E27FC236}">
                  <a16:creationId xmlns:a16="http://schemas.microsoft.com/office/drawing/2014/main" id="{2C7B72A4-CDDA-B9DF-72C9-0113D6694A77}"/>
                </a:ext>
              </a:extLst>
            </p:cNvPr>
            <p:cNvSpPr>
              <a:spLocks noChangeArrowheads="1"/>
            </p:cNvSpPr>
            <p:nvPr/>
          </p:nvSpPr>
          <p:spPr bwMode="auto">
            <a:xfrm>
              <a:off x="814386" y="3357004"/>
              <a:ext cx="334303" cy="82082"/>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chemeClr val="bg1">
                <a:lumMod val="75000"/>
              </a:schemeClr>
            </a:solidFill>
            <a:ln>
              <a:noFill/>
            </a:ln>
            <a:effectLst/>
          </p:spPr>
          <p:txBody>
            <a:bodyPr wrap="none" anchor="ctr"/>
            <a:lstStyle/>
            <a:p>
              <a:endParaRPr lang="en-US" sz="684" dirty="0">
                <a:latin typeface="+mj-lt"/>
              </a:endParaRPr>
            </a:p>
          </p:txBody>
        </p:sp>
      </p:grpSp>
      <p:grpSp>
        <p:nvGrpSpPr>
          <p:cNvPr id="2" name="Group 1">
            <a:extLst>
              <a:ext uri="{FF2B5EF4-FFF2-40B4-BE49-F238E27FC236}">
                <a16:creationId xmlns:a16="http://schemas.microsoft.com/office/drawing/2014/main" id="{440FDA0F-6B65-38E2-185C-8ED0E4D3D045}"/>
              </a:ext>
            </a:extLst>
          </p:cNvPr>
          <p:cNvGrpSpPr/>
          <p:nvPr/>
        </p:nvGrpSpPr>
        <p:grpSpPr>
          <a:xfrm>
            <a:off x="574548" y="3015120"/>
            <a:ext cx="2380190" cy="985245"/>
            <a:chOff x="1413427" y="970744"/>
            <a:chExt cx="2031459" cy="840893"/>
          </a:xfrm>
        </p:grpSpPr>
        <p:grpSp>
          <p:nvGrpSpPr>
            <p:cNvPr id="3" name="Group 2">
              <a:extLst>
                <a:ext uri="{FF2B5EF4-FFF2-40B4-BE49-F238E27FC236}">
                  <a16:creationId xmlns:a16="http://schemas.microsoft.com/office/drawing/2014/main" id="{44FDD877-3467-37DF-3679-12C3D4A9AFEF}"/>
                </a:ext>
              </a:extLst>
            </p:cNvPr>
            <p:cNvGrpSpPr/>
            <p:nvPr/>
          </p:nvGrpSpPr>
          <p:grpSpPr>
            <a:xfrm>
              <a:off x="1413427" y="970744"/>
              <a:ext cx="754753" cy="840893"/>
              <a:chOff x="547823" y="2463542"/>
              <a:chExt cx="734891" cy="850016"/>
            </a:xfrm>
          </p:grpSpPr>
          <p:sp>
            <p:nvSpPr>
              <p:cNvPr id="8" name="Freeform 15">
                <a:extLst>
                  <a:ext uri="{FF2B5EF4-FFF2-40B4-BE49-F238E27FC236}">
                    <a16:creationId xmlns:a16="http://schemas.microsoft.com/office/drawing/2014/main" id="{795AD023-1B99-DC6A-F285-42041DE86C75}"/>
                  </a:ext>
                </a:extLst>
              </p:cNvPr>
              <p:cNvSpPr>
                <a:spLocks noChangeArrowheads="1"/>
              </p:cNvSpPr>
              <p:nvPr/>
            </p:nvSpPr>
            <p:spPr bwMode="auto">
              <a:xfrm>
                <a:off x="569418" y="2463542"/>
                <a:ext cx="710832" cy="85001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009F88"/>
              </a:solidFill>
              <a:ln>
                <a:noFill/>
              </a:ln>
              <a:effectLst/>
            </p:spPr>
            <p:txBody>
              <a:bodyPr wrap="none" anchor="ctr"/>
              <a:lstStyle/>
              <a:p>
                <a:endParaRPr lang="en-US" sz="684" dirty="0">
                  <a:latin typeface="+mj-lt"/>
                </a:endParaRPr>
              </a:p>
            </p:txBody>
          </p:sp>
          <p:pic>
            <p:nvPicPr>
              <p:cNvPr id="9" name="Graphic 8">
                <a:extLst>
                  <a:ext uri="{FF2B5EF4-FFF2-40B4-BE49-F238E27FC236}">
                    <a16:creationId xmlns:a16="http://schemas.microsoft.com/office/drawing/2014/main" id="{FBDE0DD1-9870-F62E-0CD1-72660C31493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7823" y="2656302"/>
                <a:ext cx="734891" cy="306925"/>
              </a:xfrm>
              <a:prstGeom prst="rect">
                <a:avLst/>
              </a:prstGeom>
              <a:effectLst/>
            </p:spPr>
          </p:pic>
        </p:grpSp>
        <p:sp>
          <p:nvSpPr>
            <p:cNvPr id="4" name="TextBox 3">
              <a:extLst>
                <a:ext uri="{FF2B5EF4-FFF2-40B4-BE49-F238E27FC236}">
                  <a16:creationId xmlns:a16="http://schemas.microsoft.com/office/drawing/2014/main" id="{5EB17862-5852-46C6-4745-9448324CB1A6}"/>
                </a:ext>
              </a:extLst>
            </p:cNvPr>
            <p:cNvSpPr txBox="1"/>
            <p:nvPr/>
          </p:nvSpPr>
          <p:spPr>
            <a:xfrm>
              <a:off x="2156942" y="1476733"/>
              <a:ext cx="1287944" cy="262683"/>
            </a:xfrm>
            <a:prstGeom prst="rect">
              <a:avLst/>
            </a:prstGeom>
            <a:noFill/>
          </p:spPr>
          <p:txBody>
            <a:bodyPr wrap="square" rtlCol="0" anchor="b" anchorCtr="0">
              <a:spAutoFit/>
            </a:bodyPr>
            <a:lstStyle/>
            <a:p>
              <a:endParaRPr lang="en-US" sz="1400" b="1" dirty="0">
                <a:solidFill>
                  <a:srgbClr val="009F88"/>
                </a:solidFill>
                <a:latin typeface="Open Sans Condensed ExtraBold" pitchFamily="2" charset="0"/>
                <a:ea typeface="Open Sans Condensed ExtraBold" pitchFamily="2" charset="0"/>
                <a:cs typeface="Open Sans Condensed ExtraBold" pitchFamily="2" charset="0"/>
              </a:endParaRPr>
            </a:p>
          </p:txBody>
        </p:sp>
      </p:grpSp>
      <p:grpSp>
        <p:nvGrpSpPr>
          <p:cNvPr id="10" name="Group 9">
            <a:extLst>
              <a:ext uri="{FF2B5EF4-FFF2-40B4-BE49-F238E27FC236}">
                <a16:creationId xmlns:a16="http://schemas.microsoft.com/office/drawing/2014/main" id="{9F232F41-3820-4D2E-07F4-0D224C3FA1D5}"/>
              </a:ext>
            </a:extLst>
          </p:cNvPr>
          <p:cNvGrpSpPr/>
          <p:nvPr/>
        </p:nvGrpSpPr>
        <p:grpSpPr>
          <a:xfrm>
            <a:off x="4802398" y="3614825"/>
            <a:ext cx="1206225" cy="959600"/>
            <a:chOff x="1495460" y="6972948"/>
            <a:chExt cx="1029496" cy="819005"/>
          </a:xfrm>
        </p:grpSpPr>
        <p:sp>
          <p:nvSpPr>
            <p:cNvPr id="12" name="TextBox 11">
              <a:extLst>
                <a:ext uri="{FF2B5EF4-FFF2-40B4-BE49-F238E27FC236}">
                  <a16:creationId xmlns:a16="http://schemas.microsoft.com/office/drawing/2014/main" id="{CBC9C845-7140-0D19-B87B-72600BB5EF56}"/>
                </a:ext>
              </a:extLst>
            </p:cNvPr>
            <p:cNvSpPr txBox="1"/>
            <p:nvPr/>
          </p:nvSpPr>
          <p:spPr>
            <a:xfrm>
              <a:off x="2367291" y="7478936"/>
              <a:ext cx="157665" cy="262683"/>
            </a:xfrm>
            <a:prstGeom prst="rect">
              <a:avLst/>
            </a:prstGeom>
            <a:noFill/>
          </p:spPr>
          <p:txBody>
            <a:bodyPr wrap="none" rtlCol="0" anchor="b" anchorCtr="0">
              <a:spAutoFit/>
            </a:bodyPr>
            <a:lstStyle/>
            <a:p>
              <a:endParaRPr lang="en-US" sz="1400" b="1" dirty="0">
                <a:solidFill>
                  <a:srgbClr val="359EC8"/>
                </a:solidFill>
                <a:latin typeface="Open Sans Condensed ExtraBold" pitchFamily="2" charset="0"/>
                <a:ea typeface="Open Sans Condensed ExtraBold" pitchFamily="2" charset="0"/>
                <a:cs typeface="Open Sans Condensed ExtraBold" pitchFamily="2" charset="0"/>
              </a:endParaRPr>
            </a:p>
          </p:txBody>
        </p:sp>
        <p:grpSp>
          <p:nvGrpSpPr>
            <p:cNvPr id="13" name="Group 12">
              <a:extLst>
                <a:ext uri="{FF2B5EF4-FFF2-40B4-BE49-F238E27FC236}">
                  <a16:creationId xmlns:a16="http://schemas.microsoft.com/office/drawing/2014/main" id="{6E9977AC-CBBE-D6B0-AEAB-176B994C764D}"/>
                </a:ext>
              </a:extLst>
            </p:cNvPr>
            <p:cNvGrpSpPr/>
            <p:nvPr/>
          </p:nvGrpSpPr>
          <p:grpSpPr>
            <a:xfrm>
              <a:off x="1495460" y="6972948"/>
              <a:ext cx="763407" cy="819005"/>
              <a:chOff x="5895978" y="3044354"/>
              <a:chExt cx="864000" cy="894106"/>
            </a:xfrm>
          </p:grpSpPr>
          <p:sp>
            <p:nvSpPr>
              <p:cNvPr id="14" name="Freeform 45">
                <a:extLst>
                  <a:ext uri="{FF2B5EF4-FFF2-40B4-BE49-F238E27FC236}">
                    <a16:creationId xmlns:a16="http://schemas.microsoft.com/office/drawing/2014/main" id="{C3BD4343-9A6C-026B-6451-BE223A8F945C}"/>
                  </a:ext>
                </a:extLst>
              </p:cNvPr>
              <p:cNvSpPr>
                <a:spLocks noChangeArrowheads="1"/>
              </p:cNvSpPr>
              <p:nvPr/>
            </p:nvSpPr>
            <p:spPr bwMode="auto">
              <a:xfrm>
                <a:off x="5930903" y="3044354"/>
                <a:ext cx="804498" cy="894106"/>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8" y="0"/>
                      <a:pt x="0" y="398"/>
                      <a:pt x="0" y="889"/>
                    </a:cubicBezTo>
                    <a:cubicBezTo>
                      <a:pt x="0" y="1323"/>
                      <a:pt x="311" y="1685"/>
                      <a:pt x="722" y="1763"/>
                    </a:cubicBezTo>
                    <a:lnTo>
                      <a:pt x="889" y="2053"/>
                    </a:lnTo>
                    <a:lnTo>
                      <a:pt x="1057" y="1763"/>
                    </a:lnTo>
                    <a:cubicBezTo>
                      <a:pt x="1468" y="1685"/>
                      <a:pt x="1779" y="1323"/>
                      <a:pt x="1779" y="889"/>
                    </a:cubicBezTo>
                  </a:path>
                </a:pathLst>
              </a:custGeom>
              <a:solidFill>
                <a:schemeClr val="accent5">
                  <a:lumMod val="75000"/>
                </a:schemeClr>
              </a:solidFill>
              <a:ln>
                <a:noFill/>
              </a:ln>
              <a:effectLst/>
            </p:spPr>
            <p:txBody>
              <a:bodyPr wrap="none" anchor="ctr"/>
              <a:lstStyle/>
              <a:p>
                <a:endParaRPr lang="en-US" sz="684" dirty="0">
                  <a:latin typeface="+mj-lt"/>
                </a:endParaRPr>
              </a:p>
            </p:txBody>
          </p:sp>
          <p:pic>
            <p:nvPicPr>
              <p:cNvPr id="16" name="Graphic 15">
                <a:extLst>
                  <a:ext uri="{FF2B5EF4-FFF2-40B4-BE49-F238E27FC236}">
                    <a16:creationId xmlns:a16="http://schemas.microsoft.com/office/drawing/2014/main" id="{4ACE16C1-6F62-8AD8-BFCF-6050E365D54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95978" y="3277339"/>
                <a:ext cx="864000" cy="360847"/>
              </a:xfrm>
              <a:prstGeom prst="rect">
                <a:avLst/>
              </a:prstGeom>
              <a:effectLst/>
            </p:spPr>
          </p:pic>
        </p:grpSp>
      </p:grpSp>
      <p:grpSp>
        <p:nvGrpSpPr>
          <p:cNvPr id="118" name="Group 117">
            <a:extLst>
              <a:ext uri="{FF2B5EF4-FFF2-40B4-BE49-F238E27FC236}">
                <a16:creationId xmlns:a16="http://schemas.microsoft.com/office/drawing/2014/main" id="{03C6F7BB-A11C-A253-5CA8-160FFF994C96}"/>
              </a:ext>
            </a:extLst>
          </p:cNvPr>
          <p:cNvGrpSpPr/>
          <p:nvPr/>
        </p:nvGrpSpPr>
        <p:grpSpPr>
          <a:xfrm>
            <a:off x="1836216" y="3609495"/>
            <a:ext cx="1237445" cy="959600"/>
            <a:chOff x="1400583" y="5414524"/>
            <a:chExt cx="1056142" cy="819005"/>
          </a:xfrm>
        </p:grpSpPr>
        <p:sp>
          <p:nvSpPr>
            <p:cNvPr id="119" name="TextBox 118">
              <a:extLst>
                <a:ext uri="{FF2B5EF4-FFF2-40B4-BE49-F238E27FC236}">
                  <a16:creationId xmlns:a16="http://schemas.microsoft.com/office/drawing/2014/main" id="{A6BF946B-4A3C-93E3-9888-04171D8E3371}"/>
                </a:ext>
              </a:extLst>
            </p:cNvPr>
            <p:cNvSpPr txBox="1"/>
            <p:nvPr/>
          </p:nvSpPr>
          <p:spPr>
            <a:xfrm>
              <a:off x="2299060" y="5914854"/>
              <a:ext cx="157665" cy="262683"/>
            </a:xfrm>
            <a:prstGeom prst="rect">
              <a:avLst/>
            </a:prstGeom>
            <a:noFill/>
          </p:spPr>
          <p:txBody>
            <a:bodyPr wrap="none" rtlCol="0" anchor="b" anchorCtr="0">
              <a:spAutoFit/>
            </a:bodyPr>
            <a:lstStyle/>
            <a:p>
              <a:endParaRPr lang="en-US" sz="1400" b="1" dirty="0">
                <a:solidFill>
                  <a:srgbClr val="EE7D00"/>
                </a:solidFill>
                <a:latin typeface="Open Sans Condensed ExtraBold" pitchFamily="2" charset="0"/>
                <a:ea typeface="Open Sans Condensed ExtraBold" pitchFamily="2" charset="0"/>
                <a:cs typeface="Open Sans Condensed ExtraBold" pitchFamily="2" charset="0"/>
              </a:endParaRPr>
            </a:p>
          </p:txBody>
        </p:sp>
        <p:grpSp>
          <p:nvGrpSpPr>
            <p:cNvPr id="120" name="Group 119">
              <a:extLst>
                <a:ext uri="{FF2B5EF4-FFF2-40B4-BE49-F238E27FC236}">
                  <a16:creationId xmlns:a16="http://schemas.microsoft.com/office/drawing/2014/main" id="{ADDD388C-301A-F29D-7DDA-58189C58D512}"/>
                </a:ext>
              </a:extLst>
            </p:cNvPr>
            <p:cNvGrpSpPr/>
            <p:nvPr/>
          </p:nvGrpSpPr>
          <p:grpSpPr>
            <a:xfrm>
              <a:off x="1400583" y="5414524"/>
              <a:ext cx="1035331" cy="819005"/>
              <a:chOff x="2549521" y="3049552"/>
              <a:chExt cx="1171754" cy="894106"/>
            </a:xfrm>
          </p:grpSpPr>
          <p:sp>
            <p:nvSpPr>
              <p:cNvPr id="121" name="Freeform 25">
                <a:extLst>
                  <a:ext uri="{FF2B5EF4-FFF2-40B4-BE49-F238E27FC236}">
                    <a16:creationId xmlns:a16="http://schemas.microsoft.com/office/drawing/2014/main" id="{95E4396B-5F78-139A-0E8F-1E5495540CFC}"/>
                  </a:ext>
                </a:extLst>
              </p:cNvPr>
              <p:cNvSpPr>
                <a:spLocks noChangeArrowheads="1"/>
              </p:cNvSpPr>
              <p:nvPr/>
            </p:nvSpPr>
            <p:spPr bwMode="auto">
              <a:xfrm>
                <a:off x="2738307" y="3049552"/>
                <a:ext cx="804498" cy="894106"/>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9" y="0"/>
                      <a:pt x="0" y="398"/>
                      <a:pt x="0" y="889"/>
                    </a:cubicBezTo>
                    <a:cubicBezTo>
                      <a:pt x="0" y="1323"/>
                      <a:pt x="311" y="1685"/>
                      <a:pt x="722" y="1763"/>
                    </a:cubicBezTo>
                    <a:lnTo>
                      <a:pt x="889" y="2053"/>
                    </a:lnTo>
                    <a:lnTo>
                      <a:pt x="1057" y="1763"/>
                    </a:lnTo>
                    <a:cubicBezTo>
                      <a:pt x="1468" y="1685"/>
                      <a:pt x="1779" y="1323"/>
                      <a:pt x="1779" y="889"/>
                    </a:cubicBezTo>
                  </a:path>
                </a:pathLst>
              </a:custGeom>
              <a:solidFill>
                <a:schemeClr val="accent2"/>
              </a:solidFill>
              <a:ln>
                <a:noFill/>
              </a:ln>
              <a:effectLst/>
            </p:spPr>
            <p:txBody>
              <a:bodyPr wrap="none" anchor="ctr"/>
              <a:lstStyle/>
              <a:p>
                <a:endParaRPr lang="en-US" sz="684" dirty="0">
                  <a:latin typeface="+mj-lt"/>
                </a:endParaRPr>
              </a:p>
            </p:txBody>
          </p:sp>
          <p:pic>
            <p:nvPicPr>
              <p:cNvPr id="122" name="Graphic 121">
                <a:extLst>
                  <a:ext uri="{FF2B5EF4-FFF2-40B4-BE49-F238E27FC236}">
                    <a16:creationId xmlns:a16="http://schemas.microsoft.com/office/drawing/2014/main" id="{3D097CF3-AC05-18B7-EFF4-98EEFF73829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49521" y="3156858"/>
                <a:ext cx="1171754" cy="489380"/>
              </a:xfrm>
              <a:prstGeom prst="rect">
                <a:avLst/>
              </a:prstGeom>
              <a:effectLst/>
            </p:spPr>
          </p:pic>
        </p:grpSp>
      </p:grpSp>
      <p:grpSp>
        <p:nvGrpSpPr>
          <p:cNvPr id="123" name="Group 122">
            <a:extLst>
              <a:ext uri="{FF2B5EF4-FFF2-40B4-BE49-F238E27FC236}">
                <a16:creationId xmlns:a16="http://schemas.microsoft.com/office/drawing/2014/main" id="{F41EF48C-AAE7-C83C-C393-B26691059DEE}"/>
              </a:ext>
            </a:extLst>
          </p:cNvPr>
          <p:cNvGrpSpPr/>
          <p:nvPr/>
        </p:nvGrpSpPr>
        <p:grpSpPr>
          <a:xfrm>
            <a:off x="3381556" y="3001183"/>
            <a:ext cx="1089454" cy="983113"/>
            <a:chOff x="1551241" y="3884737"/>
            <a:chExt cx="929834" cy="839073"/>
          </a:xfrm>
        </p:grpSpPr>
        <p:sp>
          <p:nvSpPr>
            <p:cNvPr id="124" name="TextBox 123">
              <a:extLst>
                <a:ext uri="{FF2B5EF4-FFF2-40B4-BE49-F238E27FC236}">
                  <a16:creationId xmlns:a16="http://schemas.microsoft.com/office/drawing/2014/main" id="{132BF298-3A66-6E0D-FC29-41621CD5A0C6}"/>
                </a:ext>
              </a:extLst>
            </p:cNvPr>
            <p:cNvSpPr txBox="1"/>
            <p:nvPr/>
          </p:nvSpPr>
          <p:spPr>
            <a:xfrm>
              <a:off x="2323410" y="4417643"/>
              <a:ext cx="157665" cy="262683"/>
            </a:xfrm>
            <a:prstGeom prst="rect">
              <a:avLst/>
            </a:prstGeom>
            <a:noFill/>
          </p:spPr>
          <p:txBody>
            <a:bodyPr wrap="none" rtlCol="0" anchor="b" anchorCtr="0">
              <a:spAutoFit/>
            </a:bodyPr>
            <a:lstStyle/>
            <a:p>
              <a:endParaRPr lang="en-US" sz="1400" b="1" dirty="0">
                <a:solidFill>
                  <a:srgbClr val="27669C"/>
                </a:solidFill>
                <a:latin typeface="Open Sans Condensed ExtraBold" pitchFamily="2" charset="0"/>
                <a:ea typeface="Open Sans Condensed ExtraBold" pitchFamily="2" charset="0"/>
                <a:cs typeface="Open Sans Condensed ExtraBold" pitchFamily="2" charset="0"/>
              </a:endParaRPr>
            </a:p>
          </p:txBody>
        </p:sp>
        <p:grpSp>
          <p:nvGrpSpPr>
            <p:cNvPr id="125" name="Group 124">
              <a:extLst>
                <a:ext uri="{FF2B5EF4-FFF2-40B4-BE49-F238E27FC236}">
                  <a16:creationId xmlns:a16="http://schemas.microsoft.com/office/drawing/2014/main" id="{5E899138-4695-C749-0512-0593D0CA0BED}"/>
                </a:ext>
              </a:extLst>
            </p:cNvPr>
            <p:cNvGrpSpPr/>
            <p:nvPr/>
          </p:nvGrpSpPr>
          <p:grpSpPr>
            <a:xfrm>
              <a:off x="1551241" y="3884737"/>
              <a:ext cx="795216" cy="839073"/>
              <a:chOff x="4274509" y="2395180"/>
              <a:chExt cx="900000" cy="916015"/>
            </a:xfrm>
          </p:grpSpPr>
          <p:sp>
            <p:nvSpPr>
              <p:cNvPr id="126" name="Freeform 35">
                <a:extLst>
                  <a:ext uri="{FF2B5EF4-FFF2-40B4-BE49-F238E27FC236}">
                    <a16:creationId xmlns:a16="http://schemas.microsoft.com/office/drawing/2014/main" id="{DF08E94A-56C1-23AB-60A2-DE72EAB95F8D}"/>
                  </a:ext>
                </a:extLst>
              </p:cNvPr>
              <p:cNvSpPr>
                <a:spLocks noChangeArrowheads="1"/>
              </p:cNvSpPr>
              <p:nvPr/>
            </p:nvSpPr>
            <p:spPr bwMode="auto">
              <a:xfrm>
                <a:off x="4334605" y="2395180"/>
                <a:ext cx="804498" cy="916015"/>
              </a:xfrm>
              <a:custGeom>
                <a:avLst/>
                <a:gdLst>
                  <a:gd name="T0" fmla="*/ 1779 w 1780"/>
                  <a:gd name="T1" fmla="*/ 890 h 2054"/>
                  <a:gd name="T2" fmla="*/ 890 w 1780"/>
                  <a:gd name="T3" fmla="*/ 0 h 2054"/>
                  <a:gd name="T4" fmla="*/ 0 w 1780"/>
                  <a:gd name="T5" fmla="*/ 890 h 2054"/>
                  <a:gd name="T6" fmla="*/ 723 w 1780"/>
                  <a:gd name="T7" fmla="*/ 1763 h 2054"/>
                  <a:gd name="T8" fmla="*/ 890 w 1780"/>
                  <a:gd name="T9" fmla="*/ 2053 h 2054"/>
                  <a:gd name="T10" fmla="*/ 1058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1" y="0"/>
                      <a:pt x="890" y="0"/>
                    </a:cubicBezTo>
                    <a:cubicBezTo>
                      <a:pt x="399" y="0"/>
                      <a:pt x="0" y="398"/>
                      <a:pt x="0" y="890"/>
                    </a:cubicBezTo>
                    <a:cubicBezTo>
                      <a:pt x="0" y="1324"/>
                      <a:pt x="311" y="1685"/>
                      <a:pt x="723" y="1763"/>
                    </a:cubicBezTo>
                    <a:lnTo>
                      <a:pt x="890" y="2053"/>
                    </a:lnTo>
                    <a:lnTo>
                      <a:pt x="1058" y="1763"/>
                    </a:lnTo>
                    <a:cubicBezTo>
                      <a:pt x="1469" y="1685"/>
                      <a:pt x="1779" y="1324"/>
                      <a:pt x="1779" y="890"/>
                    </a:cubicBezTo>
                  </a:path>
                </a:pathLst>
              </a:custGeom>
              <a:solidFill>
                <a:srgbClr val="27669C"/>
              </a:solidFill>
              <a:ln>
                <a:noFill/>
              </a:ln>
              <a:effectLst/>
            </p:spPr>
            <p:txBody>
              <a:bodyPr wrap="none" anchor="ctr"/>
              <a:lstStyle/>
              <a:p>
                <a:endParaRPr lang="en-US" sz="684" dirty="0">
                  <a:latin typeface="+mj-lt"/>
                </a:endParaRPr>
              </a:p>
            </p:txBody>
          </p:sp>
          <p:pic>
            <p:nvPicPr>
              <p:cNvPr id="127" name="Graphic 126">
                <a:extLst>
                  <a:ext uri="{FF2B5EF4-FFF2-40B4-BE49-F238E27FC236}">
                    <a16:creationId xmlns:a16="http://schemas.microsoft.com/office/drawing/2014/main" id="{5D34F461-30B2-7628-7FAA-2B8463085E0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74509" y="2551742"/>
                <a:ext cx="900000" cy="375883"/>
              </a:xfrm>
              <a:prstGeom prst="rect">
                <a:avLst/>
              </a:prstGeom>
              <a:effectLst/>
            </p:spPr>
          </p:pic>
        </p:grpSp>
      </p:grpSp>
      <p:grpSp>
        <p:nvGrpSpPr>
          <p:cNvPr id="128" name="Group 127">
            <a:extLst>
              <a:ext uri="{FF2B5EF4-FFF2-40B4-BE49-F238E27FC236}">
                <a16:creationId xmlns:a16="http://schemas.microsoft.com/office/drawing/2014/main" id="{B9DB372B-1CE2-347A-92EC-F131E2ACC6BE}"/>
              </a:ext>
            </a:extLst>
          </p:cNvPr>
          <p:cNvGrpSpPr/>
          <p:nvPr/>
        </p:nvGrpSpPr>
        <p:grpSpPr>
          <a:xfrm>
            <a:off x="7728576" y="3570504"/>
            <a:ext cx="1095089" cy="1011264"/>
            <a:chOff x="5701151" y="3861323"/>
            <a:chExt cx="886891" cy="819004"/>
          </a:xfrm>
        </p:grpSpPr>
        <p:sp>
          <p:nvSpPr>
            <p:cNvPr id="129" name="TextBox 128">
              <a:extLst>
                <a:ext uri="{FF2B5EF4-FFF2-40B4-BE49-F238E27FC236}">
                  <a16:creationId xmlns:a16="http://schemas.microsoft.com/office/drawing/2014/main" id="{45F5E30E-4BB4-24C3-A1D1-2E75FB749333}"/>
                </a:ext>
              </a:extLst>
            </p:cNvPr>
            <p:cNvSpPr txBox="1"/>
            <p:nvPr/>
          </p:nvSpPr>
          <p:spPr>
            <a:xfrm>
              <a:off x="6438432" y="4190800"/>
              <a:ext cx="149610" cy="249263"/>
            </a:xfrm>
            <a:prstGeom prst="rect">
              <a:avLst/>
            </a:prstGeom>
            <a:noFill/>
          </p:spPr>
          <p:txBody>
            <a:bodyPr wrap="none" rtlCol="0" anchor="b" anchorCtr="0">
              <a:spAutoFit/>
            </a:bodyPr>
            <a:lstStyle>
              <a:defPPr>
                <a:defRPr lang="da-DK"/>
              </a:defPPr>
              <a:lvl1pPr algn="ctr">
                <a:defRPr sz="1400" b="1">
                  <a:solidFill>
                    <a:schemeClr val="tx2"/>
                  </a:solidFill>
                  <a:latin typeface="+mj-lt"/>
                  <a:ea typeface="League Spartan" charset="0"/>
                  <a:cs typeface="Poppins" pitchFamily="2" charset="77"/>
                </a:defRPr>
              </a:lvl1pPr>
            </a:lstStyle>
            <a:p>
              <a:pPr algn="l"/>
              <a:endParaRPr lang="en-GB" dirty="0">
                <a:solidFill>
                  <a:srgbClr val="F9B142"/>
                </a:solidFill>
                <a:latin typeface="Open Sans Condensed ExtraBold" pitchFamily="2" charset="0"/>
                <a:ea typeface="Open Sans Condensed ExtraBold" pitchFamily="2" charset="0"/>
                <a:cs typeface="Open Sans Condensed ExtraBold" pitchFamily="2" charset="0"/>
              </a:endParaRPr>
            </a:p>
          </p:txBody>
        </p:sp>
        <p:grpSp>
          <p:nvGrpSpPr>
            <p:cNvPr id="130" name="Group 129">
              <a:extLst>
                <a:ext uri="{FF2B5EF4-FFF2-40B4-BE49-F238E27FC236}">
                  <a16:creationId xmlns:a16="http://schemas.microsoft.com/office/drawing/2014/main" id="{8793D974-EA48-FC71-060F-4370822592BD}"/>
                </a:ext>
              </a:extLst>
            </p:cNvPr>
            <p:cNvGrpSpPr/>
            <p:nvPr/>
          </p:nvGrpSpPr>
          <p:grpSpPr>
            <a:xfrm>
              <a:off x="5701151" y="3861323"/>
              <a:ext cx="710833" cy="819004"/>
              <a:chOff x="9094457" y="3051030"/>
              <a:chExt cx="804498" cy="860857"/>
            </a:xfrm>
          </p:grpSpPr>
          <p:sp>
            <p:nvSpPr>
              <p:cNvPr id="131" name="Freeform 25">
                <a:extLst>
                  <a:ext uri="{FF2B5EF4-FFF2-40B4-BE49-F238E27FC236}">
                    <a16:creationId xmlns:a16="http://schemas.microsoft.com/office/drawing/2014/main" id="{4F4E84EA-B1E0-6340-19E5-4BD9D5476B14}"/>
                  </a:ext>
                </a:extLst>
              </p:cNvPr>
              <p:cNvSpPr>
                <a:spLocks noChangeArrowheads="1"/>
              </p:cNvSpPr>
              <p:nvPr/>
            </p:nvSpPr>
            <p:spPr bwMode="auto">
              <a:xfrm>
                <a:off x="9094457" y="3051030"/>
                <a:ext cx="804498" cy="860857"/>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9" y="0"/>
                      <a:pt x="0" y="398"/>
                      <a:pt x="0" y="889"/>
                    </a:cubicBezTo>
                    <a:cubicBezTo>
                      <a:pt x="0" y="1323"/>
                      <a:pt x="311" y="1685"/>
                      <a:pt x="722" y="1763"/>
                    </a:cubicBezTo>
                    <a:lnTo>
                      <a:pt x="889" y="2053"/>
                    </a:lnTo>
                    <a:lnTo>
                      <a:pt x="1057" y="1763"/>
                    </a:lnTo>
                    <a:cubicBezTo>
                      <a:pt x="1468" y="1685"/>
                      <a:pt x="1779" y="1323"/>
                      <a:pt x="1779" y="889"/>
                    </a:cubicBezTo>
                  </a:path>
                </a:pathLst>
              </a:custGeom>
              <a:solidFill>
                <a:srgbClr val="F9B142"/>
              </a:solidFill>
              <a:ln>
                <a:noFill/>
              </a:ln>
              <a:effectLst/>
            </p:spPr>
            <p:txBody>
              <a:bodyPr wrap="none" anchor="ctr"/>
              <a:lstStyle/>
              <a:p>
                <a:endParaRPr lang="en-US" sz="684" dirty="0">
                  <a:latin typeface="+mj-lt"/>
                </a:endParaRPr>
              </a:p>
            </p:txBody>
          </p:sp>
          <p:pic>
            <p:nvPicPr>
              <p:cNvPr id="132" name="Graphic 131">
                <a:extLst>
                  <a:ext uri="{FF2B5EF4-FFF2-40B4-BE49-F238E27FC236}">
                    <a16:creationId xmlns:a16="http://schemas.microsoft.com/office/drawing/2014/main" id="{6A430250-1D3D-7CF7-A83A-72867D345537}"/>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03523" y="3229910"/>
                <a:ext cx="793407" cy="453661"/>
              </a:xfrm>
              <a:prstGeom prst="rect">
                <a:avLst/>
              </a:prstGeom>
              <a:effectLst/>
            </p:spPr>
          </p:pic>
        </p:grpSp>
      </p:grpSp>
      <p:grpSp>
        <p:nvGrpSpPr>
          <p:cNvPr id="135" name="Group 134">
            <a:extLst>
              <a:ext uri="{FF2B5EF4-FFF2-40B4-BE49-F238E27FC236}">
                <a16:creationId xmlns:a16="http://schemas.microsoft.com/office/drawing/2014/main" id="{BA587122-5AEC-BFBF-BE0B-C6279EA22610}"/>
              </a:ext>
            </a:extLst>
          </p:cNvPr>
          <p:cNvGrpSpPr/>
          <p:nvPr/>
        </p:nvGrpSpPr>
        <p:grpSpPr>
          <a:xfrm>
            <a:off x="10708251" y="3703701"/>
            <a:ext cx="943015" cy="1013517"/>
            <a:chOff x="1082142" y="2395180"/>
            <a:chExt cx="864366" cy="896097"/>
          </a:xfrm>
        </p:grpSpPr>
        <p:sp>
          <p:nvSpPr>
            <p:cNvPr id="136" name="Freeform 15">
              <a:extLst>
                <a:ext uri="{FF2B5EF4-FFF2-40B4-BE49-F238E27FC236}">
                  <a16:creationId xmlns:a16="http://schemas.microsoft.com/office/drawing/2014/main" id="{2154044E-AFFF-D1EA-71F3-F1FBCC06C358}"/>
                </a:ext>
              </a:extLst>
            </p:cNvPr>
            <p:cNvSpPr>
              <a:spLocks noChangeArrowheads="1"/>
            </p:cNvSpPr>
            <p:nvPr/>
          </p:nvSpPr>
          <p:spPr bwMode="auto">
            <a:xfrm>
              <a:off x="1142010" y="2395180"/>
              <a:ext cx="804498" cy="896097"/>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52974B"/>
            </a:solidFill>
            <a:ln>
              <a:noFill/>
            </a:ln>
            <a:effectLst/>
          </p:spPr>
          <p:txBody>
            <a:bodyPr wrap="none" anchor="ctr"/>
            <a:lstStyle/>
            <a:p>
              <a:endParaRPr lang="en-US" sz="684" dirty="0">
                <a:latin typeface="+mj-lt"/>
              </a:endParaRPr>
            </a:p>
          </p:txBody>
        </p:sp>
        <p:pic>
          <p:nvPicPr>
            <p:cNvPr id="137" name="Graphic 136">
              <a:extLst>
                <a:ext uri="{FF2B5EF4-FFF2-40B4-BE49-F238E27FC236}">
                  <a16:creationId xmlns:a16="http://schemas.microsoft.com/office/drawing/2014/main" id="{A611D80D-81C3-7BC9-260B-0EA227075224}"/>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82142" y="2567859"/>
              <a:ext cx="864366" cy="361000"/>
            </a:xfrm>
            <a:prstGeom prst="rect">
              <a:avLst/>
            </a:prstGeom>
            <a:effectLst/>
          </p:spPr>
        </p:pic>
      </p:grpSp>
      <p:grpSp>
        <p:nvGrpSpPr>
          <p:cNvPr id="138" name="Group 137">
            <a:extLst>
              <a:ext uri="{FF2B5EF4-FFF2-40B4-BE49-F238E27FC236}">
                <a16:creationId xmlns:a16="http://schemas.microsoft.com/office/drawing/2014/main" id="{5587CC27-5F79-4EDD-C748-8E5707ACC813}"/>
              </a:ext>
            </a:extLst>
          </p:cNvPr>
          <p:cNvGrpSpPr/>
          <p:nvPr/>
        </p:nvGrpSpPr>
        <p:grpSpPr>
          <a:xfrm>
            <a:off x="6190590" y="2962654"/>
            <a:ext cx="1061311" cy="1024780"/>
            <a:chOff x="5690769" y="2483160"/>
            <a:chExt cx="859536" cy="829950"/>
          </a:xfrm>
        </p:grpSpPr>
        <p:sp>
          <p:nvSpPr>
            <p:cNvPr id="139" name="TextBox 138">
              <a:extLst>
                <a:ext uri="{FF2B5EF4-FFF2-40B4-BE49-F238E27FC236}">
                  <a16:creationId xmlns:a16="http://schemas.microsoft.com/office/drawing/2014/main" id="{ED3AE2D7-0709-36B3-A724-3714B101FAD4}"/>
                </a:ext>
              </a:extLst>
            </p:cNvPr>
            <p:cNvSpPr txBox="1"/>
            <p:nvPr/>
          </p:nvSpPr>
          <p:spPr>
            <a:xfrm>
              <a:off x="6400695" y="2988297"/>
              <a:ext cx="149610" cy="249263"/>
            </a:xfrm>
            <a:prstGeom prst="rect">
              <a:avLst/>
            </a:prstGeom>
            <a:noFill/>
          </p:spPr>
          <p:txBody>
            <a:bodyPr wrap="none" rtlCol="0" anchor="b" anchorCtr="0">
              <a:spAutoFit/>
            </a:bodyPr>
            <a:lstStyle/>
            <a:p>
              <a:endParaRPr lang="en-US" sz="1400" b="1" dirty="0">
                <a:solidFill>
                  <a:srgbClr val="78A0E2"/>
                </a:solidFill>
                <a:latin typeface="Open Sans Condensed ExtraBold" pitchFamily="2" charset="0"/>
                <a:ea typeface="Open Sans Condensed ExtraBold" pitchFamily="2" charset="0"/>
                <a:cs typeface="Open Sans Condensed ExtraBold" pitchFamily="2" charset="0"/>
              </a:endParaRPr>
            </a:p>
          </p:txBody>
        </p:sp>
        <p:grpSp>
          <p:nvGrpSpPr>
            <p:cNvPr id="140" name="Group 139">
              <a:extLst>
                <a:ext uri="{FF2B5EF4-FFF2-40B4-BE49-F238E27FC236}">
                  <a16:creationId xmlns:a16="http://schemas.microsoft.com/office/drawing/2014/main" id="{0BB21E87-4C06-DE27-A2D2-02BC5A147F69}"/>
                </a:ext>
              </a:extLst>
            </p:cNvPr>
            <p:cNvGrpSpPr/>
            <p:nvPr/>
          </p:nvGrpSpPr>
          <p:grpSpPr>
            <a:xfrm>
              <a:off x="5690769" y="2483160"/>
              <a:ext cx="731599" cy="829950"/>
              <a:chOff x="7485690" y="2395180"/>
              <a:chExt cx="828000" cy="906055"/>
            </a:xfrm>
          </p:grpSpPr>
          <p:sp>
            <p:nvSpPr>
              <p:cNvPr id="141" name="Freeform 15">
                <a:extLst>
                  <a:ext uri="{FF2B5EF4-FFF2-40B4-BE49-F238E27FC236}">
                    <a16:creationId xmlns:a16="http://schemas.microsoft.com/office/drawing/2014/main" id="{D020E2CA-D7E2-387E-45B6-E6DFB16F7FA2}"/>
                  </a:ext>
                </a:extLst>
              </p:cNvPr>
              <p:cNvSpPr>
                <a:spLocks noChangeArrowheads="1"/>
              </p:cNvSpPr>
              <p:nvPr/>
            </p:nvSpPr>
            <p:spPr bwMode="auto">
              <a:xfrm>
                <a:off x="7498160" y="2395180"/>
                <a:ext cx="804498" cy="906055"/>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78A0E2"/>
              </a:solidFill>
              <a:ln>
                <a:noFill/>
              </a:ln>
              <a:effectLst/>
            </p:spPr>
            <p:txBody>
              <a:bodyPr wrap="none" anchor="ctr"/>
              <a:lstStyle/>
              <a:p>
                <a:endParaRPr lang="en-US" sz="684" dirty="0">
                  <a:latin typeface="+mj-lt"/>
                </a:endParaRPr>
              </a:p>
            </p:txBody>
          </p:sp>
          <p:pic>
            <p:nvPicPr>
              <p:cNvPr id="142" name="Graphic 141">
                <a:extLst>
                  <a:ext uri="{FF2B5EF4-FFF2-40B4-BE49-F238E27FC236}">
                    <a16:creationId xmlns:a16="http://schemas.microsoft.com/office/drawing/2014/main" id="{9AF74F4C-73F9-343A-8896-7FA9089D2670}"/>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5690" y="2575165"/>
                <a:ext cx="828000" cy="393821"/>
              </a:xfrm>
              <a:prstGeom prst="rect">
                <a:avLst/>
              </a:prstGeom>
              <a:effectLst/>
            </p:spPr>
          </p:pic>
        </p:grpSp>
      </p:grpSp>
      <p:grpSp>
        <p:nvGrpSpPr>
          <p:cNvPr id="145" name="Group 144">
            <a:extLst>
              <a:ext uri="{FF2B5EF4-FFF2-40B4-BE49-F238E27FC236}">
                <a16:creationId xmlns:a16="http://schemas.microsoft.com/office/drawing/2014/main" id="{6B4CDB00-820B-1023-8DBA-848525FB8CA0}"/>
              </a:ext>
            </a:extLst>
          </p:cNvPr>
          <p:cNvGrpSpPr/>
          <p:nvPr/>
        </p:nvGrpSpPr>
        <p:grpSpPr>
          <a:xfrm>
            <a:off x="9030697" y="2970406"/>
            <a:ext cx="877702" cy="1024779"/>
            <a:chOff x="10690755" y="2395180"/>
            <a:chExt cx="804499" cy="906054"/>
          </a:xfrm>
        </p:grpSpPr>
        <p:sp>
          <p:nvSpPr>
            <p:cNvPr id="146" name="Freeform 35">
              <a:extLst>
                <a:ext uri="{FF2B5EF4-FFF2-40B4-BE49-F238E27FC236}">
                  <a16:creationId xmlns:a16="http://schemas.microsoft.com/office/drawing/2014/main" id="{55E6150D-9ED7-F50E-D331-E9E91C5A5C94}"/>
                </a:ext>
              </a:extLst>
            </p:cNvPr>
            <p:cNvSpPr>
              <a:spLocks noChangeArrowheads="1"/>
            </p:cNvSpPr>
            <p:nvPr/>
          </p:nvSpPr>
          <p:spPr bwMode="auto">
            <a:xfrm>
              <a:off x="10690755" y="2395180"/>
              <a:ext cx="804498" cy="906054"/>
            </a:xfrm>
            <a:custGeom>
              <a:avLst/>
              <a:gdLst>
                <a:gd name="T0" fmla="*/ 1779 w 1780"/>
                <a:gd name="T1" fmla="*/ 890 h 2054"/>
                <a:gd name="T2" fmla="*/ 890 w 1780"/>
                <a:gd name="T3" fmla="*/ 0 h 2054"/>
                <a:gd name="T4" fmla="*/ 0 w 1780"/>
                <a:gd name="T5" fmla="*/ 890 h 2054"/>
                <a:gd name="T6" fmla="*/ 723 w 1780"/>
                <a:gd name="T7" fmla="*/ 1763 h 2054"/>
                <a:gd name="T8" fmla="*/ 890 w 1780"/>
                <a:gd name="T9" fmla="*/ 2053 h 2054"/>
                <a:gd name="T10" fmla="*/ 1058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1" y="0"/>
                    <a:pt x="890" y="0"/>
                  </a:cubicBezTo>
                  <a:cubicBezTo>
                    <a:pt x="399" y="0"/>
                    <a:pt x="0" y="398"/>
                    <a:pt x="0" y="890"/>
                  </a:cubicBezTo>
                  <a:cubicBezTo>
                    <a:pt x="0" y="1324"/>
                    <a:pt x="311" y="1685"/>
                    <a:pt x="723" y="1763"/>
                  </a:cubicBezTo>
                  <a:lnTo>
                    <a:pt x="890" y="2053"/>
                  </a:lnTo>
                  <a:lnTo>
                    <a:pt x="1058" y="1763"/>
                  </a:lnTo>
                  <a:cubicBezTo>
                    <a:pt x="1469" y="1685"/>
                    <a:pt x="1779" y="1324"/>
                    <a:pt x="1779" y="890"/>
                  </a:cubicBezTo>
                </a:path>
              </a:pathLst>
            </a:custGeom>
            <a:solidFill>
              <a:srgbClr val="6464D2"/>
            </a:solidFill>
            <a:ln>
              <a:noFill/>
            </a:ln>
            <a:effectLst/>
          </p:spPr>
          <p:txBody>
            <a:bodyPr wrap="none" anchor="ctr"/>
            <a:lstStyle/>
            <a:p>
              <a:endParaRPr lang="en-US" sz="684" dirty="0">
                <a:latin typeface="+mj-lt"/>
              </a:endParaRPr>
            </a:p>
          </p:txBody>
        </p:sp>
        <p:pic>
          <p:nvPicPr>
            <p:cNvPr id="147" name="Graphic 146">
              <a:extLst>
                <a:ext uri="{FF2B5EF4-FFF2-40B4-BE49-F238E27FC236}">
                  <a16:creationId xmlns:a16="http://schemas.microsoft.com/office/drawing/2014/main" id="{BFCB66F3-7E9F-FCC1-53C0-D2FD81DA828F}"/>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690755" y="2628926"/>
              <a:ext cx="804499" cy="335996"/>
            </a:xfrm>
            <a:prstGeom prst="rect">
              <a:avLst/>
            </a:prstGeom>
            <a:effectLst/>
          </p:spPr>
        </p:pic>
      </p:grpSp>
      <p:sp>
        <p:nvSpPr>
          <p:cNvPr id="19" name="Triangle 7">
            <a:extLst>
              <a:ext uri="{FF2B5EF4-FFF2-40B4-BE49-F238E27FC236}">
                <a16:creationId xmlns:a16="http://schemas.microsoft.com/office/drawing/2014/main" id="{0BCF6174-AD6B-426E-A85E-DA6B67360563}"/>
              </a:ext>
            </a:extLst>
          </p:cNvPr>
          <p:cNvSpPr/>
          <p:nvPr/>
        </p:nvSpPr>
        <p:spPr>
          <a:xfrm rot="10800000">
            <a:off x="818514" y="1165338"/>
            <a:ext cx="1381704" cy="1183341"/>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1399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5F00704F-E226-9AF2-8D8D-8DD7DA69FCC5}"/>
              </a:ext>
            </a:extLst>
          </p:cNvPr>
          <p:cNvSpPr txBox="1">
            <a:spLocks/>
          </p:cNvSpPr>
          <p:nvPr/>
        </p:nvSpPr>
        <p:spPr>
          <a:xfrm>
            <a:off x="1698802" y="503385"/>
            <a:ext cx="10890000" cy="626524"/>
          </a:xfrm>
          <a:prstGeom prst="rect">
            <a:avLst/>
          </a:prstGeom>
        </p:spPr>
        <p:txBody>
          <a:bodyPr vert="horz" lIns="0" tIns="0" rIns="0" bIns="0" rtlCol="0" anchor="b" anchorCtr="0">
            <a:noAutofit/>
          </a:bodyPr>
          <a:lstStyle>
            <a:defPPr>
              <a:defRPr lang="da-DK"/>
            </a:defPPr>
            <a:lvl1pPr>
              <a:lnSpc>
                <a:spcPts val="3200"/>
              </a:lnSpc>
              <a:spcBef>
                <a:spcPct val="0"/>
              </a:spcBef>
              <a:buNone/>
              <a:defRPr sz="3600" b="1">
                <a:solidFill>
                  <a:srgbClr val="EE7D00"/>
                </a:solidFill>
                <a:latin typeface="+mj-lt"/>
                <a:ea typeface="+mj-ea"/>
                <a:cs typeface="+mj-cs"/>
              </a:defRPr>
            </a:lvl1pPr>
          </a:lstStyle>
          <a:p>
            <a:r>
              <a:rPr lang="fr-FR" dirty="0">
                <a:solidFill>
                  <a:srgbClr val="009F88"/>
                </a:solidFill>
                <a:latin typeface="Open Sans Condensed ExtraBold" pitchFamily="2" charset="0"/>
                <a:ea typeface="Open Sans Condensed ExtraBold" pitchFamily="2" charset="0"/>
                <a:cs typeface="Open Sans Condensed ExtraBold" pitchFamily="2" charset="0"/>
              </a:rPr>
              <a:t>TAP - </a:t>
            </a:r>
            <a:r>
              <a:rPr lang="fr-FR" sz="3600" b="1" dirty="0">
                <a:solidFill>
                  <a:srgbClr val="009F88"/>
                </a:solidFill>
                <a:latin typeface="Open Sans Condensed ExtraBold" pitchFamily="2" charset="0"/>
                <a:ea typeface="Open Sans Condensed ExtraBold" pitchFamily="2" charset="0"/>
                <a:cs typeface="Open Sans Condensed ExtraBold" pitchFamily="2" charset="0"/>
              </a:rPr>
              <a:t>Territoires climatiquement neutres</a:t>
            </a:r>
            <a:endParaRPr lang="fr-FR" dirty="0"/>
          </a:p>
        </p:txBody>
      </p:sp>
      <p:grpSp>
        <p:nvGrpSpPr>
          <p:cNvPr id="10" name="Group 9">
            <a:extLst>
              <a:ext uri="{FF2B5EF4-FFF2-40B4-BE49-F238E27FC236}">
                <a16:creationId xmlns:a16="http://schemas.microsoft.com/office/drawing/2014/main" id="{A141A4A4-BDD9-57B1-592F-32344D9FFBFC}"/>
              </a:ext>
            </a:extLst>
          </p:cNvPr>
          <p:cNvGrpSpPr/>
          <p:nvPr/>
        </p:nvGrpSpPr>
        <p:grpSpPr>
          <a:xfrm>
            <a:off x="649948" y="415344"/>
            <a:ext cx="884318" cy="985245"/>
            <a:chOff x="547823" y="2463542"/>
            <a:chExt cx="734891" cy="850016"/>
          </a:xfrm>
        </p:grpSpPr>
        <p:sp>
          <p:nvSpPr>
            <p:cNvPr id="12" name="Freeform 15">
              <a:extLst>
                <a:ext uri="{FF2B5EF4-FFF2-40B4-BE49-F238E27FC236}">
                  <a16:creationId xmlns:a16="http://schemas.microsoft.com/office/drawing/2014/main" id="{F98C9C5B-65E5-3402-67AE-6DD813C6FC31}"/>
                </a:ext>
              </a:extLst>
            </p:cNvPr>
            <p:cNvSpPr>
              <a:spLocks noChangeArrowheads="1"/>
            </p:cNvSpPr>
            <p:nvPr/>
          </p:nvSpPr>
          <p:spPr bwMode="auto">
            <a:xfrm>
              <a:off x="569418" y="2463542"/>
              <a:ext cx="710832" cy="85001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009F88"/>
            </a:solidFill>
            <a:ln>
              <a:noFill/>
            </a:ln>
            <a:effectLst/>
          </p:spPr>
          <p:txBody>
            <a:bodyPr wrap="none" anchor="ctr"/>
            <a:lstStyle/>
            <a:p>
              <a:endParaRPr lang="en-US" sz="684" dirty="0">
                <a:latin typeface="+mj-lt"/>
              </a:endParaRPr>
            </a:p>
          </p:txBody>
        </p:sp>
        <p:pic>
          <p:nvPicPr>
            <p:cNvPr id="13" name="Graphic 12">
              <a:extLst>
                <a:ext uri="{FF2B5EF4-FFF2-40B4-BE49-F238E27FC236}">
                  <a16:creationId xmlns:a16="http://schemas.microsoft.com/office/drawing/2014/main" id="{4595AFA6-1C55-E7E1-1AFE-9C396B34F8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7823" y="2656302"/>
              <a:ext cx="734891" cy="306925"/>
            </a:xfrm>
            <a:prstGeom prst="rect">
              <a:avLst/>
            </a:prstGeom>
            <a:effectLst/>
          </p:spPr>
        </p:pic>
      </p:grpSp>
      <p:sp>
        <p:nvSpPr>
          <p:cNvPr id="53" name="TextBox 86">
            <a:extLst>
              <a:ext uri="{FF2B5EF4-FFF2-40B4-BE49-F238E27FC236}">
                <a16:creationId xmlns:a16="http://schemas.microsoft.com/office/drawing/2014/main" id="{C9F6B847-E676-9B91-B815-DFCA211BB73F}"/>
              </a:ext>
            </a:extLst>
          </p:cNvPr>
          <p:cNvSpPr txBox="1">
            <a:spLocks noChangeArrowheads="1"/>
          </p:cNvSpPr>
          <p:nvPr/>
        </p:nvSpPr>
        <p:spPr bwMode="auto">
          <a:xfrm>
            <a:off x="1628515" y="1892372"/>
            <a:ext cx="8753298" cy="2237857"/>
          </a:xfrm>
          <a:prstGeom prst="rect">
            <a:avLst/>
          </a:prstGeom>
          <a:noFill/>
        </p:spPr>
        <p:txBody>
          <a:bodyPr wrap="square" lIns="91440" tIns="45720" rIns="91440" bIns="45720" rtlCol="0" anchor="t">
            <a:spAutoFit/>
          </a:bodyPr>
          <a:lstStyle>
            <a:defPPr>
              <a:defRPr lang="da-DK"/>
            </a:defPPr>
            <a:lvl1pPr algn="just">
              <a:lnSpc>
                <a:spcPct val="110000"/>
              </a:lnSpc>
              <a:defRPr sz="1600">
                <a:solidFill>
                  <a:srgbClr val="164193"/>
                </a:solidFill>
                <a:latin typeface="Open Sans Light"/>
                <a:ea typeface="Open Sans Light"/>
                <a:cs typeface="Open Sans Light"/>
              </a:defRPr>
            </a:lvl1pPr>
          </a:lstStyle>
          <a:p>
            <a:r>
              <a:rPr lang="fr-FR" b="1" dirty="0"/>
              <a:t>Objectif : </a:t>
            </a:r>
            <a:r>
              <a:rPr lang="fr-FR" altLang="es-MX" dirty="0"/>
              <a:t>produire des analyses territoriales sur la consommation et la production d’énergie renouvelable, les services écosystémiques, la biodiversité  et les ressources naturelles dans les territoires européens et ses zones maritimes. Ces nouvelles analyses produites permettront d’apporter une information sur les opportunités et les défis auxquels les territoires pourraient être confrontés dans leur transition vers la neutralité climatique d’ici à 2050. Ceci devrait permettre de comprendre quels pourraient être les impacts territoriaux affectant les villes et les territoires dans leurs efforts vers la neutralité carbone à horizon 2050 en fonction de différentes trajectoires qu’ils seraient amenés à choisir</a:t>
            </a:r>
            <a:r>
              <a:rPr lang="en-US" altLang="es-MX" dirty="0"/>
              <a:t>.</a:t>
            </a:r>
          </a:p>
        </p:txBody>
      </p:sp>
      <p:pic>
        <p:nvPicPr>
          <p:cNvPr id="54" name="Picture 53" descr="Icon&#10;&#10;Description automatically generated">
            <a:extLst>
              <a:ext uri="{FF2B5EF4-FFF2-40B4-BE49-F238E27FC236}">
                <a16:creationId xmlns:a16="http://schemas.microsoft.com/office/drawing/2014/main" id="{2B1CD808-3E4E-DF20-8DC2-423EF56B9B77}"/>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84463" y="4245546"/>
            <a:ext cx="792000" cy="792000"/>
          </a:xfrm>
          <a:prstGeom prst="rect">
            <a:avLst/>
          </a:prstGeom>
        </p:spPr>
      </p:pic>
      <p:sp>
        <p:nvSpPr>
          <p:cNvPr id="56" name="TextBox 88">
            <a:extLst>
              <a:ext uri="{FF2B5EF4-FFF2-40B4-BE49-F238E27FC236}">
                <a16:creationId xmlns:a16="http://schemas.microsoft.com/office/drawing/2014/main" id="{E0F592F0-FD29-5E0C-2C0F-FF04C6116F64}"/>
              </a:ext>
            </a:extLst>
          </p:cNvPr>
          <p:cNvSpPr txBox="1">
            <a:spLocks noChangeArrowheads="1"/>
          </p:cNvSpPr>
          <p:nvPr/>
        </p:nvSpPr>
        <p:spPr bwMode="auto">
          <a:xfrm>
            <a:off x="1670522" y="4298976"/>
            <a:ext cx="8781577" cy="2322431"/>
          </a:xfrm>
          <a:prstGeom prst="rect">
            <a:avLst/>
          </a:prstGeom>
          <a:noFill/>
        </p:spPr>
        <p:txBody>
          <a:bodyPr wrap="square" lIns="91440" tIns="45720" rIns="91440" bIns="45720" rtlCol="0" anchor="t">
            <a:spAutoFit/>
          </a:bodyPr>
          <a:lstStyle>
            <a:defPPr>
              <a:defRPr lang="da-DK"/>
            </a:defPPr>
            <a:lvl1pPr algn="just">
              <a:lnSpc>
                <a:spcPct val="110000"/>
              </a:lnSpc>
              <a:defRPr sz="1600">
                <a:solidFill>
                  <a:srgbClr val="164193"/>
                </a:solidFill>
                <a:latin typeface="Open Sans Light"/>
                <a:ea typeface="Open Sans Light"/>
                <a:cs typeface="Open Sans Light"/>
              </a:defRPr>
            </a:lvl1pPr>
          </a:lstStyle>
          <a:p>
            <a:pPr>
              <a:lnSpc>
                <a:spcPct val="107000"/>
              </a:lnSpc>
              <a:spcAft>
                <a:spcPts val="800"/>
              </a:spcAft>
            </a:pPr>
            <a:r>
              <a:rPr lang="fr-FR" b="1" dirty="0"/>
              <a:t>Priorité spécifique </a:t>
            </a:r>
            <a:r>
              <a:rPr lang="fr-FR" dirty="0"/>
              <a:t>:  développer un socle de connaissances sur les aspects territoriaux de la transition verte et l’économie bas carbone (climatiquement neutre) au sens large c’est à dire qui prendra en compte inter alia les mobilités, l’aménagement du territoire, la consommation, l’énergie et la société. Ce TAP explorera la manière dont les défis actuels pourraient se transformer en opportunités par exemple via la réduction des émissions carbone, l’augmentation des puits de carbone, une plus grande efficacité, davantage d’autonome et l’éradication de la pauvreté énergétique. </a:t>
            </a:r>
          </a:p>
          <a:p>
            <a:pPr>
              <a:lnSpc>
                <a:spcPct val="107000"/>
              </a:lnSpc>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TextBox 88">
            <a:extLst>
              <a:ext uri="{FF2B5EF4-FFF2-40B4-BE49-F238E27FC236}">
                <a16:creationId xmlns:a16="http://schemas.microsoft.com/office/drawing/2014/main" id="{87793608-1339-2404-1D04-50B84E91B798}"/>
              </a:ext>
            </a:extLst>
          </p:cNvPr>
          <p:cNvSpPr txBox="1">
            <a:spLocks noChangeArrowheads="1"/>
          </p:cNvSpPr>
          <p:nvPr/>
        </p:nvSpPr>
        <p:spPr bwMode="auto">
          <a:xfrm>
            <a:off x="1698801" y="6354615"/>
            <a:ext cx="7502349" cy="341953"/>
          </a:xfrm>
          <a:prstGeom prst="rect">
            <a:avLst/>
          </a:prstGeom>
          <a:noFill/>
        </p:spPr>
        <p:txBody>
          <a:bodyPr wrap="square" lIns="91440" tIns="45720" rIns="91440" bIns="45720" rtlCol="0" anchor="t">
            <a:spAutoFit/>
          </a:bodyPr>
          <a:lstStyle>
            <a:defPPr>
              <a:defRPr lang="da-DK"/>
            </a:defPPr>
            <a:lvl1pPr algn="just">
              <a:lnSpc>
                <a:spcPct val="110000"/>
              </a:lnSpc>
              <a:defRPr sz="1600" b="1">
                <a:solidFill>
                  <a:srgbClr val="164193"/>
                </a:solidFill>
                <a:latin typeface="Open Sans Light"/>
                <a:ea typeface="Open Sans Light"/>
                <a:cs typeface="Open Sans Light"/>
              </a:defRPr>
            </a:lvl1pPr>
          </a:lstStyle>
          <a:p>
            <a:r>
              <a:rPr lang="fr-FR" i="1" dirty="0"/>
              <a:t>Vous trouverez plus d’information sur ce sujet sous le lien suivant : [</a:t>
            </a:r>
            <a:r>
              <a:rPr lang="fr-FR" i="1" dirty="0">
                <a:hlinkClick r:id="rId6"/>
              </a:rPr>
              <a:t>lien</a:t>
            </a:r>
            <a:r>
              <a:rPr lang="fr-FR" i="1" dirty="0"/>
              <a:t> ] </a:t>
            </a:r>
          </a:p>
        </p:txBody>
      </p:sp>
      <p:pic>
        <p:nvPicPr>
          <p:cNvPr id="6" name="Picture 5" descr="Icon&#10;&#10;Description automatically generated">
            <a:extLst>
              <a:ext uri="{FF2B5EF4-FFF2-40B4-BE49-F238E27FC236}">
                <a16:creationId xmlns:a16="http://schemas.microsoft.com/office/drawing/2014/main" id="{FA88E684-4DFC-FAB2-08F9-E03C018E38D1}"/>
              </a:ext>
            </a:extLst>
          </p:cNvPr>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84463" y="1979647"/>
            <a:ext cx="792000" cy="792000"/>
          </a:xfrm>
          <a:prstGeom prst="rect">
            <a:avLst/>
          </a:prstGeom>
        </p:spPr>
      </p:pic>
    </p:spTree>
    <p:extLst>
      <p:ext uri="{BB962C8B-B14F-4D97-AF65-F5344CB8AC3E}">
        <p14:creationId xmlns:p14="http://schemas.microsoft.com/office/powerpoint/2010/main" val="23823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8E745C9-0361-D62F-D245-304EEA7D25EC}"/>
              </a:ext>
            </a:extLst>
          </p:cNvPr>
          <p:cNvGrpSpPr/>
          <p:nvPr/>
        </p:nvGrpSpPr>
        <p:grpSpPr>
          <a:xfrm>
            <a:off x="494173" y="430521"/>
            <a:ext cx="1213061" cy="959600"/>
            <a:chOff x="2549521" y="3049552"/>
            <a:chExt cx="1171754" cy="894106"/>
          </a:xfrm>
        </p:grpSpPr>
        <p:sp>
          <p:nvSpPr>
            <p:cNvPr id="12" name="Freeform 25">
              <a:extLst>
                <a:ext uri="{FF2B5EF4-FFF2-40B4-BE49-F238E27FC236}">
                  <a16:creationId xmlns:a16="http://schemas.microsoft.com/office/drawing/2014/main" id="{A9ABB5CB-5407-2874-ECAC-9DCF2894B701}"/>
                </a:ext>
              </a:extLst>
            </p:cNvPr>
            <p:cNvSpPr>
              <a:spLocks noChangeArrowheads="1"/>
            </p:cNvSpPr>
            <p:nvPr/>
          </p:nvSpPr>
          <p:spPr bwMode="auto">
            <a:xfrm>
              <a:off x="2738307" y="3049552"/>
              <a:ext cx="804498" cy="894106"/>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9" y="0"/>
                    <a:pt x="0" y="398"/>
                    <a:pt x="0" y="889"/>
                  </a:cubicBezTo>
                  <a:cubicBezTo>
                    <a:pt x="0" y="1323"/>
                    <a:pt x="311" y="1685"/>
                    <a:pt x="722" y="1763"/>
                  </a:cubicBezTo>
                  <a:lnTo>
                    <a:pt x="889" y="2053"/>
                  </a:lnTo>
                  <a:lnTo>
                    <a:pt x="1057" y="1763"/>
                  </a:lnTo>
                  <a:cubicBezTo>
                    <a:pt x="1468" y="1685"/>
                    <a:pt x="1779" y="1323"/>
                    <a:pt x="1779" y="889"/>
                  </a:cubicBezTo>
                </a:path>
              </a:pathLst>
            </a:custGeom>
            <a:solidFill>
              <a:schemeClr val="accent2"/>
            </a:solidFill>
            <a:ln>
              <a:noFill/>
            </a:ln>
            <a:effectLst/>
          </p:spPr>
          <p:txBody>
            <a:bodyPr wrap="none" anchor="ctr"/>
            <a:lstStyle/>
            <a:p>
              <a:endParaRPr lang="en-US" sz="684" dirty="0">
                <a:latin typeface="+mj-lt"/>
              </a:endParaRPr>
            </a:p>
          </p:txBody>
        </p:sp>
        <p:pic>
          <p:nvPicPr>
            <p:cNvPr id="13" name="Graphic 12">
              <a:extLst>
                <a:ext uri="{FF2B5EF4-FFF2-40B4-BE49-F238E27FC236}">
                  <a16:creationId xmlns:a16="http://schemas.microsoft.com/office/drawing/2014/main" id="{543C15FC-C79F-6866-723B-2FACCECF0FF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9521" y="3156858"/>
              <a:ext cx="1171754" cy="489380"/>
            </a:xfrm>
            <a:prstGeom prst="rect">
              <a:avLst/>
            </a:prstGeom>
            <a:effectLst/>
          </p:spPr>
        </p:pic>
      </p:grpSp>
      <p:sp>
        <p:nvSpPr>
          <p:cNvPr id="3" name="Titel 1">
            <a:extLst>
              <a:ext uri="{FF2B5EF4-FFF2-40B4-BE49-F238E27FC236}">
                <a16:creationId xmlns:a16="http://schemas.microsoft.com/office/drawing/2014/main" id="{5F00704F-E226-9AF2-8D8D-8DD7DA69FCC5}"/>
              </a:ext>
            </a:extLst>
          </p:cNvPr>
          <p:cNvSpPr txBox="1">
            <a:spLocks/>
          </p:cNvSpPr>
          <p:nvPr/>
        </p:nvSpPr>
        <p:spPr>
          <a:xfrm>
            <a:off x="1698802" y="503385"/>
            <a:ext cx="10890000" cy="626524"/>
          </a:xfrm>
          <a:prstGeom prst="rect">
            <a:avLst/>
          </a:prstGeom>
        </p:spPr>
        <p:txBody>
          <a:bodyPr vert="horz" lIns="0" tIns="0" rIns="0" bIns="0" rtlCol="0" anchor="b" anchorCtr="0">
            <a:noAutofit/>
          </a:bodyPr>
          <a:lstStyle>
            <a:defPPr>
              <a:defRPr lang="da-DK"/>
            </a:defPPr>
            <a:lvl1pPr>
              <a:lnSpc>
                <a:spcPts val="3200"/>
              </a:lnSpc>
              <a:spcBef>
                <a:spcPct val="0"/>
              </a:spcBef>
              <a:buNone/>
              <a:defRPr sz="3600" b="1">
                <a:solidFill>
                  <a:srgbClr val="EE7D00"/>
                </a:solidFill>
                <a:latin typeface="+mj-lt"/>
                <a:ea typeface="+mj-ea"/>
                <a:cs typeface="+mj-cs"/>
              </a:defRPr>
            </a:lvl1pPr>
          </a:lstStyle>
          <a:p>
            <a:r>
              <a:rPr lang="en-US" sz="3600" b="1" dirty="0">
                <a:solidFill>
                  <a:srgbClr val="EE7D00"/>
                </a:solidFill>
                <a:latin typeface="Open Sans Condensed ExtraBold" pitchFamily="2" charset="0"/>
                <a:ea typeface="Open Sans Condensed ExtraBold" pitchFamily="2" charset="0"/>
                <a:cs typeface="Open Sans Condensed ExtraBold" pitchFamily="2" charset="0"/>
              </a:rPr>
              <a:t>TAP : </a:t>
            </a:r>
            <a:r>
              <a:rPr lang="fr-FR" sz="3600" b="1" dirty="0">
                <a:solidFill>
                  <a:srgbClr val="EE7D00"/>
                </a:solidFill>
                <a:latin typeface="Open Sans Condensed ExtraBold" pitchFamily="2" charset="0"/>
                <a:ea typeface="Open Sans Condensed ExtraBold" pitchFamily="2" charset="0"/>
                <a:cs typeface="Open Sans Condensed ExtraBold" pitchFamily="2" charset="0"/>
              </a:rPr>
              <a:t>Gouvernance de nouvelles géographies</a:t>
            </a:r>
          </a:p>
        </p:txBody>
      </p:sp>
      <p:sp>
        <p:nvSpPr>
          <p:cNvPr id="53" name="TextBox 86">
            <a:extLst>
              <a:ext uri="{FF2B5EF4-FFF2-40B4-BE49-F238E27FC236}">
                <a16:creationId xmlns:a16="http://schemas.microsoft.com/office/drawing/2014/main" id="{C9F6B847-E676-9B91-B815-DFCA211BB73F}"/>
              </a:ext>
            </a:extLst>
          </p:cNvPr>
          <p:cNvSpPr txBox="1">
            <a:spLocks noChangeArrowheads="1"/>
          </p:cNvSpPr>
          <p:nvPr/>
        </p:nvSpPr>
        <p:spPr bwMode="auto">
          <a:xfrm>
            <a:off x="1641652" y="1723293"/>
            <a:ext cx="9675636" cy="3185809"/>
          </a:xfrm>
          <a:prstGeom prst="rect">
            <a:avLst/>
          </a:prstGeom>
          <a:noFill/>
        </p:spPr>
        <p:txBody>
          <a:bodyPr wrap="square" lIns="91440" tIns="45720" rIns="91440" bIns="45720" rtlCol="0" anchor="t">
            <a:spAutoFit/>
          </a:bodyPr>
          <a:lstStyle>
            <a:defPPr>
              <a:defRPr lang="da-DK"/>
            </a:defPPr>
            <a:lvl1pPr algn="just">
              <a:lnSpc>
                <a:spcPct val="110000"/>
              </a:lnSpc>
              <a:defRPr sz="1600" b="1">
                <a:solidFill>
                  <a:srgbClr val="164193"/>
                </a:solidFill>
                <a:latin typeface="Open Sans Light"/>
                <a:ea typeface="Open Sans Light"/>
                <a:cs typeface="Open Sans Light"/>
              </a:defRPr>
            </a:lvl1pPr>
          </a:lstStyle>
          <a:p>
            <a:r>
              <a:rPr lang="en-US" dirty="0"/>
              <a:t>Objectif : </a:t>
            </a:r>
            <a:r>
              <a:rPr lang="fr-FR" altLang="es-MX" b="0" dirty="0"/>
              <a:t>développer des études méthodologiques visant à identifier de nouvelles géographies, leurs caractéristiques socio-économiques et leur potentiel de développement intégré. Ce TAP doit également être l’opportunité d’évaluer les mécanismes de gouvernance existant et d’en recommander de nouveaux tout en promouvant les approches fonctionnelles en matière de planification et de gouvernance, en favorisant les initiatives et la mise en réseau des parties prenantes ainsi que l’implication de la société civile.</a:t>
            </a:r>
          </a:p>
          <a:p>
            <a:endParaRPr lang="en-US" altLang="es-MX" sz="300" b="0" dirty="0"/>
          </a:p>
          <a:p>
            <a:r>
              <a:rPr lang="fr-FR" altLang="es-MX" b="0" dirty="0"/>
              <a:t>Ce TAP devrait produire des données nouvelles et innovantes sur les grandes tendances en matière de délimitation et de développent des territoires fonctionnels et ce, afin de favoriser l’émergence de mécanismes sur mesure pour la gouvernance multi-niveaux de différents types de zones fonctionnelles qui puissent à la fois répondre aux besoins et faire monter en compétence les autorités locales et des parties prenantes chargées ou impliquées dans leur aménagement</a:t>
            </a:r>
            <a:r>
              <a:rPr lang="en-US" altLang="es-MX" b="0" dirty="0"/>
              <a:t>. </a:t>
            </a:r>
          </a:p>
        </p:txBody>
      </p:sp>
      <p:sp>
        <p:nvSpPr>
          <p:cNvPr id="56" name="TextBox 88">
            <a:extLst>
              <a:ext uri="{FF2B5EF4-FFF2-40B4-BE49-F238E27FC236}">
                <a16:creationId xmlns:a16="http://schemas.microsoft.com/office/drawing/2014/main" id="{E0F592F0-FD29-5E0C-2C0F-FF04C6116F64}"/>
              </a:ext>
            </a:extLst>
          </p:cNvPr>
          <p:cNvSpPr txBox="1">
            <a:spLocks noChangeArrowheads="1"/>
          </p:cNvSpPr>
          <p:nvPr/>
        </p:nvSpPr>
        <p:spPr bwMode="auto">
          <a:xfrm>
            <a:off x="1707234" y="4808612"/>
            <a:ext cx="9675636" cy="1696170"/>
          </a:xfrm>
          <a:prstGeom prst="rect">
            <a:avLst/>
          </a:prstGeom>
          <a:noFill/>
        </p:spPr>
        <p:txBody>
          <a:bodyPr wrap="square" lIns="91440" tIns="45720" rIns="91440" bIns="45720" rtlCol="0" anchor="t">
            <a:spAutoFit/>
          </a:bodyPr>
          <a:lstStyle>
            <a:defPPr>
              <a:defRPr lang="da-DK"/>
            </a:defPPr>
            <a:lvl1pPr algn="just">
              <a:lnSpc>
                <a:spcPct val="110000"/>
              </a:lnSpc>
              <a:defRPr sz="1600" b="1">
                <a:solidFill>
                  <a:srgbClr val="164193"/>
                </a:solidFill>
                <a:latin typeface="Open Sans Light"/>
                <a:ea typeface="Open Sans Light"/>
                <a:cs typeface="Open Sans Light"/>
              </a:defRPr>
            </a:lvl1pPr>
          </a:lstStyle>
          <a:p>
            <a:r>
              <a:rPr lang="fr-FR" dirty="0"/>
              <a:t>Priorité spécifique </a:t>
            </a:r>
            <a:r>
              <a:rPr lang="en-US" dirty="0"/>
              <a:t>: </a:t>
            </a:r>
            <a:r>
              <a:rPr lang="fr-FR" b="0" dirty="0"/>
              <a:t>développer un socle de connaissances permettant de mieux comprendre l’émergence de nouvelles géographies tant pour ce qui concerne leurs délimitations que de dispositifs de coopération fonctionnel</a:t>
            </a:r>
            <a:r>
              <a:rPr lang="fr-FR" altLang="es-MX" b="0" dirty="0"/>
              <a:t>s et des acteurs et parties prenantes impliquées. Par ailleurs via des observations tirées de l’ensemble du territoires couvert par ESPON, ce TAP apportera des connaissances et trajectoires nouvelles sur la manière de définir et de mettre en œuvre des mécanismes de gouvernance nouveaux et adaptés à ce type de contexte.</a:t>
            </a:r>
          </a:p>
        </p:txBody>
      </p:sp>
      <p:pic>
        <p:nvPicPr>
          <p:cNvPr id="5" name="Picture 4" descr="Icon&#10;&#10;Description automatically generated">
            <a:extLst>
              <a:ext uri="{FF2B5EF4-FFF2-40B4-BE49-F238E27FC236}">
                <a16:creationId xmlns:a16="http://schemas.microsoft.com/office/drawing/2014/main" id="{4B78B6CB-486F-BA38-D312-C5ABB4A1A0DE}"/>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7562" y="1908393"/>
            <a:ext cx="792000" cy="792000"/>
          </a:xfrm>
          <a:prstGeom prst="rect">
            <a:avLst/>
          </a:prstGeom>
        </p:spPr>
      </p:pic>
      <p:pic>
        <p:nvPicPr>
          <p:cNvPr id="6" name="Picture 5" descr="Icon&#10;&#10;Description automatically generated">
            <a:extLst>
              <a:ext uri="{FF2B5EF4-FFF2-40B4-BE49-F238E27FC236}">
                <a16:creationId xmlns:a16="http://schemas.microsoft.com/office/drawing/2014/main" id="{68581AA6-EAD7-FE20-F564-25805882A76B}"/>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817562" y="4808612"/>
            <a:ext cx="792000" cy="792000"/>
          </a:xfrm>
          <a:prstGeom prst="rect">
            <a:avLst/>
          </a:prstGeom>
        </p:spPr>
      </p:pic>
      <p:sp>
        <p:nvSpPr>
          <p:cNvPr id="19" name="TextBox 88">
            <a:extLst>
              <a:ext uri="{FF2B5EF4-FFF2-40B4-BE49-F238E27FC236}">
                <a16:creationId xmlns:a16="http://schemas.microsoft.com/office/drawing/2014/main" id="{1FDBF109-F5C2-FE59-3BA0-D7475E3C2115}"/>
              </a:ext>
            </a:extLst>
          </p:cNvPr>
          <p:cNvSpPr txBox="1">
            <a:spLocks noChangeArrowheads="1"/>
          </p:cNvSpPr>
          <p:nvPr/>
        </p:nvSpPr>
        <p:spPr bwMode="auto">
          <a:xfrm>
            <a:off x="1707234" y="6504781"/>
            <a:ext cx="7436766" cy="341953"/>
          </a:xfrm>
          <a:prstGeom prst="rect">
            <a:avLst/>
          </a:prstGeom>
          <a:noFill/>
        </p:spPr>
        <p:txBody>
          <a:bodyPr wrap="square" lIns="91440" tIns="45720" rIns="91440" bIns="45720" rtlCol="0" anchor="t">
            <a:spAutoFit/>
          </a:bodyPr>
          <a:lstStyle>
            <a:defPPr>
              <a:defRPr lang="da-DK"/>
            </a:defPPr>
            <a:lvl1pPr algn="just">
              <a:lnSpc>
                <a:spcPct val="110000"/>
              </a:lnSpc>
              <a:defRPr sz="1600" b="1">
                <a:solidFill>
                  <a:srgbClr val="164193"/>
                </a:solidFill>
                <a:latin typeface="Open Sans Light"/>
                <a:ea typeface="Open Sans Light"/>
                <a:cs typeface="Open Sans Light"/>
              </a:defRPr>
            </a:lvl1pPr>
          </a:lstStyle>
          <a:p>
            <a:r>
              <a:rPr lang="fr-FR" i="1" dirty="0"/>
              <a:t>Vous trouverez plus d’information sur ce sujet sous le lien suivant [</a:t>
            </a:r>
            <a:r>
              <a:rPr lang="fr-FR" i="1" dirty="0">
                <a:hlinkClick r:id="rId7"/>
              </a:rPr>
              <a:t>lien</a:t>
            </a:r>
            <a:r>
              <a:rPr lang="fr-FR" i="1" dirty="0"/>
              <a:t> ] </a:t>
            </a:r>
          </a:p>
        </p:txBody>
      </p:sp>
    </p:spTree>
    <p:extLst>
      <p:ext uri="{BB962C8B-B14F-4D97-AF65-F5344CB8AC3E}">
        <p14:creationId xmlns:p14="http://schemas.microsoft.com/office/powerpoint/2010/main" val="3875543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F8DA876-2092-9B4A-76FA-7A0BB3C93A3C}"/>
              </a:ext>
            </a:extLst>
          </p:cNvPr>
          <p:cNvGrpSpPr/>
          <p:nvPr/>
        </p:nvGrpSpPr>
        <p:grpSpPr>
          <a:xfrm>
            <a:off x="627369" y="418278"/>
            <a:ext cx="931727" cy="983113"/>
            <a:chOff x="4274509" y="2395180"/>
            <a:chExt cx="900000" cy="916015"/>
          </a:xfrm>
        </p:grpSpPr>
        <p:sp>
          <p:nvSpPr>
            <p:cNvPr id="6" name="Freeform 35">
              <a:extLst>
                <a:ext uri="{FF2B5EF4-FFF2-40B4-BE49-F238E27FC236}">
                  <a16:creationId xmlns:a16="http://schemas.microsoft.com/office/drawing/2014/main" id="{E761D6D8-F70F-63F1-B2CB-B7C6CE7B7802}"/>
                </a:ext>
              </a:extLst>
            </p:cNvPr>
            <p:cNvSpPr>
              <a:spLocks noChangeArrowheads="1"/>
            </p:cNvSpPr>
            <p:nvPr/>
          </p:nvSpPr>
          <p:spPr bwMode="auto">
            <a:xfrm>
              <a:off x="4334605" y="2395180"/>
              <a:ext cx="804498" cy="916015"/>
            </a:xfrm>
            <a:custGeom>
              <a:avLst/>
              <a:gdLst>
                <a:gd name="T0" fmla="*/ 1779 w 1780"/>
                <a:gd name="T1" fmla="*/ 890 h 2054"/>
                <a:gd name="T2" fmla="*/ 890 w 1780"/>
                <a:gd name="T3" fmla="*/ 0 h 2054"/>
                <a:gd name="T4" fmla="*/ 0 w 1780"/>
                <a:gd name="T5" fmla="*/ 890 h 2054"/>
                <a:gd name="T6" fmla="*/ 723 w 1780"/>
                <a:gd name="T7" fmla="*/ 1763 h 2054"/>
                <a:gd name="T8" fmla="*/ 890 w 1780"/>
                <a:gd name="T9" fmla="*/ 2053 h 2054"/>
                <a:gd name="T10" fmla="*/ 1058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1" y="0"/>
                    <a:pt x="890" y="0"/>
                  </a:cubicBezTo>
                  <a:cubicBezTo>
                    <a:pt x="399" y="0"/>
                    <a:pt x="0" y="398"/>
                    <a:pt x="0" y="890"/>
                  </a:cubicBezTo>
                  <a:cubicBezTo>
                    <a:pt x="0" y="1324"/>
                    <a:pt x="311" y="1685"/>
                    <a:pt x="723" y="1763"/>
                  </a:cubicBezTo>
                  <a:lnTo>
                    <a:pt x="890" y="2053"/>
                  </a:lnTo>
                  <a:lnTo>
                    <a:pt x="1058" y="1763"/>
                  </a:lnTo>
                  <a:cubicBezTo>
                    <a:pt x="1469" y="1685"/>
                    <a:pt x="1779" y="1324"/>
                    <a:pt x="1779" y="890"/>
                  </a:cubicBezTo>
                </a:path>
              </a:pathLst>
            </a:custGeom>
            <a:solidFill>
              <a:srgbClr val="27669C"/>
            </a:solidFill>
            <a:ln>
              <a:noFill/>
            </a:ln>
            <a:effectLst/>
          </p:spPr>
          <p:txBody>
            <a:bodyPr wrap="none" anchor="ctr"/>
            <a:lstStyle/>
            <a:p>
              <a:endParaRPr lang="en-US" sz="684" dirty="0">
                <a:latin typeface="+mj-lt"/>
              </a:endParaRPr>
            </a:p>
          </p:txBody>
        </p:sp>
        <p:pic>
          <p:nvPicPr>
            <p:cNvPr id="8" name="Graphic 7">
              <a:extLst>
                <a:ext uri="{FF2B5EF4-FFF2-40B4-BE49-F238E27FC236}">
                  <a16:creationId xmlns:a16="http://schemas.microsoft.com/office/drawing/2014/main" id="{2AEE9EDB-2A99-5267-73FB-EC5FB9204FC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4509" y="2551742"/>
              <a:ext cx="900000" cy="375883"/>
            </a:xfrm>
            <a:prstGeom prst="rect">
              <a:avLst/>
            </a:prstGeom>
            <a:effectLst/>
          </p:spPr>
        </p:pic>
      </p:grpSp>
      <p:sp>
        <p:nvSpPr>
          <p:cNvPr id="3" name="Titel 1">
            <a:extLst>
              <a:ext uri="{FF2B5EF4-FFF2-40B4-BE49-F238E27FC236}">
                <a16:creationId xmlns:a16="http://schemas.microsoft.com/office/drawing/2014/main" id="{5F00704F-E226-9AF2-8D8D-8DD7DA69FCC5}"/>
              </a:ext>
            </a:extLst>
          </p:cNvPr>
          <p:cNvSpPr txBox="1">
            <a:spLocks/>
          </p:cNvSpPr>
          <p:nvPr/>
        </p:nvSpPr>
        <p:spPr>
          <a:xfrm>
            <a:off x="1698802" y="503385"/>
            <a:ext cx="10890000" cy="626524"/>
          </a:xfrm>
          <a:prstGeom prst="rect">
            <a:avLst/>
          </a:prstGeom>
        </p:spPr>
        <p:txBody>
          <a:bodyPr vert="horz" lIns="0" tIns="0" rIns="0" bIns="0" rtlCol="0" anchor="b" anchorCtr="0">
            <a:noAutofit/>
          </a:bodyPr>
          <a:lstStyle>
            <a:defPPr>
              <a:defRPr lang="da-DK"/>
            </a:defPPr>
            <a:lvl1pPr>
              <a:lnSpc>
                <a:spcPts val="3200"/>
              </a:lnSpc>
              <a:spcBef>
                <a:spcPct val="0"/>
              </a:spcBef>
              <a:buNone/>
              <a:defRPr sz="3600" b="1">
                <a:solidFill>
                  <a:srgbClr val="EE7D00"/>
                </a:solidFill>
                <a:latin typeface="+mj-lt"/>
                <a:ea typeface="+mj-ea"/>
                <a:cs typeface="+mj-cs"/>
              </a:defRPr>
            </a:lvl1pPr>
          </a:lstStyle>
          <a:p>
            <a:r>
              <a:rPr lang="en-US" dirty="0">
                <a:solidFill>
                  <a:srgbClr val="27669C"/>
                </a:solidFill>
                <a:latin typeface="Open Sans Condensed ExtraBold" pitchFamily="2" charset="0"/>
                <a:ea typeface="Open Sans Condensed ExtraBold" pitchFamily="2" charset="0"/>
                <a:cs typeface="Open Sans Condensed ExtraBold" pitchFamily="2" charset="0"/>
              </a:rPr>
              <a:t>TAP – </a:t>
            </a:r>
            <a:r>
              <a:rPr lang="fr-FR" sz="3600" b="1" dirty="0">
                <a:solidFill>
                  <a:srgbClr val="27669C"/>
                </a:solidFill>
                <a:latin typeface="Open Sans Condensed ExtraBold" pitchFamily="2" charset="0"/>
                <a:ea typeface="Open Sans Condensed ExtraBold" pitchFamily="2" charset="0"/>
                <a:cs typeface="Open Sans Condensed ExtraBold" pitchFamily="2" charset="0"/>
              </a:rPr>
              <a:t>Territoires résilients face aux crises</a:t>
            </a:r>
          </a:p>
        </p:txBody>
      </p:sp>
      <p:sp>
        <p:nvSpPr>
          <p:cNvPr id="53" name="TextBox 86">
            <a:extLst>
              <a:ext uri="{FF2B5EF4-FFF2-40B4-BE49-F238E27FC236}">
                <a16:creationId xmlns:a16="http://schemas.microsoft.com/office/drawing/2014/main" id="{C9F6B847-E676-9B91-B815-DFCA211BB73F}"/>
              </a:ext>
            </a:extLst>
          </p:cNvPr>
          <p:cNvSpPr txBox="1">
            <a:spLocks noChangeArrowheads="1"/>
          </p:cNvSpPr>
          <p:nvPr/>
        </p:nvSpPr>
        <p:spPr bwMode="auto">
          <a:xfrm>
            <a:off x="1698802" y="1979647"/>
            <a:ext cx="9489898" cy="2407134"/>
          </a:xfrm>
          <a:prstGeom prst="rect">
            <a:avLst/>
          </a:prstGeom>
          <a:noFill/>
        </p:spPr>
        <p:txBody>
          <a:bodyPr wrap="square" lIns="91440" tIns="45720" rIns="91440" bIns="45720" rtlCol="0" anchor="t">
            <a:spAutoFit/>
          </a:bodyPr>
          <a:lstStyle>
            <a:defPPr>
              <a:defRPr lang="da-DK"/>
            </a:defPPr>
            <a:lvl1pPr algn="just">
              <a:lnSpc>
                <a:spcPct val="110000"/>
              </a:lnSpc>
              <a:defRPr sz="1600" b="1">
                <a:solidFill>
                  <a:srgbClr val="164193"/>
                </a:solidFill>
                <a:latin typeface="Open Sans Light"/>
                <a:ea typeface="Open Sans Light"/>
                <a:cs typeface="Open Sans Light"/>
              </a:defRPr>
            </a:lvl1pPr>
          </a:lstStyle>
          <a:p>
            <a:r>
              <a:rPr lang="en-US" dirty="0"/>
              <a:t>Objectif</a:t>
            </a:r>
            <a:r>
              <a:rPr lang="en-US" dirty="0">
                <a:solidFill>
                  <a:schemeClr val="accent1"/>
                </a:solidFill>
              </a:rPr>
              <a:t> </a:t>
            </a:r>
            <a:r>
              <a:rPr lang="fr-FR" dirty="0">
                <a:solidFill>
                  <a:schemeClr val="accent1"/>
                </a:solidFill>
              </a:rPr>
              <a:t>: </a:t>
            </a:r>
            <a:r>
              <a:rPr lang="fr-FR" altLang="es-MX" b="0" dirty="0">
                <a:solidFill>
                  <a:schemeClr val="tx2">
                    <a:lumMod val="75000"/>
                    <a:lumOff val="25000"/>
                  </a:schemeClr>
                </a:solidFill>
              </a:rPr>
              <a:t>produire des analyses sur les vulnérabilités des territoires européens face à différents types de crises : crises environnementales, économiques, sociales, sanitaires ou numériques Ces nouvelles analyses doivent permettre d’apporter des informations sur les ressources sur lesquelles les territoires européens pourront capitaliser pour être plus résilients face aux crises ainsi que les opportunités de développement sur lesquelles elles pourront miser pour en mieux gérer les conséquences</a:t>
            </a:r>
            <a:r>
              <a:rPr lang="fr-FR" altLang="es-MX" b="0" dirty="0">
                <a:solidFill>
                  <a:srgbClr val="FF0000"/>
                </a:solidFill>
              </a:rPr>
              <a:t>. </a:t>
            </a:r>
          </a:p>
          <a:p>
            <a:endParaRPr lang="fr-FR" altLang="es-MX" sz="700" b="0" dirty="0">
              <a:solidFill>
                <a:srgbClr val="FF0000"/>
              </a:solidFill>
            </a:endParaRPr>
          </a:p>
          <a:p>
            <a:r>
              <a:rPr lang="fr-FR" altLang="es-MX" b="0" dirty="0">
                <a:solidFill>
                  <a:schemeClr val="accent1"/>
                </a:solidFill>
              </a:rPr>
              <a:t>Les études comparatives conduites dans le cadre de ce TAP devraient mettre en évidence la vulnérabilité  aux risques de différents types de territoires face aux crises ainsi que leurs opportunités de transformation (en fonction par ex. De leurs spécificités géographiques et/ou de leurs similarités).</a:t>
            </a:r>
            <a:endParaRPr lang="fr-FR" altLang="es-MX" dirty="0">
              <a:solidFill>
                <a:schemeClr val="accent1"/>
              </a:solidFill>
            </a:endParaRPr>
          </a:p>
        </p:txBody>
      </p:sp>
      <p:sp>
        <p:nvSpPr>
          <p:cNvPr id="56" name="TextBox 88">
            <a:extLst>
              <a:ext uri="{FF2B5EF4-FFF2-40B4-BE49-F238E27FC236}">
                <a16:creationId xmlns:a16="http://schemas.microsoft.com/office/drawing/2014/main" id="{E0F592F0-FD29-5E0C-2C0F-FF04C6116F64}"/>
              </a:ext>
            </a:extLst>
          </p:cNvPr>
          <p:cNvSpPr txBox="1">
            <a:spLocks noChangeArrowheads="1"/>
          </p:cNvSpPr>
          <p:nvPr/>
        </p:nvSpPr>
        <p:spPr bwMode="auto">
          <a:xfrm>
            <a:off x="1703622" y="4769195"/>
            <a:ext cx="9613666" cy="1154483"/>
          </a:xfrm>
          <a:prstGeom prst="rect">
            <a:avLst/>
          </a:prstGeom>
          <a:noFill/>
        </p:spPr>
        <p:txBody>
          <a:bodyPr wrap="square" lIns="91440" tIns="45720" rIns="91440" bIns="45720" rtlCol="0" anchor="t">
            <a:spAutoFit/>
          </a:bodyPr>
          <a:lstStyle>
            <a:defPPr>
              <a:defRPr lang="da-DK"/>
            </a:defPPr>
            <a:lvl1pPr algn="just">
              <a:lnSpc>
                <a:spcPct val="110000"/>
              </a:lnSpc>
              <a:defRPr sz="1600" b="1">
                <a:solidFill>
                  <a:srgbClr val="164193"/>
                </a:solidFill>
                <a:latin typeface="Open Sans Light"/>
                <a:ea typeface="Open Sans Light"/>
                <a:cs typeface="Open Sans Light"/>
              </a:defRPr>
            </a:lvl1pPr>
          </a:lstStyle>
          <a:p>
            <a:r>
              <a:rPr lang="fr-FR" dirty="0"/>
              <a:t>Priorité spécifique:</a:t>
            </a:r>
            <a:r>
              <a:rPr lang="en-US" dirty="0"/>
              <a:t> </a:t>
            </a:r>
            <a:r>
              <a:rPr lang="fr-FR" b="0" dirty="0">
                <a:solidFill>
                  <a:schemeClr val="accent1"/>
                </a:solidFill>
              </a:rPr>
              <a:t>faciliter </a:t>
            </a:r>
            <a:r>
              <a:rPr lang="fr-FR" altLang="es-MX" b="0" dirty="0">
                <a:solidFill>
                  <a:schemeClr val="accent1"/>
                </a:solidFill>
              </a:rPr>
              <a:t>une meilleure compréhension des conséquences territoriales découlant de différents types de crises par l’apport de connaissances nouvelles et/ou la suggestion de trajectoires alternatives pour chaque typologie de territoire exposé à des aléas, pressions et </a:t>
            </a:r>
            <a:r>
              <a:rPr lang="fr-FR" altLang="es-MX" b="0" dirty="0">
                <a:solidFill>
                  <a:schemeClr val="tx2">
                    <a:lumMod val="75000"/>
                    <a:lumOff val="25000"/>
                  </a:schemeClr>
                </a:solidFill>
              </a:rPr>
              <a:t>catastrophes imprévisibles.</a:t>
            </a:r>
            <a:endParaRPr lang="fr-FR" altLang="es-MX" b="0" dirty="0">
              <a:solidFill>
                <a:srgbClr val="FF0000"/>
              </a:solidFill>
            </a:endParaRPr>
          </a:p>
        </p:txBody>
      </p:sp>
      <p:pic>
        <p:nvPicPr>
          <p:cNvPr id="4" name="Picture 3" descr="Icon&#10;&#10;Description automatically generated">
            <a:extLst>
              <a:ext uri="{FF2B5EF4-FFF2-40B4-BE49-F238E27FC236}">
                <a16:creationId xmlns:a16="http://schemas.microsoft.com/office/drawing/2014/main" id="{FA702A5A-66C7-86FE-C3BE-4F683B879D3B}"/>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84463" y="1928847"/>
            <a:ext cx="792000" cy="792000"/>
          </a:xfrm>
          <a:prstGeom prst="rect">
            <a:avLst/>
          </a:prstGeom>
        </p:spPr>
      </p:pic>
      <p:pic>
        <p:nvPicPr>
          <p:cNvPr id="10" name="Picture 9" descr="Icon&#10;&#10;Description automatically generated">
            <a:extLst>
              <a:ext uri="{FF2B5EF4-FFF2-40B4-BE49-F238E27FC236}">
                <a16:creationId xmlns:a16="http://schemas.microsoft.com/office/drawing/2014/main" id="{75A08317-C359-80C9-504E-DBA88F24763F}"/>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817562" y="4736430"/>
            <a:ext cx="792000" cy="792000"/>
          </a:xfrm>
          <a:prstGeom prst="rect">
            <a:avLst/>
          </a:prstGeom>
        </p:spPr>
      </p:pic>
      <p:sp>
        <p:nvSpPr>
          <p:cNvPr id="13" name="TextBox 88">
            <a:extLst>
              <a:ext uri="{FF2B5EF4-FFF2-40B4-BE49-F238E27FC236}">
                <a16:creationId xmlns:a16="http://schemas.microsoft.com/office/drawing/2014/main" id="{7743D2C8-159C-27EB-1C9E-F5BFA0E5FCF1}"/>
              </a:ext>
            </a:extLst>
          </p:cNvPr>
          <p:cNvSpPr txBox="1">
            <a:spLocks noChangeArrowheads="1"/>
          </p:cNvSpPr>
          <p:nvPr/>
        </p:nvSpPr>
        <p:spPr bwMode="auto">
          <a:xfrm>
            <a:off x="1698802" y="6142892"/>
            <a:ext cx="7398306" cy="341953"/>
          </a:xfrm>
          <a:prstGeom prst="rect">
            <a:avLst/>
          </a:prstGeom>
          <a:noFill/>
        </p:spPr>
        <p:txBody>
          <a:bodyPr wrap="square" lIns="91440" tIns="45720" rIns="91440" bIns="45720" rtlCol="0" anchor="t">
            <a:spAutoFit/>
          </a:bodyPr>
          <a:lstStyle>
            <a:defPPr>
              <a:defRPr lang="da-DK"/>
            </a:defPPr>
            <a:lvl1pPr algn="just">
              <a:lnSpc>
                <a:spcPct val="110000"/>
              </a:lnSpc>
              <a:defRPr sz="1600" b="1">
                <a:solidFill>
                  <a:srgbClr val="164193"/>
                </a:solidFill>
                <a:latin typeface="Open Sans Light"/>
                <a:ea typeface="Open Sans Light"/>
                <a:cs typeface="Open Sans Light"/>
              </a:defRPr>
            </a:lvl1pPr>
          </a:lstStyle>
          <a:p>
            <a:r>
              <a:rPr lang="fr-FR" i="1" dirty="0"/>
              <a:t>Vous trouverez plus d’information sur le sujet sous le lien suivant [</a:t>
            </a:r>
            <a:r>
              <a:rPr lang="en-US" i="1" dirty="0">
                <a:hlinkClick r:id="rId7"/>
              </a:rPr>
              <a:t>lien</a:t>
            </a:r>
            <a:r>
              <a:rPr lang="en-US" i="1" dirty="0"/>
              <a:t>]</a:t>
            </a:r>
          </a:p>
        </p:txBody>
      </p:sp>
    </p:spTree>
    <p:extLst>
      <p:ext uri="{BB962C8B-B14F-4D97-AF65-F5344CB8AC3E}">
        <p14:creationId xmlns:p14="http://schemas.microsoft.com/office/powerpoint/2010/main" val="161638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558C27-EC3F-FCC4-0F3B-F5B4ACE04ABF}"/>
              </a:ext>
            </a:extLst>
          </p:cNvPr>
          <p:cNvGrpSpPr/>
          <p:nvPr/>
        </p:nvGrpSpPr>
        <p:grpSpPr>
          <a:xfrm>
            <a:off x="653356" y="430521"/>
            <a:ext cx="894458" cy="959600"/>
            <a:chOff x="5895978" y="3044354"/>
            <a:chExt cx="864000" cy="894106"/>
          </a:xfrm>
        </p:grpSpPr>
        <p:sp>
          <p:nvSpPr>
            <p:cNvPr id="6" name="Freeform 45">
              <a:extLst>
                <a:ext uri="{FF2B5EF4-FFF2-40B4-BE49-F238E27FC236}">
                  <a16:creationId xmlns:a16="http://schemas.microsoft.com/office/drawing/2014/main" id="{2E6C632A-90B1-8ADA-77DB-CBC4EBF5652B}"/>
                </a:ext>
              </a:extLst>
            </p:cNvPr>
            <p:cNvSpPr>
              <a:spLocks noChangeArrowheads="1"/>
            </p:cNvSpPr>
            <p:nvPr/>
          </p:nvSpPr>
          <p:spPr bwMode="auto">
            <a:xfrm>
              <a:off x="5930903" y="3044354"/>
              <a:ext cx="804498" cy="894106"/>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8" y="0"/>
                    <a:pt x="0" y="398"/>
                    <a:pt x="0" y="889"/>
                  </a:cubicBezTo>
                  <a:cubicBezTo>
                    <a:pt x="0" y="1323"/>
                    <a:pt x="311" y="1685"/>
                    <a:pt x="722" y="1763"/>
                  </a:cubicBezTo>
                  <a:lnTo>
                    <a:pt x="889" y="2053"/>
                  </a:lnTo>
                  <a:lnTo>
                    <a:pt x="1057" y="1763"/>
                  </a:lnTo>
                  <a:cubicBezTo>
                    <a:pt x="1468" y="1685"/>
                    <a:pt x="1779" y="1323"/>
                    <a:pt x="1779" y="889"/>
                  </a:cubicBezTo>
                </a:path>
              </a:pathLst>
            </a:custGeom>
            <a:solidFill>
              <a:schemeClr val="accent5">
                <a:lumMod val="75000"/>
              </a:schemeClr>
            </a:solidFill>
            <a:ln>
              <a:noFill/>
            </a:ln>
            <a:effectLst/>
          </p:spPr>
          <p:txBody>
            <a:bodyPr wrap="none" anchor="ctr"/>
            <a:lstStyle/>
            <a:p>
              <a:endParaRPr lang="en-US" sz="684" dirty="0">
                <a:latin typeface="+mj-lt"/>
              </a:endParaRPr>
            </a:p>
          </p:txBody>
        </p:sp>
        <p:pic>
          <p:nvPicPr>
            <p:cNvPr id="8" name="Graphic 7">
              <a:extLst>
                <a:ext uri="{FF2B5EF4-FFF2-40B4-BE49-F238E27FC236}">
                  <a16:creationId xmlns:a16="http://schemas.microsoft.com/office/drawing/2014/main" id="{2CDA5D48-A786-676D-EA47-1120E1D6C77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95978" y="3277339"/>
              <a:ext cx="864000" cy="360847"/>
            </a:xfrm>
            <a:prstGeom prst="rect">
              <a:avLst/>
            </a:prstGeom>
            <a:effectLst/>
          </p:spPr>
        </p:pic>
      </p:grpSp>
      <p:sp>
        <p:nvSpPr>
          <p:cNvPr id="3" name="Titel 1">
            <a:extLst>
              <a:ext uri="{FF2B5EF4-FFF2-40B4-BE49-F238E27FC236}">
                <a16:creationId xmlns:a16="http://schemas.microsoft.com/office/drawing/2014/main" id="{5F00704F-E226-9AF2-8D8D-8DD7DA69FCC5}"/>
              </a:ext>
            </a:extLst>
          </p:cNvPr>
          <p:cNvSpPr txBox="1">
            <a:spLocks/>
          </p:cNvSpPr>
          <p:nvPr/>
        </p:nvSpPr>
        <p:spPr>
          <a:xfrm>
            <a:off x="1684992" y="430521"/>
            <a:ext cx="10307716" cy="762454"/>
          </a:xfrm>
          <a:prstGeom prst="rect">
            <a:avLst/>
          </a:prstGeom>
        </p:spPr>
        <p:txBody>
          <a:bodyPr vert="horz" lIns="0" tIns="0" rIns="0" bIns="0" rtlCol="0" anchor="b" anchorCtr="0">
            <a:noAutofit/>
          </a:bodyPr>
          <a:lstStyle>
            <a:defPPr>
              <a:defRPr lang="da-DK"/>
            </a:defPPr>
            <a:lvl1pPr>
              <a:lnSpc>
                <a:spcPts val="3200"/>
              </a:lnSpc>
              <a:spcBef>
                <a:spcPct val="0"/>
              </a:spcBef>
              <a:buNone/>
              <a:defRPr sz="3600" b="1">
                <a:solidFill>
                  <a:srgbClr val="EE7D00"/>
                </a:solidFill>
                <a:latin typeface="+mj-lt"/>
                <a:ea typeface="+mj-ea"/>
                <a:cs typeface="+mj-cs"/>
              </a:defRPr>
            </a:lvl1pPr>
          </a:lstStyle>
          <a:p>
            <a:r>
              <a:rPr lang="en-US" sz="3200" b="1" dirty="0">
                <a:solidFill>
                  <a:srgbClr val="359EC8"/>
                </a:solidFill>
                <a:latin typeface="Open Sans Condensed ExtraBold" pitchFamily="2" charset="0"/>
                <a:ea typeface="Open Sans Condensed ExtraBold" pitchFamily="2" charset="0"/>
                <a:cs typeface="Open Sans Condensed ExtraBold" pitchFamily="2" charset="0"/>
              </a:rPr>
              <a:t>Perspectives pour les populations et les territoires</a:t>
            </a:r>
          </a:p>
        </p:txBody>
      </p:sp>
      <p:sp>
        <p:nvSpPr>
          <p:cNvPr id="53" name="TextBox 86">
            <a:extLst>
              <a:ext uri="{FF2B5EF4-FFF2-40B4-BE49-F238E27FC236}">
                <a16:creationId xmlns:a16="http://schemas.microsoft.com/office/drawing/2014/main" id="{C9F6B847-E676-9B91-B815-DFCA211BB73F}"/>
              </a:ext>
            </a:extLst>
          </p:cNvPr>
          <p:cNvSpPr txBox="1">
            <a:spLocks noChangeArrowheads="1"/>
          </p:cNvSpPr>
          <p:nvPr/>
        </p:nvSpPr>
        <p:spPr bwMode="auto">
          <a:xfrm>
            <a:off x="1522370" y="1674699"/>
            <a:ext cx="9689446" cy="3050387"/>
          </a:xfrm>
          <a:prstGeom prst="rect">
            <a:avLst/>
          </a:prstGeom>
          <a:noFill/>
        </p:spPr>
        <p:txBody>
          <a:bodyPr wrap="square" lIns="91440" tIns="45720" rIns="91440" bIns="45720" rtlCol="0" anchor="t">
            <a:spAutoFit/>
          </a:bodyPr>
          <a:lstStyle>
            <a:defPPr>
              <a:defRPr lang="da-DK"/>
            </a:defPPr>
            <a:lvl1pPr algn="just">
              <a:lnSpc>
                <a:spcPct val="110000"/>
              </a:lnSpc>
              <a:defRPr sz="1600" b="1">
                <a:solidFill>
                  <a:srgbClr val="164193"/>
                </a:solidFill>
                <a:latin typeface="Open Sans Light"/>
                <a:ea typeface="Open Sans Light"/>
                <a:cs typeface="Open Sans Light"/>
              </a:defRPr>
            </a:lvl1pPr>
          </a:lstStyle>
          <a:p>
            <a:r>
              <a:rPr lang="fr-FR" dirty="0"/>
              <a:t>Objectifs : </a:t>
            </a:r>
            <a:r>
              <a:rPr lang="fr-FR" b="0" dirty="0"/>
              <a:t>produire des analyses </a:t>
            </a:r>
            <a:r>
              <a:rPr lang="fr-FR" altLang="es-MX" b="0" dirty="0"/>
              <a:t>et un socle de connaissances sur les trames territoriales de convergence économique et sociale ascendante. Ce TAP vise à apporter une meilleure intelligence des tendances socioéconomiques et développera de nouvelles approches permettant une meilleur appréhension de la dimension territoriale des situations et des disparités socioéconomiques. </a:t>
            </a:r>
          </a:p>
          <a:p>
            <a:endParaRPr lang="fr-FR" altLang="es-MX" b="0" dirty="0"/>
          </a:p>
          <a:p>
            <a:r>
              <a:rPr lang="fr-FR" altLang="es-MX" b="0" dirty="0"/>
              <a:t>Capitaliser sur la diversité et le potentiel des territoires européens, comme déterminants clés pour atteindre un développement durable et prospère (</a:t>
            </a:r>
            <a:r>
              <a:rPr lang="fr-FR" altLang="es-MX" b="0" i="1" dirty="0"/>
              <a:t>dépassant la seule dimension économique de la croissance). </a:t>
            </a:r>
            <a:r>
              <a:rPr lang="fr-FR" altLang="es-MX" b="0" dirty="0"/>
              <a:t>Les analyses territoriales et les activités de partage des connaissances produites dans le cadre de ce TAP devraient contribuer au développement des compétences des responsables de politiques publiques à tous les niveaux et dans tous les secteurs.</a:t>
            </a:r>
          </a:p>
          <a:p>
            <a:endParaRPr lang="fr-FR" altLang="es-MX" dirty="0"/>
          </a:p>
        </p:txBody>
      </p:sp>
      <p:sp>
        <p:nvSpPr>
          <p:cNvPr id="56" name="TextBox 88">
            <a:extLst>
              <a:ext uri="{FF2B5EF4-FFF2-40B4-BE49-F238E27FC236}">
                <a16:creationId xmlns:a16="http://schemas.microsoft.com/office/drawing/2014/main" id="{E0F592F0-FD29-5E0C-2C0F-FF04C6116F64}"/>
              </a:ext>
            </a:extLst>
          </p:cNvPr>
          <p:cNvSpPr txBox="1">
            <a:spLocks noChangeArrowheads="1"/>
          </p:cNvSpPr>
          <p:nvPr/>
        </p:nvSpPr>
        <p:spPr bwMode="auto">
          <a:xfrm>
            <a:off x="1684992" y="4504002"/>
            <a:ext cx="9618486" cy="1154483"/>
          </a:xfrm>
          <a:prstGeom prst="rect">
            <a:avLst/>
          </a:prstGeom>
          <a:noFill/>
        </p:spPr>
        <p:txBody>
          <a:bodyPr wrap="square" lIns="91440" tIns="45720" rIns="91440" bIns="45720" rtlCol="0" anchor="t">
            <a:spAutoFit/>
          </a:bodyPr>
          <a:lstStyle>
            <a:defPPr>
              <a:defRPr lang="da-DK"/>
            </a:defPPr>
            <a:lvl1pPr algn="just">
              <a:lnSpc>
                <a:spcPct val="110000"/>
              </a:lnSpc>
              <a:defRPr sz="1600" b="1">
                <a:solidFill>
                  <a:srgbClr val="164193"/>
                </a:solidFill>
                <a:latin typeface="Open Sans Light"/>
                <a:ea typeface="Open Sans Light"/>
                <a:cs typeface="Open Sans Light"/>
              </a:defRPr>
            </a:lvl1pPr>
          </a:lstStyle>
          <a:p>
            <a:r>
              <a:rPr lang="fr-FR" dirty="0"/>
              <a:t>Priorité spécifique: </a:t>
            </a:r>
            <a:r>
              <a:rPr lang="fr-FR" altLang="es-MX" b="0" dirty="0"/>
              <a:t>favoriser le réseautage et l’apprentissage par les pairs pour promouvoir des stratégies d’adaptation reflétant des objectifs collectifs plus larges (développement prospère, inclusion, justice territoriale, qualité de vie et transition juste, etc.) en impliquant toutes les parties prenantes concernées dans l’élaboration des politiques publiques visées.</a:t>
            </a:r>
          </a:p>
        </p:txBody>
      </p:sp>
      <p:pic>
        <p:nvPicPr>
          <p:cNvPr id="4" name="Picture 3" descr="Icon&#10;&#10;Description automatically generated">
            <a:extLst>
              <a:ext uri="{FF2B5EF4-FFF2-40B4-BE49-F238E27FC236}">
                <a16:creationId xmlns:a16="http://schemas.microsoft.com/office/drawing/2014/main" id="{6C34291A-0AA3-BEEE-632A-6D6DF9E0D709}"/>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84463" y="1703422"/>
            <a:ext cx="792000" cy="792000"/>
          </a:xfrm>
          <a:prstGeom prst="rect">
            <a:avLst/>
          </a:prstGeom>
        </p:spPr>
      </p:pic>
      <p:pic>
        <p:nvPicPr>
          <p:cNvPr id="10" name="Picture 9" descr="Icon&#10;&#10;Description automatically generated">
            <a:extLst>
              <a:ext uri="{FF2B5EF4-FFF2-40B4-BE49-F238E27FC236}">
                <a16:creationId xmlns:a16="http://schemas.microsoft.com/office/drawing/2014/main" id="{68CE6A49-36A3-6C43-52A9-CF625AC50841}"/>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755814" y="4530501"/>
            <a:ext cx="792000" cy="792000"/>
          </a:xfrm>
          <a:prstGeom prst="rect">
            <a:avLst/>
          </a:prstGeom>
        </p:spPr>
      </p:pic>
      <p:sp>
        <p:nvSpPr>
          <p:cNvPr id="13" name="TextBox 88">
            <a:extLst>
              <a:ext uri="{FF2B5EF4-FFF2-40B4-BE49-F238E27FC236}">
                <a16:creationId xmlns:a16="http://schemas.microsoft.com/office/drawing/2014/main" id="{7886EA87-0D76-E6E0-BE15-FC3B025018A6}"/>
              </a:ext>
            </a:extLst>
          </p:cNvPr>
          <p:cNvSpPr txBox="1">
            <a:spLocks noChangeArrowheads="1"/>
          </p:cNvSpPr>
          <p:nvPr/>
        </p:nvSpPr>
        <p:spPr bwMode="auto">
          <a:xfrm>
            <a:off x="1684992" y="6265333"/>
            <a:ext cx="8525808" cy="341953"/>
          </a:xfrm>
          <a:prstGeom prst="rect">
            <a:avLst/>
          </a:prstGeom>
          <a:noFill/>
        </p:spPr>
        <p:txBody>
          <a:bodyPr wrap="square" lIns="91440" tIns="45720" rIns="91440" bIns="45720" rtlCol="0" anchor="t">
            <a:spAutoFit/>
          </a:bodyPr>
          <a:lstStyle>
            <a:defPPr>
              <a:defRPr lang="da-DK"/>
            </a:defPPr>
            <a:lvl1pPr algn="just">
              <a:lnSpc>
                <a:spcPct val="110000"/>
              </a:lnSpc>
              <a:defRPr sz="1600" b="1">
                <a:solidFill>
                  <a:srgbClr val="164193"/>
                </a:solidFill>
                <a:latin typeface="Open Sans Light"/>
                <a:ea typeface="Open Sans Light"/>
                <a:cs typeface="Open Sans Light"/>
              </a:defRPr>
            </a:lvl1pPr>
          </a:lstStyle>
          <a:p>
            <a:r>
              <a:rPr lang="fr-FR" i="1" dirty="0"/>
              <a:t>Vous trouverez plus d’information sur ce sujet sous le lien suivant : [</a:t>
            </a:r>
            <a:r>
              <a:rPr lang="fr-FR" i="1" dirty="0">
                <a:hlinkClick r:id="rId7"/>
              </a:rPr>
              <a:t>lien</a:t>
            </a:r>
            <a:r>
              <a:rPr lang="fr-FR" i="1" dirty="0"/>
              <a:t>] </a:t>
            </a:r>
          </a:p>
        </p:txBody>
      </p:sp>
    </p:spTree>
    <p:extLst>
      <p:ext uri="{BB962C8B-B14F-4D97-AF65-F5344CB8AC3E}">
        <p14:creationId xmlns:p14="http://schemas.microsoft.com/office/powerpoint/2010/main" val="3229666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695D73-398D-DDB0-54B1-C0908121E607}"/>
              </a:ext>
            </a:extLst>
          </p:cNvPr>
          <p:cNvPicPr>
            <a:picLocks noChangeAspect="1"/>
          </p:cNvPicPr>
          <p:nvPr/>
        </p:nvPicPr>
        <p:blipFill rotWithShape="1">
          <a:blip r:embed="rId2">
            <a:duotone>
              <a:schemeClr val="accent3">
                <a:shade val="45000"/>
                <a:satMod val="135000"/>
              </a:schemeClr>
              <a:prstClr val="white"/>
            </a:duotone>
          </a:blip>
          <a:srcRect l="13435" t="62353" r="5612"/>
          <a:stretch/>
        </p:blipFill>
        <p:spPr>
          <a:xfrm>
            <a:off x="0" y="-75295"/>
            <a:ext cx="12192000" cy="3037919"/>
          </a:xfrm>
          <a:prstGeom prst="rect">
            <a:avLst/>
          </a:prstGeom>
        </p:spPr>
      </p:pic>
      <p:sp>
        <p:nvSpPr>
          <p:cNvPr id="10" name="Title 1">
            <a:extLst>
              <a:ext uri="{FF2B5EF4-FFF2-40B4-BE49-F238E27FC236}">
                <a16:creationId xmlns:a16="http://schemas.microsoft.com/office/drawing/2014/main" id="{080D7136-EABD-C56C-3D5F-2B7914D4617C}"/>
              </a:ext>
            </a:extLst>
          </p:cNvPr>
          <p:cNvSpPr txBox="1">
            <a:spLocks/>
          </p:cNvSpPr>
          <p:nvPr/>
        </p:nvSpPr>
        <p:spPr>
          <a:xfrm>
            <a:off x="2471447" y="2924633"/>
            <a:ext cx="9169981" cy="898835"/>
          </a:xfrm>
          <a:prstGeom prst="rect">
            <a:avLst/>
          </a:prstGeom>
        </p:spPr>
        <p:txBody>
          <a:bodyPr vert="horz" lIns="0" tIns="0" rIns="0" bIns="0" rtlCol="0" anchor="b" anchorCtr="0">
            <a:noAutofit/>
          </a:bodyPr>
          <a:lstStyle>
            <a:lvl1pPr>
              <a:lnSpc>
                <a:spcPts val="3200"/>
              </a:lnSpc>
              <a:spcBef>
                <a:spcPct val="0"/>
              </a:spcBef>
              <a:buNone/>
              <a:defRPr sz="3200" b="1">
                <a:solidFill>
                  <a:srgbClr val="EE7D00"/>
                </a:solidFill>
                <a:latin typeface="+mj-lt"/>
                <a:ea typeface="+mj-ea"/>
                <a:cs typeface="+mj-cs"/>
              </a:defRPr>
            </a:lvl1pPr>
          </a:lstStyle>
          <a:p>
            <a:r>
              <a:rPr lang="fr-FR" sz="3600" dirty="0">
                <a:latin typeface="Open Sans SemiBold" pitchFamily="2" charset="0"/>
                <a:ea typeface="Open Sans SemiBold" pitchFamily="2" charset="0"/>
                <a:cs typeface="Open Sans SemiBold" pitchFamily="2" charset="0"/>
              </a:rPr>
              <a:t>Les différentes activités proposées par ESPON</a:t>
            </a:r>
          </a:p>
        </p:txBody>
      </p:sp>
      <p:sp>
        <p:nvSpPr>
          <p:cNvPr id="7" name="Triangle 7">
            <a:extLst>
              <a:ext uri="{FF2B5EF4-FFF2-40B4-BE49-F238E27FC236}">
                <a16:creationId xmlns:a16="http://schemas.microsoft.com/office/drawing/2014/main" id="{B7AB4C68-0A22-F00A-8F2A-6A6114BD8CA0}"/>
              </a:ext>
            </a:extLst>
          </p:cNvPr>
          <p:cNvSpPr/>
          <p:nvPr/>
        </p:nvSpPr>
        <p:spPr>
          <a:xfrm rot="10800000">
            <a:off x="1089743" y="2489362"/>
            <a:ext cx="1381704" cy="1183341"/>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5B81F3F-3D04-7D95-BBEF-28F12E2155C0}"/>
              </a:ext>
            </a:extLst>
          </p:cNvPr>
          <p:cNvSpPr txBox="1"/>
          <p:nvPr/>
        </p:nvSpPr>
        <p:spPr>
          <a:xfrm>
            <a:off x="2058697" y="4084131"/>
            <a:ext cx="6047078" cy="2032801"/>
          </a:xfrm>
          <a:prstGeom prst="rect">
            <a:avLst/>
          </a:prstGeom>
          <a:noFill/>
        </p:spPr>
        <p:txBody>
          <a:bodyPr wrap="square">
            <a:spAutoFit/>
          </a:bodyPr>
          <a:lstStyle/>
          <a:p>
            <a:pPr marL="742950" lvl="1" indent="-285750">
              <a:lnSpc>
                <a:spcPct val="107000"/>
              </a:lnSpc>
              <a:spcBef>
                <a:spcPts val="1200"/>
              </a:spcBef>
              <a:spcAft>
                <a:spcPts val="800"/>
              </a:spcAft>
              <a:buFont typeface="+mj-lt"/>
              <a:buAutoNum type="alphaLcPeriod"/>
            </a:pPr>
            <a:r>
              <a:rPr lang="fr-FR" b="1" dirty="0">
                <a:solidFill>
                  <a:schemeClr val="tx2"/>
                </a:solidFill>
                <a:effectLst/>
                <a:latin typeface="Open Sans" pitchFamily="2" charset="0"/>
                <a:ea typeface="Open Sans" pitchFamily="2" charset="0"/>
                <a:cs typeface="Open Sans" pitchFamily="2" charset="0"/>
              </a:rPr>
              <a:t>Recherche européenne</a:t>
            </a:r>
          </a:p>
          <a:p>
            <a:pPr marL="742950" lvl="1" indent="-285750">
              <a:lnSpc>
                <a:spcPct val="107000"/>
              </a:lnSpc>
              <a:spcBef>
                <a:spcPts val="1200"/>
              </a:spcBef>
              <a:spcAft>
                <a:spcPts val="800"/>
              </a:spcAft>
              <a:buFont typeface="+mj-lt"/>
              <a:buAutoNum type="alphaLcPeriod"/>
            </a:pPr>
            <a:r>
              <a:rPr lang="fr-FR" b="1" dirty="0">
                <a:solidFill>
                  <a:schemeClr val="tx2"/>
                </a:solidFill>
                <a:effectLst/>
                <a:latin typeface="Open Sans" pitchFamily="2" charset="0"/>
                <a:ea typeface="Open Sans" pitchFamily="2" charset="0"/>
                <a:cs typeface="Open Sans" pitchFamily="2" charset="0"/>
              </a:rPr>
              <a:t>Analyses ciblées</a:t>
            </a:r>
          </a:p>
          <a:p>
            <a:pPr marL="742950" lvl="1" indent="-285750">
              <a:lnSpc>
                <a:spcPct val="107000"/>
              </a:lnSpc>
              <a:spcBef>
                <a:spcPts val="1200"/>
              </a:spcBef>
              <a:spcAft>
                <a:spcPts val="800"/>
              </a:spcAft>
              <a:buFont typeface="+mj-lt"/>
              <a:buAutoNum type="alphaLcPeriod"/>
            </a:pPr>
            <a:r>
              <a:rPr lang="fr-FR" b="1" dirty="0">
                <a:solidFill>
                  <a:schemeClr val="tx2"/>
                </a:solidFill>
                <a:effectLst/>
                <a:latin typeface="Open Sans" pitchFamily="2" charset="0"/>
                <a:ea typeface="Open Sans" pitchFamily="2" charset="0"/>
                <a:cs typeface="Open Sans" pitchFamily="2" charset="0"/>
              </a:rPr>
              <a:t>Accompagnement sur mesure</a:t>
            </a:r>
          </a:p>
          <a:p>
            <a:pPr lvl="1">
              <a:lnSpc>
                <a:spcPct val="107000"/>
              </a:lnSpc>
              <a:spcBef>
                <a:spcPts val="1200"/>
              </a:spcBef>
              <a:spcAft>
                <a:spcPts val="800"/>
              </a:spcAft>
            </a:pPr>
            <a:endParaRPr lang="en-001" b="1" dirty="0">
              <a:solidFill>
                <a:schemeClr val="tx2"/>
              </a:solidFill>
              <a:effectLst/>
              <a:latin typeface="Open Sans" pitchFamily="2" charset="0"/>
              <a:ea typeface="Open Sans" pitchFamily="2" charset="0"/>
              <a:cs typeface="Open Sans" pitchFamily="2" charset="0"/>
            </a:endParaRPr>
          </a:p>
        </p:txBody>
      </p:sp>
      <p:cxnSp>
        <p:nvCxnSpPr>
          <p:cNvPr id="5" name="Straight Connector 4">
            <a:extLst>
              <a:ext uri="{FF2B5EF4-FFF2-40B4-BE49-F238E27FC236}">
                <a16:creationId xmlns:a16="http://schemas.microsoft.com/office/drawing/2014/main" id="{55E9526E-A10B-5DE6-F9CE-3D399125044A}"/>
              </a:ext>
            </a:extLst>
          </p:cNvPr>
          <p:cNvCxnSpPr>
            <a:cxnSpLocks/>
          </p:cNvCxnSpPr>
          <p:nvPr/>
        </p:nvCxnSpPr>
        <p:spPr>
          <a:xfrm>
            <a:off x="0" y="2953448"/>
            <a:ext cx="121920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96886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627FA6-414B-AB65-DFC3-4BBDECB3E312}"/>
              </a:ext>
            </a:extLst>
          </p:cNvPr>
          <p:cNvPicPr>
            <a:picLocks noChangeAspect="1"/>
          </p:cNvPicPr>
          <p:nvPr/>
        </p:nvPicPr>
        <p:blipFill rotWithShape="1">
          <a:blip r:embed="rId2">
            <a:duotone>
              <a:schemeClr val="accent3">
                <a:shade val="45000"/>
                <a:satMod val="135000"/>
              </a:schemeClr>
              <a:prstClr val="white"/>
            </a:duotone>
          </a:blip>
          <a:srcRect l="19420" t="33704" r="26696" b="3671"/>
          <a:stretch/>
        </p:blipFill>
        <p:spPr>
          <a:xfrm>
            <a:off x="11319" y="2399390"/>
            <a:ext cx="3522454" cy="4458610"/>
          </a:xfrm>
          <a:prstGeom prst="rect">
            <a:avLst/>
          </a:prstGeom>
        </p:spPr>
      </p:pic>
      <p:sp>
        <p:nvSpPr>
          <p:cNvPr id="8" name="TextBox 7">
            <a:extLst>
              <a:ext uri="{FF2B5EF4-FFF2-40B4-BE49-F238E27FC236}">
                <a16:creationId xmlns:a16="http://schemas.microsoft.com/office/drawing/2014/main" id="{19EED975-AADB-40F2-0C73-1AC1D30171E8}"/>
              </a:ext>
            </a:extLst>
          </p:cNvPr>
          <p:cNvSpPr txBox="1"/>
          <p:nvPr/>
        </p:nvSpPr>
        <p:spPr>
          <a:xfrm>
            <a:off x="4155437" y="750649"/>
            <a:ext cx="7161851"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defPPr>
              <a:defRPr lang="da-DK"/>
            </a:defPPr>
            <a:lvl1pPr>
              <a:defRPr sz="2400" b="1">
                <a:solidFill>
                  <a:schemeClr val="accent1"/>
                </a:solidFill>
                <a:latin typeface="Open Sans SemiBold" pitchFamily="2" charset="0"/>
                <a:ea typeface="Open Sans SemiBold" pitchFamily="2" charset="0"/>
                <a:cs typeface="Open Sans SemiBold" pitchFamily="2" charset="0"/>
              </a:defRPr>
            </a:lvl1pPr>
            <a:lvl2pPr marL="742950" indent="-285750">
              <a:defRPr sz="3600">
                <a:latin typeface="Lato Light" panose="020F0302020204030203" pitchFamily="34" charset="0"/>
                <a:ea typeface="MS PGothic" panose="020B0600070205080204" pitchFamily="34" charset="-128"/>
              </a:defRPr>
            </a:lvl2pPr>
            <a:lvl3pPr marL="1143000" indent="-228600">
              <a:defRPr sz="3600">
                <a:latin typeface="Lato Light" panose="020F0302020204030203" pitchFamily="34" charset="0"/>
                <a:ea typeface="MS PGothic" panose="020B0600070205080204" pitchFamily="34" charset="-128"/>
              </a:defRPr>
            </a:lvl3pPr>
            <a:lvl4pPr marL="1600200" indent="-228600">
              <a:defRPr sz="3600">
                <a:latin typeface="Lato Light" panose="020F0302020204030203" pitchFamily="34" charset="0"/>
                <a:ea typeface="MS PGothic" panose="020B0600070205080204" pitchFamily="34" charset="-128"/>
              </a:defRPr>
            </a:lvl4pPr>
            <a:lvl5pPr marL="2057400" indent="-228600">
              <a:defRPr sz="3600">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latin typeface="Lato Light" panose="020F0302020204030203" pitchFamily="34" charset="0"/>
                <a:ea typeface="MS PGothic" panose="020B0600070205080204" pitchFamily="34" charset="-128"/>
              </a:defRPr>
            </a:lvl9pPr>
          </a:lstStyle>
          <a:p>
            <a:r>
              <a:rPr lang="en-GB" dirty="0">
                <a:solidFill>
                  <a:srgbClr val="EE7D00"/>
                </a:solidFill>
              </a:rPr>
              <a:t>//</a:t>
            </a:r>
            <a:r>
              <a:rPr lang="en-GB" dirty="0"/>
              <a:t> </a:t>
            </a:r>
            <a:r>
              <a:rPr lang="fr-FR" dirty="0"/>
              <a:t>SUR QUOI, POURQUOI, COMMENT ?</a:t>
            </a:r>
          </a:p>
        </p:txBody>
      </p:sp>
      <p:sp>
        <p:nvSpPr>
          <p:cNvPr id="5" name="TextBox 4">
            <a:extLst>
              <a:ext uri="{FF2B5EF4-FFF2-40B4-BE49-F238E27FC236}">
                <a16:creationId xmlns:a16="http://schemas.microsoft.com/office/drawing/2014/main" id="{4C2E62C0-1DBD-E412-8148-A7F267BE7246}"/>
              </a:ext>
            </a:extLst>
          </p:cNvPr>
          <p:cNvSpPr txBox="1"/>
          <p:nvPr/>
        </p:nvSpPr>
        <p:spPr>
          <a:xfrm>
            <a:off x="4232655" y="1571626"/>
            <a:ext cx="7016365" cy="5035546"/>
          </a:xfrm>
          <a:prstGeom prst="rect">
            <a:avLst/>
          </a:prstGeom>
          <a:noFill/>
        </p:spPr>
        <p:txBody>
          <a:bodyPr wrap="square" lIns="91440" tIns="45720" rIns="91440" bIns="45720" rtlCol="0" anchor="t">
            <a:spAutoFit/>
          </a:bodyPr>
          <a:lstStyle>
            <a:defPPr>
              <a:defRPr lang="da-DK"/>
            </a:defPPr>
            <a:lvl1pPr algn="just">
              <a:lnSpc>
                <a:spcPct val="110000"/>
              </a:lnSpc>
              <a:defRPr sz="1600" b="1">
                <a:solidFill>
                  <a:srgbClr val="164193"/>
                </a:solidFill>
                <a:latin typeface="Open Sans Light"/>
                <a:ea typeface="Open Sans Light"/>
                <a:cs typeface="Open Sans Light"/>
              </a:defRPr>
            </a:lvl1pPr>
          </a:lstStyle>
          <a:p>
            <a:pPr>
              <a:spcAft>
                <a:spcPts val="600"/>
              </a:spcAft>
            </a:pPr>
            <a:r>
              <a:rPr lang="fr-FR" dirty="0"/>
              <a:t>Priorité spécifique</a:t>
            </a:r>
            <a:r>
              <a:rPr lang="en-001" dirty="0"/>
              <a:t>: </a:t>
            </a:r>
            <a:r>
              <a:rPr lang="fr-FR" b="0" dirty="0"/>
              <a:t>les grands défis / priorités européennes.</a:t>
            </a:r>
          </a:p>
          <a:p>
            <a:pPr>
              <a:spcAft>
                <a:spcPts val="600"/>
              </a:spcAft>
            </a:pPr>
            <a:endParaRPr lang="fr-FR" sz="100" b="0" dirty="0"/>
          </a:p>
          <a:p>
            <a:pPr>
              <a:spcAft>
                <a:spcPts val="600"/>
              </a:spcAft>
            </a:pPr>
            <a:r>
              <a:rPr lang="fr-FR" dirty="0"/>
              <a:t>Méthodologie : </a:t>
            </a:r>
            <a:r>
              <a:rPr lang="fr-FR" b="0" dirty="0"/>
              <a:t>Utilisation de méthodologies réplicables et de données territoriales comparables pour la totalité du champ couvert par le programme ESPON.</a:t>
            </a:r>
          </a:p>
          <a:p>
            <a:pPr>
              <a:spcAft>
                <a:spcPts val="600"/>
              </a:spcAft>
            </a:pPr>
            <a:endParaRPr lang="en-001" sz="600" b="0" dirty="0"/>
          </a:p>
          <a:p>
            <a:pPr>
              <a:spcAft>
                <a:spcPts val="600"/>
              </a:spcAft>
            </a:pPr>
            <a:r>
              <a:rPr lang="fr-FR" dirty="0"/>
              <a:t>Résultats escomptés </a:t>
            </a:r>
            <a:r>
              <a:rPr lang="en-001" dirty="0"/>
              <a:t>: </a:t>
            </a:r>
            <a:r>
              <a:rPr lang="fr-FR" b="0" dirty="0"/>
              <a:t>Référentiels de données sur le développement de tous les types de territoires (régions, villes, zones fonctionnelles, territoires à spécificités géographiques …) à l’aune de l’analyse des grandes tendances territoriales européennes sur le moyen et le long terme ainsi que des potentiels et des défis identifiés dans les différents territoires.</a:t>
            </a:r>
          </a:p>
          <a:p>
            <a:pPr>
              <a:spcAft>
                <a:spcPts val="600"/>
              </a:spcAft>
            </a:pPr>
            <a:endParaRPr lang="en-US" sz="200" b="0" dirty="0"/>
          </a:p>
          <a:p>
            <a:pPr>
              <a:spcAft>
                <a:spcPts val="600"/>
              </a:spcAft>
            </a:pPr>
            <a:r>
              <a:rPr lang="fr-FR" dirty="0"/>
              <a:t>Implication des parties prenantes : </a:t>
            </a:r>
            <a:r>
              <a:rPr lang="fr-FR" b="0" dirty="0"/>
              <a:t>collaboration avec des organisations multilatérales (par exemple institutions européennes et réseaux) et parties prenantes nationales/régionales/locales (pour les études de cas) pour la formulation des questions de politiques publiques à traiter dans le projet, s’assurer de la robustesse de la méthodologie et de l’ancrage de ses résultats dans l’application dans la pratique, d’initiatives ou de processus de politique publique.</a:t>
            </a:r>
          </a:p>
        </p:txBody>
      </p:sp>
      <p:sp>
        <p:nvSpPr>
          <p:cNvPr id="6" name="Titel 1">
            <a:extLst>
              <a:ext uri="{FF2B5EF4-FFF2-40B4-BE49-F238E27FC236}">
                <a16:creationId xmlns:a16="http://schemas.microsoft.com/office/drawing/2014/main" id="{6D7A0C8F-FF97-BC0A-8F6C-5EF46AD7B365}"/>
              </a:ext>
            </a:extLst>
          </p:cNvPr>
          <p:cNvSpPr txBox="1">
            <a:spLocks/>
          </p:cNvSpPr>
          <p:nvPr/>
        </p:nvSpPr>
        <p:spPr>
          <a:xfrm>
            <a:off x="456024" y="1439028"/>
            <a:ext cx="3415858" cy="626524"/>
          </a:xfrm>
          <a:prstGeom prst="rect">
            <a:avLst/>
          </a:prstGeom>
        </p:spPr>
        <p:txBody>
          <a:bodyPr vert="horz" lIns="0" tIns="0" rIns="0" bIns="0" rtlCol="0" anchor="b" anchorCtr="0">
            <a:noAutofit/>
          </a:bodyPr>
          <a:lstStyle>
            <a:defPPr>
              <a:defRPr lang="da-DK"/>
            </a:defPPr>
            <a:lvl1pPr>
              <a:lnSpc>
                <a:spcPts val="3200"/>
              </a:lnSpc>
              <a:spcBef>
                <a:spcPct val="0"/>
              </a:spcBef>
              <a:buNone/>
              <a:defRPr sz="3600" b="1">
                <a:solidFill>
                  <a:srgbClr val="EE7D00"/>
                </a:solidFill>
                <a:latin typeface="+mj-lt"/>
                <a:ea typeface="+mj-ea"/>
                <a:cs typeface="+mj-cs"/>
              </a:defRPr>
            </a:lvl1pPr>
          </a:lstStyle>
          <a:p>
            <a:r>
              <a:rPr lang="fr-FR" b="1" dirty="0">
                <a:solidFill>
                  <a:schemeClr val="accent2"/>
                </a:solidFill>
                <a:latin typeface="Open Sans SemiBold" pitchFamily="2" charset="0"/>
                <a:ea typeface="Open Sans SemiBold" pitchFamily="2" charset="0"/>
                <a:cs typeface="Open Sans SemiBold" pitchFamily="2" charset="0"/>
              </a:rPr>
              <a:t>Projets de recherche européens</a:t>
            </a:r>
            <a:endParaRPr lang="fr-FR" dirty="0">
              <a:latin typeface="Open Sans SemiBold" pitchFamily="2" charset="0"/>
              <a:ea typeface="Open Sans SemiBold" pitchFamily="2" charset="0"/>
              <a:cs typeface="Open Sans SemiBold" pitchFamily="2" charset="0"/>
            </a:endParaRPr>
          </a:p>
        </p:txBody>
      </p:sp>
      <p:sp>
        <p:nvSpPr>
          <p:cNvPr id="7" name="Triangle 7">
            <a:extLst>
              <a:ext uri="{FF2B5EF4-FFF2-40B4-BE49-F238E27FC236}">
                <a16:creationId xmlns:a16="http://schemas.microsoft.com/office/drawing/2014/main" id="{4D512D81-67A4-2CC2-BBC3-8B602E4F9AC8}"/>
              </a:ext>
            </a:extLst>
          </p:cNvPr>
          <p:cNvSpPr/>
          <p:nvPr/>
        </p:nvSpPr>
        <p:spPr>
          <a:xfrm rot="5400000">
            <a:off x="2936928" y="927870"/>
            <a:ext cx="1193688" cy="1022317"/>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0C26B1D-823D-62F5-9D66-7269E2E40868}"/>
              </a:ext>
            </a:extLst>
          </p:cNvPr>
          <p:cNvCxnSpPr>
            <a:cxnSpLocks/>
          </p:cNvCxnSpPr>
          <p:nvPr/>
        </p:nvCxnSpPr>
        <p:spPr>
          <a:xfrm flipV="1">
            <a:off x="3533774" y="0"/>
            <a:ext cx="0" cy="68580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36851920"/>
      </p:ext>
    </p:extLst>
  </p:cSld>
  <p:clrMapOvr>
    <a:masterClrMapping/>
  </p:clrMapOvr>
</p:sld>
</file>

<file path=ppt/theme/theme1.xml><?xml version="1.0" encoding="utf-8"?>
<a:theme xmlns:a="http://schemas.openxmlformats.org/drawingml/2006/main" name="ESPON_PowerPoint_16_9_TEMPLATE">
  <a:themeElements>
    <a:clrScheme name="ESPON PowerPoint">
      <a:dk1>
        <a:sysClr val="windowText" lastClr="000000"/>
      </a:dk1>
      <a:lt1>
        <a:sysClr val="window" lastClr="FFFFFF"/>
      </a:lt1>
      <a:dk2>
        <a:srgbClr val="0B1741"/>
      </a:dk2>
      <a:lt2>
        <a:srgbClr val="D9D9D9"/>
      </a:lt2>
      <a:accent1>
        <a:srgbClr val="164193"/>
      </a:accent1>
      <a:accent2>
        <a:srgbClr val="EE7D00"/>
      </a:accent2>
      <a:accent3>
        <a:srgbClr val="4779B2"/>
      </a:accent3>
      <a:accent4>
        <a:srgbClr val="75B566"/>
      </a:accent4>
      <a:accent5>
        <a:srgbClr val="77BEDB"/>
      </a:accent5>
      <a:accent6>
        <a:srgbClr val="C85C54"/>
      </a:accent6>
      <a:hlink>
        <a:srgbClr val="308DAA"/>
      </a:hlink>
      <a:folHlink>
        <a:srgbClr val="783F91"/>
      </a:folHlink>
    </a:clrScheme>
    <a:fontScheme name="ESPON_PowerPoin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PON_PowerPoint_16_9_TEMPLATE" id="{E25A19CF-748D-4201-8386-395DB4E165DF}" vid="{CE6D13D0-FC79-4F27-A159-5AC86CDDB403}"/>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7C52382EAEA54D9390D8ACAED8808A" ma:contentTypeVersion="16" ma:contentTypeDescription="Create a new document." ma:contentTypeScope="" ma:versionID="42497e633706fe5275640d80229f473d">
  <xsd:schema xmlns:xsd="http://www.w3.org/2001/XMLSchema" xmlns:xs="http://www.w3.org/2001/XMLSchema" xmlns:p="http://schemas.microsoft.com/office/2006/metadata/properties" xmlns:ns2="b264460c-6b94-418e-95f3-3fdf4e9ab72c" xmlns:ns3="93ba97d9-6800-48fe-81bf-c413e55fe923" targetNamespace="http://schemas.microsoft.com/office/2006/metadata/properties" ma:root="true" ma:fieldsID="36b1fa36a245f4b94e04f987a355b816" ns2:_="" ns3:_="">
    <xsd:import namespace="b264460c-6b94-418e-95f3-3fdf4e9ab72c"/>
    <xsd:import namespace="93ba97d9-6800-48fe-81bf-c413e55fe9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64460c-6b94-418e-95f3-3fdf4e9ab7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9b5a883-8729-4588-b6e9-348dcaeadd9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3ba97d9-6800-48fe-81bf-c413e55fe92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2373988-d1d0-46f1-bf17-bf0c91b6c9c9}" ma:internalName="TaxCatchAll" ma:showField="CatchAllData" ma:web="93ba97d9-6800-48fe-81bf-c413e55fe9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3ba97d9-6800-48fe-81bf-c413e55fe923" xsi:nil="true"/>
    <lcf76f155ced4ddcb4097134ff3c332f xmlns="b264460c-6b94-418e-95f3-3fdf4e9ab72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4DFC1D7-1FCC-4B80-8DFA-792C038F23D1}">
  <ds:schemaRefs>
    <ds:schemaRef ds:uri="93ba97d9-6800-48fe-81bf-c413e55fe923"/>
    <ds:schemaRef ds:uri="b264460c-6b94-418e-95f3-3fdf4e9ab7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55B0C5D-C1DB-4310-B50A-2EFA041300A9}">
  <ds:schemaRefs>
    <ds:schemaRef ds:uri="http://schemas.microsoft.com/sharepoint/v3/contenttype/forms"/>
  </ds:schemaRefs>
</ds:datastoreItem>
</file>

<file path=customXml/itemProps3.xml><?xml version="1.0" encoding="utf-8"?>
<ds:datastoreItem xmlns:ds="http://schemas.openxmlformats.org/officeDocument/2006/customXml" ds:itemID="{698CAA0B-3F65-4FDF-A1FF-7616A48800D6}">
  <ds:schemaRefs>
    <ds:schemaRef ds:uri="http://purl.org/dc/dcmitype/"/>
    <ds:schemaRef ds:uri="http://purl.org/dc/elements/1.1/"/>
    <ds:schemaRef ds:uri="http://www.w3.org/XML/1998/namespace"/>
    <ds:schemaRef ds:uri="93ba97d9-6800-48fe-81bf-c413e55fe923"/>
    <ds:schemaRef ds:uri="http://schemas.microsoft.com/office/infopath/2007/PartnerControls"/>
    <ds:schemaRef ds:uri="b264460c-6b94-418e-95f3-3fdf4e9ab72c"/>
    <ds:schemaRef ds:uri="http://purl.org/dc/terms/"/>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ESPON_PowerPoint_16_9_TEMPLATE</Template>
  <TotalTime>625</TotalTime>
  <Words>2110</Words>
  <Application>Microsoft Office PowerPoint</Application>
  <PresentationFormat>Grand écran</PresentationFormat>
  <Paragraphs>169</Paragraphs>
  <Slides>13</Slides>
  <Notes>2</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13</vt:i4>
      </vt:variant>
    </vt:vector>
  </HeadingPairs>
  <TitlesOfParts>
    <vt:vector size="25" baseType="lpstr">
      <vt:lpstr>Arial</vt:lpstr>
      <vt:lpstr>Calibri</vt:lpstr>
      <vt:lpstr>Fira Sans Extra Condensed Medium</vt:lpstr>
      <vt:lpstr>Lato Light</vt:lpstr>
      <vt:lpstr>League Spartan</vt:lpstr>
      <vt:lpstr>Open Sans</vt:lpstr>
      <vt:lpstr>Open Sans Condensed ExtraBold</vt:lpstr>
      <vt:lpstr>Open Sans Light</vt:lpstr>
      <vt:lpstr>Open Sans SemiBold</vt:lpstr>
      <vt:lpstr>Poppins</vt:lpstr>
      <vt:lpstr>Wingdings</vt:lpstr>
      <vt:lpstr>ESPON_PowerPoint_16_9_TEMPLATE</vt:lpstr>
      <vt:lpstr>Les Plans d’Action Thématiques (TAP) du programme ESPON 2030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iotzov</dc:creator>
  <cp:lastModifiedBy>DANGEARD Marie-Lorraine</cp:lastModifiedBy>
  <cp:revision>78</cp:revision>
  <dcterms:created xsi:type="dcterms:W3CDTF">2017-11-29T13:01:55Z</dcterms:created>
  <dcterms:modified xsi:type="dcterms:W3CDTF">2022-12-16T18:28:40Z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0x0101004F7C52382EAEA54D9390D8ACAED8808A</vt:lpwstr>
  </property>
  <property fmtid="{D5CDD505-2E9C-101B-9397-08002B2CF9AE}" pid="3" name="MediaServiceImageTags">
    <vt:lpwstr/>
  </property>
</Properties>
</file>