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60" r:id="rId5"/>
    <p:sldId id="278" r:id="rId6"/>
    <p:sldId id="277" r:id="rId7"/>
    <p:sldId id="276" r:id="rId8"/>
    <p:sldId id="556" r:id="rId9"/>
    <p:sldId id="553" r:id="rId10"/>
    <p:sldId id="514" r:id="rId11"/>
    <p:sldId id="554" r:id="rId12"/>
    <p:sldId id="540" r:id="rId13"/>
    <p:sldId id="518" r:id="rId14"/>
    <p:sldId id="517" r:id="rId15"/>
    <p:sldId id="519" r:id="rId16"/>
    <p:sldId id="541" r:id="rId17"/>
    <p:sldId id="551" r:id="rId18"/>
    <p:sldId id="544" r:id="rId19"/>
    <p:sldId id="542" r:id="rId20"/>
    <p:sldId id="546" r:id="rId21"/>
    <p:sldId id="547" r:id="rId22"/>
    <p:sldId id="515" r:id="rId23"/>
    <p:sldId id="522" r:id="rId2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129" userDrawn="1">
          <p15:clr>
            <a:srgbClr val="A4A3A4"/>
          </p15:clr>
        </p15:guide>
        <p15:guide id="3" orient="horz" pos="295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B99"/>
    <a:srgbClr val="DFDFDF"/>
    <a:srgbClr val="77BEDB"/>
    <a:srgbClr val="EFF2F6"/>
    <a:srgbClr val="75B566"/>
    <a:srgbClr val="EE7D00"/>
    <a:srgbClr val="009F88"/>
    <a:srgbClr val="3C5A97"/>
    <a:srgbClr val="359EC8"/>
    <a:srgbClr val="276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showGuides="1">
      <p:cViewPr varScale="1">
        <p:scale>
          <a:sx n="102" d="100"/>
          <a:sy n="102" d="100"/>
        </p:scale>
        <p:origin x="138" y="570"/>
      </p:cViewPr>
      <p:guideLst>
        <p:guide pos="7129"/>
        <p:guide orient="horz" pos="2954"/>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BBEBD3E-AF77-479F-ACF8-60D24D186A5F}" type="datetimeFigureOut">
              <a:rPr lang="da-DK" smtClean="0"/>
              <a:pPr/>
              <a:t>19-12-2022</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BE058F-3D64-452B-AED7-B561252B1864}" type="slidenum">
              <a:rPr lang="da-DK" smtClean="0"/>
              <a:pPr/>
              <a:t>‹N°›</a:t>
            </a:fld>
            <a:endParaRPr lang="da-DK"/>
          </a:p>
        </p:txBody>
      </p:sp>
    </p:spTree>
    <p:extLst>
      <p:ext uri="{BB962C8B-B14F-4D97-AF65-F5344CB8AC3E}">
        <p14:creationId xmlns:p14="http://schemas.microsoft.com/office/powerpoint/2010/main" val="36164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3</a:t>
            </a:fld>
            <a:endParaRPr lang="da-DK"/>
          </a:p>
        </p:txBody>
      </p:sp>
    </p:spTree>
    <p:extLst>
      <p:ext uri="{BB962C8B-B14F-4D97-AF65-F5344CB8AC3E}">
        <p14:creationId xmlns:p14="http://schemas.microsoft.com/office/powerpoint/2010/main" val="325750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20</a:t>
            </a:fld>
            <a:endParaRPr lang="da-DK"/>
          </a:p>
        </p:txBody>
      </p:sp>
    </p:spTree>
    <p:extLst>
      <p:ext uri="{BB962C8B-B14F-4D97-AF65-F5344CB8AC3E}">
        <p14:creationId xmlns:p14="http://schemas.microsoft.com/office/powerpoint/2010/main" val="137552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4</a:t>
            </a:fld>
            <a:endParaRPr lang="da-DK"/>
          </a:p>
        </p:txBody>
      </p:sp>
    </p:spTree>
    <p:extLst>
      <p:ext uri="{BB962C8B-B14F-4D97-AF65-F5344CB8AC3E}">
        <p14:creationId xmlns:p14="http://schemas.microsoft.com/office/powerpoint/2010/main" val="267489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6</a:t>
            </a:fld>
            <a:endParaRPr lang="da-DK"/>
          </a:p>
        </p:txBody>
      </p:sp>
    </p:spTree>
    <p:extLst>
      <p:ext uri="{BB962C8B-B14F-4D97-AF65-F5344CB8AC3E}">
        <p14:creationId xmlns:p14="http://schemas.microsoft.com/office/powerpoint/2010/main" val="165806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7</a:t>
            </a:fld>
            <a:endParaRPr lang="da-DK"/>
          </a:p>
        </p:txBody>
      </p:sp>
    </p:spTree>
    <p:extLst>
      <p:ext uri="{BB962C8B-B14F-4D97-AF65-F5344CB8AC3E}">
        <p14:creationId xmlns:p14="http://schemas.microsoft.com/office/powerpoint/2010/main" val="358419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8</a:t>
            </a:fld>
            <a:endParaRPr lang="da-DK"/>
          </a:p>
        </p:txBody>
      </p:sp>
    </p:spTree>
    <p:extLst>
      <p:ext uri="{BB962C8B-B14F-4D97-AF65-F5344CB8AC3E}">
        <p14:creationId xmlns:p14="http://schemas.microsoft.com/office/powerpoint/2010/main" val="368163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10</a:t>
            </a:fld>
            <a:endParaRPr lang="da-DK"/>
          </a:p>
        </p:txBody>
      </p:sp>
    </p:spTree>
    <p:extLst>
      <p:ext uri="{BB962C8B-B14F-4D97-AF65-F5344CB8AC3E}">
        <p14:creationId xmlns:p14="http://schemas.microsoft.com/office/powerpoint/2010/main" val="241096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12</a:t>
            </a:fld>
            <a:endParaRPr lang="da-DK"/>
          </a:p>
        </p:txBody>
      </p:sp>
    </p:spTree>
    <p:extLst>
      <p:ext uri="{BB962C8B-B14F-4D97-AF65-F5344CB8AC3E}">
        <p14:creationId xmlns:p14="http://schemas.microsoft.com/office/powerpoint/2010/main" val="318326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FBE058F-3D64-452B-AED7-B561252B1864}" type="slidenum">
              <a:rPr lang="da-DK" smtClean="0"/>
              <a:pPr/>
              <a:t>16</a:t>
            </a:fld>
            <a:endParaRPr lang="da-DK"/>
          </a:p>
        </p:txBody>
      </p:sp>
    </p:spTree>
    <p:extLst>
      <p:ext uri="{BB962C8B-B14F-4D97-AF65-F5344CB8AC3E}">
        <p14:creationId xmlns:p14="http://schemas.microsoft.com/office/powerpoint/2010/main" val="227004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19</a:t>
            </a:fld>
            <a:endParaRPr lang="da-DK"/>
          </a:p>
        </p:txBody>
      </p:sp>
    </p:spTree>
    <p:extLst>
      <p:ext uri="{BB962C8B-B14F-4D97-AF65-F5344CB8AC3E}">
        <p14:creationId xmlns:p14="http://schemas.microsoft.com/office/powerpoint/2010/main" val="1752211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1691999"/>
            <a:ext cx="7380000" cy="2376000"/>
          </a:xfrm>
          <a:noFill/>
        </p:spPr>
        <p:txBody>
          <a:bodyPr lIns="0" tIns="0" rIns="360000" bIns="72000" anchor="b" anchorCtr="0">
            <a:noAutofit/>
          </a:bodyPr>
          <a:lstStyle>
            <a:lvl1pPr algn="l">
              <a:defRPr sz="4000" b="1">
                <a:solidFill>
                  <a:schemeClr val="bg1"/>
                </a:solidFill>
              </a:defRPr>
            </a:lvl1pPr>
          </a:lstStyle>
          <a:p>
            <a:r>
              <a:rPr lang="en-US"/>
              <a:t>Click to edit Master title style</a:t>
            </a:r>
            <a:endParaRPr lang="da-DK"/>
          </a:p>
        </p:txBody>
      </p:sp>
      <p:sp>
        <p:nvSpPr>
          <p:cNvPr id="3" name="Undertitel 2">
            <a:extLst>
              <a:ext uri="{FF2B5EF4-FFF2-40B4-BE49-F238E27FC236}">
                <a16:creationId xmlns:a16="http://schemas.microsoft.com/office/drawing/2014/main" id="{55F94B69-B171-416D-9F2A-D0FA8E8DECC6}"/>
              </a:ext>
            </a:extLst>
          </p:cNvPr>
          <p:cNvSpPr>
            <a:spLocks noGrp="1"/>
          </p:cNvSpPr>
          <p:nvPr>
            <p:ph type="subTitle" idx="1"/>
          </p:nvPr>
        </p:nvSpPr>
        <p:spPr>
          <a:xfrm>
            <a:off x="1080000" y="4140000"/>
            <a:ext cx="7380000" cy="1260000"/>
          </a:xfrm>
          <a:noFill/>
        </p:spPr>
        <p:txBody>
          <a:bodyPr lIns="0" tIns="180000" rIns="0" bIns="180000" anchor="t" anchorCtr="0">
            <a:noAutofit/>
          </a:bodyPr>
          <a:lstStyle>
            <a:lvl1pPr marL="0" indent="0" algn="l">
              <a:lnSpc>
                <a:spcPct val="100000"/>
              </a:lnSpc>
              <a:spcAft>
                <a:spcPts val="0"/>
              </a:spcAft>
              <a:buNone/>
              <a:defRPr sz="1800">
                <a:solidFill>
                  <a:schemeClr val="accent3">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5" name="Pladsholder til tekst 4">
            <a:extLst>
              <a:ext uri="{FF2B5EF4-FFF2-40B4-BE49-F238E27FC236}">
                <a16:creationId xmlns:a16="http://schemas.microsoft.com/office/drawing/2014/main" id="{3EC53E3D-0F77-450A-966E-0EEFEBC7FD71}"/>
              </a:ext>
            </a:extLst>
          </p:cNvPr>
          <p:cNvSpPr>
            <a:spLocks noGrp="1"/>
          </p:cNvSpPr>
          <p:nvPr>
            <p:ph type="body" sz="quarter" idx="15"/>
          </p:nvPr>
        </p:nvSpPr>
        <p:spPr>
          <a:xfrm>
            <a:off x="1079998" y="5346000"/>
            <a:ext cx="7380001" cy="1080000"/>
          </a:xfrm>
          <a:noFill/>
        </p:spPr>
        <p:txBody>
          <a:bodyPr lIns="0" tIns="180000" rIns="0" bIns="360000" anchor="t" anchorCtr="0"/>
          <a:lstStyle>
            <a:lvl1pPr marL="0" indent="0">
              <a:spcAft>
                <a:spcPts val="0"/>
              </a:spcAft>
              <a:buNone/>
              <a:defRPr sz="1600">
                <a:solidFill>
                  <a:schemeClr val="bg1"/>
                </a:solidFill>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grpSp>
        <p:nvGrpSpPr>
          <p:cNvPr id="8" name="Gruppe 7">
            <a:extLst>
              <a:ext uri="{FF2B5EF4-FFF2-40B4-BE49-F238E27FC236}">
                <a16:creationId xmlns:a16="http://schemas.microsoft.com/office/drawing/2014/main" id="{927C0733-AA50-40CE-94CE-766F86E21FE7}"/>
              </a:ext>
            </a:extLst>
          </p:cNvPr>
          <p:cNvGrpSpPr/>
          <p:nvPr userDrawn="1"/>
        </p:nvGrpSpPr>
        <p:grpSpPr>
          <a:xfrm>
            <a:off x="943200" y="314252"/>
            <a:ext cx="2371532" cy="939616"/>
            <a:chOff x="547287" y="314252"/>
            <a:chExt cx="2371532" cy="939616"/>
          </a:xfrm>
        </p:grpSpPr>
        <p:pic>
          <p:nvPicPr>
            <p:cNvPr id="9" name="Billede 8">
              <a:extLst>
                <a:ext uri="{FF2B5EF4-FFF2-40B4-BE49-F238E27FC236}">
                  <a16:creationId xmlns:a16="http://schemas.microsoft.com/office/drawing/2014/main" id="{05FC8437-26A3-491F-86EB-D0C96B40D3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287" y="995218"/>
              <a:ext cx="2371532" cy="258650"/>
            </a:xfrm>
            <a:prstGeom prst="rect">
              <a:avLst/>
            </a:prstGeom>
          </p:spPr>
        </p:pic>
        <p:pic>
          <p:nvPicPr>
            <p:cNvPr id="11" name="Billede 10">
              <a:extLst>
                <a:ext uri="{FF2B5EF4-FFF2-40B4-BE49-F238E27FC236}">
                  <a16:creationId xmlns:a16="http://schemas.microsoft.com/office/drawing/2014/main" id="{7C85021B-2492-435B-AFAD-8614CE0B3C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9730" y="314252"/>
              <a:ext cx="2001600" cy="654909"/>
            </a:xfrm>
            <a:prstGeom prst="rect">
              <a:avLst/>
            </a:prstGeom>
          </p:spPr>
        </p:pic>
      </p:grpSp>
    </p:spTree>
    <p:extLst>
      <p:ext uri="{BB962C8B-B14F-4D97-AF65-F5344CB8AC3E}">
        <p14:creationId xmlns:p14="http://schemas.microsoft.com/office/powerpoint/2010/main" val="367104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mall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10"/>
            <a:ext cx="3420000" cy="4140803"/>
          </a:xfrm>
          <a:solidFill>
            <a:schemeClr val="bg1"/>
          </a:solidFill>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7" name="Pladsholder til indhold 6">
            <a:extLst>
              <a:ext uri="{FF2B5EF4-FFF2-40B4-BE49-F238E27FC236}">
                <a16:creationId xmlns:a16="http://schemas.microsoft.com/office/drawing/2014/main" id="{3D1C4563-C02F-4994-88BF-5E79DAEBD3CB}"/>
              </a:ext>
            </a:extLst>
          </p:cNvPr>
          <p:cNvSpPr>
            <a:spLocks noGrp="1"/>
          </p:cNvSpPr>
          <p:nvPr>
            <p:ph sz="quarter" idx="18"/>
          </p:nvPr>
        </p:nvSpPr>
        <p:spPr>
          <a:xfrm>
            <a:off x="5220001" y="1979613"/>
            <a:ext cx="5580000" cy="41402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Tree>
    <p:extLst>
      <p:ext uri="{BB962C8B-B14F-4D97-AF65-F5344CB8AC3E}">
        <p14:creationId xmlns:p14="http://schemas.microsoft.com/office/powerpoint/2010/main" val="249588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arge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79999" y="414000"/>
            <a:ext cx="9720001" cy="1260000"/>
          </a:xfrm>
        </p:spPr>
        <p:txBody>
          <a:bodyPr lIns="0" tIns="0" rIns="0" bIns="0" anchor="b" anchorCtr="0">
            <a:noAutofit/>
          </a:bodyPr>
          <a:lstStyle>
            <a:lvl1pPr>
              <a:lnSpc>
                <a:spcPts val="4400"/>
              </a:lnSpc>
              <a:defRPr sz="4000" b="1">
                <a:solidFill>
                  <a:schemeClr val="accent1"/>
                </a:solidFill>
              </a:defRPr>
            </a:lvl1pPr>
          </a:lstStyle>
          <a:p>
            <a:r>
              <a:rPr lang="en-US"/>
              <a:t>Click to edit Master title style</a:t>
            </a:r>
            <a:endParaRPr lang="da-DK"/>
          </a:p>
        </p:txBody>
      </p:sp>
      <p:sp>
        <p:nvSpPr>
          <p:cNvPr id="8" name="Pladsholder til SmartArt 7">
            <a:extLst>
              <a:ext uri="{FF2B5EF4-FFF2-40B4-BE49-F238E27FC236}">
                <a16:creationId xmlns:a16="http://schemas.microsoft.com/office/drawing/2014/main" id="{9B3FC587-2EF2-4A03-971E-2B639D59503E}"/>
              </a:ext>
            </a:extLst>
          </p:cNvPr>
          <p:cNvSpPr>
            <a:spLocks noGrp="1"/>
          </p:cNvSpPr>
          <p:nvPr>
            <p:ph type="dgm" sz="quarter" idx="19"/>
          </p:nvPr>
        </p:nvSpPr>
        <p:spPr>
          <a:xfrm>
            <a:off x="1079737" y="1980000"/>
            <a:ext cx="9720263" cy="4140000"/>
          </a:xfrm>
        </p:spPr>
        <p:txBody>
          <a:bodyPr/>
          <a:lstStyle>
            <a:lvl1pPr marL="0" indent="0">
              <a:buNone/>
              <a:defRPr/>
            </a:lvl1pPr>
          </a:lstStyle>
          <a:p>
            <a:r>
              <a:rPr lang="en-US" dirty="0"/>
              <a:t>Click icon to add SmartArt graphic</a:t>
            </a:r>
            <a:endParaRPr lang="da-DK"/>
          </a:p>
        </p:txBody>
      </p:sp>
    </p:spTree>
    <p:extLst>
      <p:ext uri="{BB962C8B-B14F-4D97-AF65-F5344CB8AC3E}">
        <p14:creationId xmlns:p14="http://schemas.microsoft.com/office/powerpoint/2010/main" val="169665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9" name="Pladsholder til tekst 10">
            <a:extLst>
              <a:ext uri="{FF2B5EF4-FFF2-40B4-BE49-F238E27FC236}">
                <a16:creationId xmlns:a16="http://schemas.microsoft.com/office/drawing/2014/main" id="{D5335718-3FE3-453A-8AF3-F1D7EA742D32}"/>
              </a:ext>
            </a:extLst>
          </p:cNvPr>
          <p:cNvSpPr>
            <a:spLocks noGrp="1"/>
          </p:cNvSpPr>
          <p:nvPr>
            <p:ph type="body" sz="quarter" idx="17"/>
          </p:nvPr>
        </p:nvSpPr>
        <p:spPr>
          <a:xfrm>
            <a:off x="6300000" y="1979009"/>
            <a:ext cx="4500000" cy="4140000"/>
          </a:xfrm>
          <a:solidFill>
            <a:schemeClr val="tx2">
              <a:lumMod val="10000"/>
              <a:lumOff val="90000"/>
            </a:schemeClr>
          </a:solidFill>
        </p:spPr>
        <p:txBody>
          <a:bodyPr lIns="252000" tIns="252000" rIns="252000" bIns="252000">
            <a:normAutofit/>
          </a:bodyPr>
          <a:lstStyle>
            <a:lvl1pPr marL="180000" indent="-180000">
              <a:buClr>
                <a:schemeClr val="tx2"/>
              </a:buClr>
              <a:buFont typeface="Wingdings" panose="05000000000000000000" pitchFamily="2" charset="2"/>
              <a:buChar char="§"/>
              <a:defRPr sz="1600">
                <a:solidFill>
                  <a:schemeClr val="tx2"/>
                </a:solidFill>
              </a:defRPr>
            </a:lvl1pPr>
            <a:lvl2pPr marL="360000" indent="-180000">
              <a:buClr>
                <a:schemeClr val="tx2"/>
              </a:buClr>
              <a:buFont typeface="Wingdings" panose="05000000000000000000" pitchFamily="2" charset="2"/>
              <a:buChar char="§"/>
              <a:defRPr>
                <a:solidFill>
                  <a:schemeClr val="tx2"/>
                </a:solidFill>
              </a:defRPr>
            </a:lvl2pPr>
            <a:lvl3pPr marL="540000" indent="-180000">
              <a:buClr>
                <a:schemeClr val="tx2"/>
              </a:buClr>
              <a:buFont typeface="Wingdings" panose="05000000000000000000" pitchFamily="2" charset="2"/>
              <a:buChar char="§"/>
              <a:defRPr>
                <a:solidFill>
                  <a:schemeClr val="tx2"/>
                </a:solidFill>
              </a:defRPr>
            </a:lvl3pPr>
            <a:lvl4pPr marL="720000" indent="-180000">
              <a:buClr>
                <a:schemeClr val="tx2"/>
              </a:buClr>
              <a:buFont typeface="Wingdings" panose="05000000000000000000" pitchFamily="2" charset="2"/>
              <a:buChar char="§"/>
              <a:defRPr>
                <a:solidFill>
                  <a:schemeClr val="tx2"/>
                </a:solidFill>
              </a:defRPr>
            </a:lvl4pPr>
            <a:lvl5pPr marL="900000" indent="-180000">
              <a:buClr>
                <a:schemeClr val="tx2"/>
              </a:buClr>
              <a:buFont typeface="Wingdings" panose="05000000000000000000" pitchFamily="2" charset="2"/>
              <a:buChar char="§"/>
              <a:defRPr>
                <a:solidFill>
                  <a:schemeClr val="tx2"/>
                </a:solidFill>
              </a:defRPr>
            </a:lvl5pPr>
            <a:lvl6pPr>
              <a:buClr>
                <a:schemeClr val="tx2"/>
              </a:buClr>
              <a:defRPr>
                <a:solidFill>
                  <a:schemeClr val="tx2"/>
                </a:solidFill>
              </a:defRPr>
            </a:lvl6pPr>
            <a:lvl7pPr marL="1260000">
              <a:buClr>
                <a:schemeClr val="tx2"/>
              </a:buClr>
              <a:defRPr>
                <a:solidFill>
                  <a:schemeClr val="tx2"/>
                </a:solidFill>
              </a:defRPr>
            </a:lvl7pPr>
            <a:lvl8pPr marL="1440000" indent="-180000">
              <a:buClr>
                <a:schemeClr val="tx2"/>
              </a:buClr>
              <a:buFont typeface="Wingdings" panose="05000000000000000000" pitchFamily="2" charset="2"/>
              <a:buChar char="§"/>
              <a:defRPr>
                <a:solidFill>
                  <a:schemeClr val="tx2"/>
                </a:solidFill>
              </a:defRPr>
            </a:lvl8pPr>
            <a:lvl9pPr marL="1620000" indent="-180000">
              <a:buClr>
                <a:schemeClr val="tx2"/>
              </a:buClr>
              <a:buFont typeface="Wingdings" panose="05000000000000000000" pitchFamily="2" charset="2"/>
              <a:buChar char="§"/>
              <a:defRPr u="none">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26599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 and statements, DARK colour background">
    <p:bg>
      <p:bgPr>
        <a:solidFill>
          <a:schemeClr val="tx2"/>
        </a:solidFill>
        <a:effectLst/>
      </p:bgPr>
    </p:bg>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solidFill>
                  <a:schemeClr val="bg1"/>
                </a:solidFill>
              </a:defRPr>
            </a:lvl1pPr>
          </a:lstStyle>
          <a:p>
            <a:r>
              <a:rPr lang="da-DK" err="1"/>
              <a:t>Insert</a:t>
            </a:r>
            <a:r>
              <a:rPr lang="da-DK"/>
              <a:t> </a:t>
            </a:r>
            <a:r>
              <a:rPr lang="da-DK" err="1"/>
              <a:t>icon</a:t>
            </a:r>
            <a:endParaRPr lang="da-DK"/>
          </a:p>
        </p:txBody>
      </p:sp>
    </p:spTree>
    <p:extLst>
      <p:ext uri="{BB962C8B-B14F-4D97-AF65-F5344CB8AC3E}">
        <p14:creationId xmlns:p14="http://schemas.microsoft.com/office/powerpoint/2010/main" val="97895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and statements, LIGHT colour backgroun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lvl1pPr>
          </a:lstStyle>
          <a:p>
            <a:r>
              <a:rPr lang="da-DK" err="1"/>
              <a:t>Insert</a:t>
            </a:r>
            <a:r>
              <a:rPr lang="da-DK"/>
              <a:t> </a:t>
            </a:r>
            <a:r>
              <a:rPr lang="da-DK" err="1"/>
              <a:t>icon</a:t>
            </a:r>
            <a:endParaRPr lang="da-DK"/>
          </a:p>
        </p:txBody>
      </p:sp>
    </p:spTree>
    <p:extLst>
      <p:ext uri="{BB962C8B-B14F-4D97-AF65-F5344CB8AC3E}">
        <p14:creationId xmlns:p14="http://schemas.microsoft.com/office/powerpoint/2010/main" val="61211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maps">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12E354A1-E814-4CE3-B772-134096C53623}"/>
              </a:ext>
            </a:extLst>
          </p:cNvPr>
          <p:cNvSpPr>
            <a:spLocks noGrp="1"/>
          </p:cNvSpPr>
          <p:nvPr>
            <p:ph type="pic" sz="quarter" idx="13"/>
          </p:nvPr>
        </p:nvSpPr>
        <p:spPr>
          <a:xfrm>
            <a:off x="0" y="0"/>
            <a:ext cx="12192000" cy="6858000"/>
          </a:xfrm>
        </p:spPr>
        <p:txBody>
          <a:bodyPr/>
          <a:lstStyle>
            <a:lvl1pPr marL="0" indent="0">
              <a:buNone/>
              <a:defRPr/>
            </a:lvl1pPr>
          </a:lstStyle>
          <a:p>
            <a:r>
              <a:rPr lang="en-US" dirty="0"/>
              <a:t>Click icon to add picture</a:t>
            </a:r>
            <a:endParaRPr lang="da-DK"/>
          </a:p>
        </p:txBody>
      </p:sp>
    </p:spTree>
    <p:extLst>
      <p:ext uri="{BB962C8B-B14F-4D97-AF65-F5344CB8AC3E}">
        <p14:creationId xmlns:p14="http://schemas.microsoft.com/office/powerpoint/2010/main" val="269681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79999" y="3434400"/>
            <a:ext cx="10080000" cy="720000"/>
          </a:xfrm>
          <a:noFill/>
        </p:spPr>
        <p:txBody>
          <a:bodyPr lIns="0" tIns="0" rIns="360000" bIns="360000" anchor="t" anchorCtr="0">
            <a:noAutofit/>
          </a:bodyPr>
          <a:lstStyle>
            <a:lvl1pPr algn="l">
              <a:defRPr sz="4000" b="1">
                <a:solidFill>
                  <a:schemeClr val="bg1"/>
                </a:solidFill>
              </a:defRPr>
            </a:lvl1pPr>
          </a:lstStyle>
          <a:p>
            <a:r>
              <a:rPr lang="en-US"/>
              <a:t>Click to edit Master title style</a:t>
            </a:r>
            <a:endParaRPr lang="da-DK"/>
          </a:p>
        </p:txBody>
      </p:sp>
      <p:sp>
        <p:nvSpPr>
          <p:cNvPr id="7" name="Pladsholder til tekst 6">
            <a:extLst>
              <a:ext uri="{FF2B5EF4-FFF2-40B4-BE49-F238E27FC236}">
                <a16:creationId xmlns:a16="http://schemas.microsoft.com/office/drawing/2014/main" id="{8645B696-1BA4-4F6C-B4A8-FBFF6560E3CA}"/>
              </a:ext>
            </a:extLst>
          </p:cNvPr>
          <p:cNvSpPr>
            <a:spLocks noGrp="1"/>
          </p:cNvSpPr>
          <p:nvPr>
            <p:ph type="body" sz="quarter" idx="16"/>
          </p:nvPr>
        </p:nvSpPr>
        <p:spPr>
          <a:xfrm>
            <a:off x="1080000" y="4140000"/>
            <a:ext cx="7357441" cy="1502805"/>
          </a:xfrm>
        </p:spPr>
        <p:txBody>
          <a:bodyPr tIns="180000">
            <a:noAutofit/>
          </a:bodyPr>
          <a:lstStyle>
            <a:lvl1pPr marL="0" indent="0" algn="l">
              <a:lnSpc>
                <a:spcPct val="100000"/>
              </a:lnSpc>
              <a:spcAft>
                <a:spcPts val="0"/>
              </a:spcAft>
              <a:buNone/>
              <a:defRPr sz="1800">
                <a:solidFill>
                  <a:schemeClr val="accent3">
                    <a:lumMod val="60000"/>
                    <a:lumOff val="40000"/>
                  </a:schemeClr>
                </a:solidFill>
              </a:defRPr>
            </a:lvl1pPr>
            <a:lvl2pPr marL="270000" indent="0" algn="ctr">
              <a:buNone/>
              <a:defRPr>
                <a:solidFill>
                  <a:schemeClr val="bg1"/>
                </a:solidFill>
              </a:defRPr>
            </a:lvl2pPr>
            <a:lvl3pPr marL="540000" indent="0" algn="ctr">
              <a:buNone/>
              <a:defRPr>
                <a:solidFill>
                  <a:schemeClr val="bg1"/>
                </a:solidFill>
              </a:defRPr>
            </a:lvl3pPr>
            <a:lvl4pPr marL="810000" indent="0" algn="ctr">
              <a:buNone/>
              <a:defRPr>
                <a:solidFill>
                  <a:schemeClr val="bg1"/>
                </a:solidFill>
              </a:defRPr>
            </a:lvl4pPr>
            <a:lvl5pPr marL="1080000" indent="0" algn="ctr">
              <a:buNone/>
              <a:defRPr>
                <a:solidFill>
                  <a:schemeClr val="bg1"/>
                </a:solidFill>
              </a:defRPr>
            </a:lvl5pPr>
          </a:lstStyle>
          <a:p>
            <a:pPr lvl="0"/>
            <a:r>
              <a:rPr lang="en-US"/>
              <a:t>Click to edit Master text styles</a:t>
            </a:r>
          </a:p>
        </p:txBody>
      </p:sp>
      <p:grpSp>
        <p:nvGrpSpPr>
          <p:cNvPr id="8" name="Gruppe 7">
            <a:extLst>
              <a:ext uri="{FF2B5EF4-FFF2-40B4-BE49-F238E27FC236}">
                <a16:creationId xmlns:a16="http://schemas.microsoft.com/office/drawing/2014/main" id="{DD2103AB-83F3-4128-AA8C-14C6E6E917DA}"/>
              </a:ext>
            </a:extLst>
          </p:cNvPr>
          <p:cNvGrpSpPr/>
          <p:nvPr userDrawn="1"/>
        </p:nvGrpSpPr>
        <p:grpSpPr>
          <a:xfrm>
            <a:off x="90720000" y="314252"/>
            <a:ext cx="2371532" cy="1180824"/>
            <a:chOff x="547287" y="314252"/>
            <a:chExt cx="2371532" cy="1180824"/>
          </a:xfrm>
        </p:grpSpPr>
        <p:pic>
          <p:nvPicPr>
            <p:cNvPr id="9" name="Billede 8">
              <a:extLst>
                <a:ext uri="{FF2B5EF4-FFF2-40B4-BE49-F238E27FC236}">
                  <a16:creationId xmlns:a16="http://schemas.microsoft.com/office/drawing/2014/main" id="{DF9E73F9-F0F5-4612-AE3E-C396AD88E2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287" y="995218"/>
              <a:ext cx="2371532" cy="258650"/>
            </a:xfrm>
            <a:prstGeom prst="rect">
              <a:avLst/>
            </a:prstGeom>
          </p:spPr>
        </p:pic>
        <p:pic>
          <p:nvPicPr>
            <p:cNvPr id="10" name="Billede 9">
              <a:extLst>
                <a:ext uri="{FF2B5EF4-FFF2-40B4-BE49-F238E27FC236}">
                  <a16:creationId xmlns:a16="http://schemas.microsoft.com/office/drawing/2014/main" id="{82107DE4-04FE-420D-A32F-B676F05E26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000" y="1279076"/>
              <a:ext cx="1456630" cy="216000"/>
            </a:xfrm>
            <a:prstGeom prst="rect">
              <a:avLst/>
            </a:prstGeom>
          </p:spPr>
        </p:pic>
        <p:pic>
          <p:nvPicPr>
            <p:cNvPr id="12" name="Billede 11">
              <a:extLst>
                <a:ext uri="{FF2B5EF4-FFF2-40B4-BE49-F238E27FC236}">
                  <a16:creationId xmlns:a16="http://schemas.microsoft.com/office/drawing/2014/main" id="{83F8E6BE-7234-45A0-96F9-4666685C791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9730" y="314252"/>
              <a:ext cx="2001600" cy="654909"/>
            </a:xfrm>
            <a:prstGeom prst="rect">
              <a:avLst/>
            </a:prstGeom>
          </p:spPr>
        </p:pic>
      </p:grpSp>
    </p:spTree>
    <p:extLst>
      <p:ext uri="{BB962C8B-B14F-4D97-AF65-F5344CB8AC3E}">
        <p14:creationId xmlns:p14="http://schemas.microsoft.com/office/powerpoint/2010/main" val="38370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04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9720000" cy="1314000"/>
          </a:xfrm>
        </p:spPr>
        <p:txBody>
          <a:bodyPr lIns="0" tIns="0" rIns="0" bIns="0" anchor="b" anchorCtr="0">
            <a:noAutofit/>
          </a:bodyPr>
          <a:lstStyle>
            <a:lvl1pPr>
              <a:defRPr b="1">
                <a:solidFill>
                  <a:schemeClr val="bg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20000" cy="4140000"/>
          </a:xfrm>
        </p:spPr>
        <p:txBody>
          <a:bodyPr/>
          <a:lstStyle>
            <a:lvl1pPr marL="0" indent="-612000">
              <a:buNone/>
              <a:defRPr sz="1800">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6844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tx2"/>
        </a:solidFill>
        <a:effectLst/>
      </p:bgPr>
    </p:bg>
    <p:spTree>
      <p:nvGrpSpPr>
        <p:cNvPr id="1" name=""/>
        <p:cNvGrpSpPr/>
        <p:nvPr/>
      </p:nvGrpSpPr>
      <p:grpSpPr>
        <a:xfrm>
          <a:off x="0" y="0"/>
          <a:ext cx="0" cy="0"/>
          <a:chOff x="0" y="0"/>
          <a:chExt cx="0" cy="0"/>
        </a:xfrm>
      </p:grpSpPr>
      <p:sp>
        <p:nvSpPr>
          <p:cNvPr id="12" name="Pladsholder til billede 7">
            <a:extLst>
              <a:ext uri="{FF2B5EF4-FFF2-40B4-BE49-F238E27FC236}">
                <a16:creationId xmlns:a16="http://schemas.microsoft.com/office/drawing/2014/main" id="{D070636F-56ED-4AC0-86B8-CF2028A464AB}"/>
              </a:ext>
            </a:extLst>
          </p:cNvPr>
          <p:cNvSpPr>
            <a:spLocks noGrp="1"/>
          </p:cNvSpPr>
          <p:nvPr>
            <p:ph type="pic" sz="quarter" idx="14"/>
          </p:nvPr>
        </p:nvSpPr>
        <p:spPr>
          <a:xfrm>
            <a:off x="8460000" y="0"/>
            <a:ext cx="3732000" cy="6858000"/>
          </a:xfrm>
          <a:solidFill>
            <a:schemeClr val="bg1"/>
          </a:solidFill>
        </p:spPr>
        <p:txBody>
          <a:bodyPr lIns="360000" tIns="360000" rIns="360000" bIns="360000" anchor="t" anchorCtr="0"/>
          <a:lstStyle>
            <a:lvl1pPr algn="r">
              <a:defRPr/>
            </a:lvl1pPr>
          </a:lstStyle>
          <a:p>
            <a:r>
              <a:rPr lang="en-US" dirty="0"/>
              <a:t>Click icon to add picture</a:t>
            </a:r>
            <a:endParaRPr lang="da-DK"/>
          </a:p>
        </p:txBody>
      </p:sp>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2440800"/>
            <a:ext cx="7380000" cy="3240000"/>
          </a:xfrm>
          <a:noFill/>
        </p:spPr>
        <p:txBody>
          <a:bodyPr lIns="0" tIns="0" rIns="360000" bIns="0" anchor="t" anchorCtr="0">
            <a:noAutofit/>
          </a:bodyPr>
          <a:lstStyle>
            <a:lvl1pPr algn="l">
              <a:defRPr sz="4000" b="1">
                <a:solidFill>
                  <a:schemeClr val="bg1"/>
                </a:solidFill>
              </a:defRPr>
            </a:lvl1pPr>
          </a:lstStyle>
          <a:p>
            <a:r>
              <a:rPr lang="en-US"/>
              <a:t>Click to edit Master title style</a:t>
            </a:r>
            <a:endParaRPr lang="da-DK"/>
          </a:p>
        </p:txBody>
      </p:sp>
    </p:spTree>
    <p:extLst>
      <p:ext uri="{BB962C8B-B14F-4D97-AF65-F5344CB8AC3E}">
        <p14:creationId xmlns:p14="http://schemas.microsoft.com/office/powerpoint/2010/main" val="110275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lvl3pPr>
              <a:buClr>
                <a:srgbClr val="EE7D00"/>
              </a:buClr>
              <a:defRPr/>
            </a:lvl3pPr>
            <a:lvl4pPr>
              <a:buClr>
                <a:srgbClr val="EE7D00"/>
              </a:buClr>
              <a:defRPr/>
            </a:lvl4pPr>
            <a:lvl5pPr>
              <a:buClr>
                <a:srgbClr val="EE7D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32954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with prehea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68000"/>
            <a:ext cx="9720000" cy="1206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Pladsholder til tekst 7">
            <a:extLst>
              <a:ext uri="{FF2B5EF4-FFF2-40B4-BE49-F238E27FC236}">
                <a16:creationId xmlns:a16="http://schemas.microsoft.com/office/drawing/2014/main" id="{21750361-F9BE-4CEB-B2EF-BC216C3CC245}"/>
              </a:ext>
            </a:extLst>
          </p:cNvPr>
          <p:cNvSpPr>
            <a:spLocks noGrp="1"/>
          </p:cNvSpPr>
          <p:nvPr>
            <p:ph type="body" sz="quarter" idx="15"/>
          </p:nvPr>
        </p:nvSpPr>
        <p:spPr>
          <a:xfrm>
            <a:off x="1079500" y="0"/>
            <a:ext cx="9719762" cy="468000"/>
          </a:xfrm>
        </p:spPr>
        <p:txBody>
          <a:bodyPr bIns="0" anchor="b" anchorCtr="0"/>
          <a:lstStyle>
            <a:lvl1pPr marL="0" indent="0">
              <a:buNone/>
              <a:defRPr sz="1400">
                <a:solidFill>
                  <a:schemeClr val="accent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36942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bullets,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8" name="Pladsholder til indhold 7">
            <a:extLst>
              <a:ext uri="{FF2B5EF4-FFF2-40B4-BE49-F238E27FC236}">
                <a16:creationId xmlns:a16="http://schemas.microsoft.com/office/drawing/2014/main" id="{7504B60A-076D-4745-A2B5-2B65295F998F}"/>
              </a:ext>
            </a:extLst>
          </p:cNvPr>
          <p:cNvSpPr>
            <a:spLocks noGrp="1"/>
          </p:cNvSpPr>
          <p:nvPr>
            <p:ph sz="quarter" idx="13"/>
          </p:nvPr>
        </p:nvSpPr>
        <p:spPr>
          <a:xfrm>
            <a:off x="108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0" name="Pladsholder til indhold 7">
            <a:extLst>
              <a:ext uri="{FF2B5EF4-FFF2-40B4-BE49-F238E27FC236}">
                <a16:creationId xmlns:a16="http://schemas.microsoft.com/office/drawing/2014/main" id="{E005E74C-7F6C-4582-9026-FF53749B5074}"/>
              </a:ext>
            </a:extLst>
          </p:cNvPr>
          <p:cNvSpPr>
            <a:spLocks noGrp="1"/>
          </p:cNvSpPr>
          <p:nvPr>
            <p:ph sz="quarter" idx="15"/>
          </p:nvPr>
        </p:nvSpPr>
        <p:spPr>
          <a:xfrm>
            <a:off x="630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Tree>
    <p:extLst>
      <p:ext uri="{BB962C8B-B14F-4D97-AF65-F5344CB8AC3E}">
        <p14:creationId xmlns:p14="http://schemas.microsoft.com/office/powerpoint/2010/main" val="102638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1979613"/>
            <a:ext cx="4500000" cy="4140200"/>
          </a:xfrm>
        </p:spPr>
        <p:txBody>
          <a:bodyPr/>
          <a:lstStyle>
            <a:lvl1pPr marL="0" indent="0">
              <a:buNone/>
              <a:defRPr/>
            </a:lvl1pPr>
          </a:lstStyle>
          <a:p>
            <a:r>
              <a:rPr lang="en-US" dirty="0"/>
              <a:t>Click icon to add picture</a:t>
            </a:r>
            <a:endParaRPr lang="da-DK"/>
          </a:p>
        </p:txBody>
      </p:sp>
    </p:spTree>
    <p:extLst>
      <p:ext uri="{BB962C8B-B14F-4D97-AF65-F5344CB8AC3E}">
        <p14:creationId xmlns:p14="http://schemas.microsoft.com/office/powerpoint/2010/main" val="259262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4500000" cy="1314000"/>
          </a:xfrm>
        </p:spPr>
        <p:txBody>
          <a:bodyPr lIns="0" tIns="0" rIns="0" bIns="0" anchor="b" anchorCtr="0">
            <a:noAutofit/>
          </a:bodyPr>
          <a:lstStyle>
            <a:lvl1pPr>
              <a:lnSpc>
                <a:spcPts val="3200"/>
              </a:lnSpc>
              <a:defRPr sz="3200"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0"/>
            <a:ext cx="5892000" cy="6858000"/>
          </a:xfrm>
        </p:spPr>
        <p:txBody>
          <a:bodyPr/>
          <a:lstStyle>
            <a:lvl1pPr marL="0" indent="0">
              <a:buNone/>
              <a:defRPr/>
            </a:lvl1pPr>
          </a:lstStyle>
          <a:p>
            <a:r>
              <a:rPr lang="en-US" dirty="0"/>
              <a:t>Click icon to add picture</a:t>
            </a:r>
            <a:endParaRPr lang="da-DK"/>
          </a:p>
        </p:txBody>
      </p:sp>
    </p:spTree>
    <p:extLst>
      <p:ext uri="{BB962C8B-B14F-4D97-AF65-F5344CB8AC3E}">
        <p14:creationId xmlns:p14="http://schemas.microsoft.com/office/powerpoint/2010/main" val="467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8164D8C-CB59-4934-871B-9F66CC2CA3C2}"/>
              </a:ext>
            </a:extLst>
          </p:cNvPr>
          <p:cNvSpPr>
            <a:spLocks noGrp="1"/>
          </p:cNvSpPr>
          <p:nvPr>
            <p:ph type="title"/>
          </p:nvPr>
        </p:nvSpPr>
        <p:spPr>
          <a:xfrm>
            <a:off x="1080000" y="414000"/>
            <a:ext cx="9720000" cy="1260000"/>
          </a:xfrm>
          <a:prstGeom prst="rect">
            <a:avLst/>
          </a:prstGeom>
        </p:spPr>
        <p:txBody>
          <a:bodyPr vert="horz" lIns="0" tIns="0" rIns="0" bIns="0" rtlCol="0" anchor="b" anchorCtr="0">
            <a:noAutofit/>
          </a:bodyPr>
          <a:lstStyle/>
          <a:p>
            <a:endParaRPr lang="da-DK"/>
          </a:p>
        </p:txBody>
      </p:sp>
      <p:sp>
        <p:nvSpPr>
          <p:cNvPr id="3" name="Pladsholder til tekst 2">
            <a:extLst>
              <a:ext uri="{FF2B5EF4-FFF2-40B4-BE49-F238E27FC236}">
                <a16:creationId xmlns:a16="http://schemas.microsoft.com/office/drawing/2014/main" id="{DF2E75FC-CE4D-4566-BF4B-11E94AEEFA9F}"/>
              </a:ext>
            </a:extLst>
          </p:cNvPr>
          <p:cNvSpPr>
            <a:spLocks noGrp="1"/>
          </p:cNvSpPr>
          <p:nvPr>
            <p:ph type="body" idx="1"/>
          </p:nvPr>
        </p:nvSpPr>
        <p:spPr>
          <a:xfrm>
            <a:off x="1080000" y="1980000"/>
            <a:ext cx="9720000" cy="4140000"/>
          </a:xfrm>
          <a:prstGeom prst="rect">
            <a:avLst/>
          </a:prstGeom>
        </p:spPr>
        <p:txBody>
          <a:bodyPr vert="horz" lIns="0" tIns="0" rIns="0" bIns="0" rtlCol="0">
            <a:no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5" name="Pladsholder til sidefod 4">
            <a:extLst>
              <a:ext uri="{FF2B5EF4-FFF2-40B4-BE49-F238E27FC236}">
                <a16:creationId xmlns:a16="http://schemas.microsoft.com/office/drawing/2014/main" id="{2CB0B4A3-850C-437A-BA5C-B5C16D09C769}"/>
              </a:ext>
            </a:extLst>
          </p:cNvPr>
          <p:cNvSpPr>
            <a:spLocks noGrp="1"/>
          </p:cNvSpPr>
          <p:nvPr>
            <p:ph type="ftr" sz="quarter" idx="3"/>
          </p:nvPr>
        </p:nvSpPr>
        <p:spPr>
          <a:xfrm>
            <a:off x="1566000" y="6480000"/>
            <a:ext cx="5400000" cy="180000"/>
          </a:xfrm>
          <a:prstGeom prst="rect">
            <a:avLst/>
          </a:prstGeom>
        </p:spPr>
        <p:txBody>
          <a:bodyPr vert="horz" lIns="0" tIns="0" rIns="0" bIns="0" rtlCol="0" anchor="ctr"/>
          <a:lstStyle>
            <a:lvl1pPr algn="l">
              <a:defRPr sz="800">
                <a:solidFill>
                  <a:schemeClr val="tx1">
                    <a:lumMod val="50000"/>
                    <a:lumOff val="50000"/>
                  </a:schemeClr>
                </a:solidFill>
              </a:defRPr>
            </a:lvl1pPr>
          </a:lstStyle>
          <a:p>
            <a:r>
              <a:rPr lang="da-DK"/>
              <a:t>PowerPoint template 16:9</a:t>
            </a:r>
          </a:p>
        </p:txBody>
      </p:sp>
      <p:sp>
        <p:nvSpPr>
          <p:cNvPr id="6" name="Pladsholder til slidenummer 5">
            <a:extLst>
              <a:ext uri="{FF2B5EF4-FFF2-40B4-BE49-F238E27FC236}">
                <a16:creationId xmlns:a16="http://schemas.microsoft.com/office/drawing/2014/main" id="{75927D54-696A-40B4-820B-658BE4F2AC91}"/>
              </a:ext>
            </a:extLst>
          </p:cNvPr>
          <p:cNvSpPr>
            <a:spLocks noGrp="1"/>
          </p:cNvSpPr>
          <p:nvPr>
            <p:ph type="sldNum" sz="quarter" idx="4"/>
          </p:nvPr>
        </p:nvSpPr>
        <p:spPr>
          <a:xfrm>
            <a:off x="108000" y="6480000"/>
            <a:ext cx="468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865B7C27-3FE4-4A2D-B806-6F5728E302F6}" type="slidenum">
              <a:rPr lang="da-DK" smtClean="0"/>
              <a:pPr/>
              <a:t>‹N°›</a:t>
            </a:fld>
            <a:endParaRPr lang="da-DK"/>
          </a:p>
        </p:txBody>
      </p:sp>
      <p:sp>
        <p:nvSpPr>
          <p:cNvPr id="8" name="Pladsholder til dato 7">
            <a:extLst>
              <a:ext uri="{FF2B5EF4-FFF2-40B4-BE49-F238E27FC236}">
                <a16:creationId xmlns:a16="http://schemas.microsoft.com/office/drawing/2014/main" id="{18834146-4217-4D85-A795-60426981F867}"/>
              </a:ext>
            </a:extLst>
          </p:cNvPr>
          <p:cNvSpPr>
            <a:spLocks noGrp="1"/>
          </p:cNvSpPr>
          <p:nvPr>
            <p:ph type="dt" sz="half" idx="2"/>
          </p:nvPr>
        </p:nvSpPr>
        <p:spPr>
          <a:xfrm>
            <a:off x="9000000" y="6480000"/>
            <a:ext cx="1800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79D7D815-E001-4683-8B18-3683B19E45D8}" type="datetime1">
              <a:rPr lang="en-US" smtClean="0"/>
              <a:pPr/>
              <a:t>12/19/2022</a:t>
            </a:fld>
            <a:endParaRPr lang="da-DK"/>
          </a:p>
        </p:txBody>
      </p:sp>
    </p:spTree>
    <p:extLst>
      <p:ext uri="{BB962C8B-B14F-4D97-AF65-F5344CB8AC3E}">
        <p14:creationId xmlns:p14="http://schemas.microsoft.com/office/powerpoint/2010/main" val="2387211071"/>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59" r:id="rId3"/>
    <p:sldLayoutId id="2147483649" r:id="rId4"/>
    <p:sldLayoutId id="2147483650" r:id="rId5"/>
    <p:sldLayoutId id="2147483660" r:id="rId6"/>
    <p:sldLayoutId id="2147483652" r:id="rId7"/>
    <p:sldLayoutId id="2147483653" r:id="rId8"/>
    <p:sldLayoutId id="2147483655" r:id="rId9"/>
    <p:sldLayoutId id="2147483654" r:id="rId10"/>
    <p:sldLayoutId id="2147483657" r:id="rId11"/>
    <p:sldLayoutId id="2147483663" r:id="rId12"/>
    <p:sldLayoutId id="2147483662" r:id="rId13"/>
    <p:sldLayoutId id="2147483661" r:id="rId14"/>
    <p:sldLayoutId id="2147483658" r:id="rId15"/>
    <p:sldLayoutId id="2147483656" r:id="rId16"/>
  </p:sldLayoutIdLst>
  <p:hf hdr="0"/>
  <p:txStyles>
    <p:title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7.svg"/></Relationships>
</file>

<file path=ppt/slides/_rels/slide11.xml.rels><?xml version="1.0" encoding="UTF-8" standalone="yes"?>
<Relationships xmlns="http://schemas.openxmlformats.org/package/2006/relationships"><Relationship Id="rId3" Type="http://schemas.openxmlformats.org/officeDocument/2006/relationships/hyperlink" Target="https://territorialagenda.eu/fr/" TargetMode="External"/><Relationship Id="rId2" Type="http://schemas.openxmlformats.org/officeDocument/2006/relationships/image" Target="../media/image48.png"/><Relationship Id="rId1" Type="http://schemas.openxmlformats.org/officeDocument/2006/relationships/slideLayout" Target="../slideLayouts/slideLayout8.xml"/><Relationship Id="rId5" Type="http://schemas.openxmlformats.org/officeDocument/2006/relationships/image" Target="../media/image50.sv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png"/><Relationship Id="rId10" Type="http://schemas.openxmlformats.org/officeDocument/2006/relationships/image" Target="../media/image57.png"/><Relationship Id="rId4" Type="http://schemas.microsoft.com/office/2007/relationships/hdphoto" Target="../media/hdphoto3.wdp"/><Relationship Id="rId9" Type="http://schemas.openxmlformats.org/officeDocument/2006/relationships/image" Target="../media/image56.sv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www.espon.eu/tools-maps" TargetMode="External"/><Relationship Id="rId7" Type="http://schemas.openxmlformats.org/officeDocument/2006/relationships/image" Target="../media/image50.svg"/><Relationship Id="rId2" Type="http://schemas.openxmlformats.org/officeDocument/2006/relationships/hyperlink" Target="https://www.espon.eu/espon-2030/espon-2030-programme" TargetMode="Externa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hyperlink" Target="https://www.espon.eu/participate/espon-your-country/france" TargetMode="External"/><Relationship Id="rId4" Type="http://schemas.openxmlformats.org/officeDocument/2006/relationships/hyperlink" Target="https://www.espon.eu/contac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1.svg"/><Relationship Id="rId7" Type="http://schemas.openxmlformats.org/officeDocument/2006/relationships/image" Target="../media/image50.sv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hyperlink" Target="https://www.espon.eu/participate/espon-your-country/france" TargetMode="External"/><Relationship Id="rId4" Type="http://schemas.openxmlformats.org/officeDocument/2006/relationships/hyperlink" Target="https://www.espon.eu/espon-2030/tap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espon.eu/tools-maps/espon-tia-tool" TargetMode="Externa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hyperlink" Target="https://www.espon.eu/subscribe" TargetMode="External"/><Relationship Id="rId7" Type="http://schemas.openxmlformats.org/officeDocument/2006/relationships/image" Target="../media/image50.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62.png"/><Relationship Id="rId4" Type="http://schemas.openxmlformats.org/officeDocument/2006/relationships/hyperlink" Target="https://www.espon.eu/tools-map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hyperlink" Target="https://www.espon.eu/news-events/news/espon-blog" TargetMode="External"/><Relationship Id="rId7" Type="http://schemas.openxmlformats.org/officeDocument/2006/relationships/image" Target="../media/image63.png"/><Relationship Id="rId2" Type="http://schemas.openxmlformats.org/officeDocument/2006/relationships/hyperlink" Target="https://www.espon.eu/tools-maps" TargetMode="External"/><Relationship Id="rId1" Type="http://schemas.openxmlformats.org/officeDocument/2006/relationships/slideLayout" Target="../slideLayouts/slideLayout8.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territoriall.espon.e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spon.eu/tools-maps" TargetMode="External"/><Relationship Id="rId7" Type="http://schemas.openxmlformats.org/officeDocument/2006/relationships/image" Target="../media/image66.svg"/><Relationship Id="rId2" Type="http://schemas.openxmlformats.org/officeDocument/2006/relationships/hyperlink" Target="https://www.espon.eu/" TargetMode="External"/><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50.sv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mailto:info@espon.e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3.xml.rels><?xml version="1.0" encoding="UTF-8" standalone="yes"?>
<Relationships xmlns="http://schemas.openxmlformats.org/package/2006/relationships"><Relationship Id="rId8" Type="http://schemas.openxmlformats.org/officeDocument/2006/relationships/hyperlink" Target="https://www.espon.eu/espon-2030/espon-2030-programme" TargetMode="External"/><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espon.eu/espon-2030/taps"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2.wdp"/><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43C4FA-9A7D-4230-BA65-FE1454C5145D}"/>
              </a:ext>
            </a:extLst>
          </p:cNvPr>
          <p:cNvSpPr>
            <a:spLocks noGrp="1"/>
          </p:cNvSpPr>
          <p:nvPr>
            <p:ph type="ctrTitle" idx="4294967295"/>
          </p:nvPr>
        </p:nvSpPr>
        <p:spPr>
          <a:xfrm>
            <a:off x="2136775" y="3068637"/>
            <a:ext cx="7146925" cy="720725"/>
          </a:xfrm>
        </p:spPr>
        <p:txBody>
          <a:bodyPr/>
          <a:lstStyle/>
          <a:p>
            <a:r>
              <a:rPr lang="en-US" dirty="0">
                <a:latin typeface="Open Sans SemiBold" pitchFamily="2" charset="0"/>
                <a:ea typeface="Open Sans SemiBold" pitchFamily="2" charset="0"/>
                <a:cs typeface="Open Sans SemiBold" pitchFamily="2" charset="0"/>
              </a:rPr>
              <a:t>Presentation d’ESPON 2030</a:t>
            </a:r>
            <a:endParaRPr lang="da-DK" dirty="0">
              <a:latin typeface="Open Sans SemiBold" pitchFamily="2" charset="0"/>
              <a:ea typeface="Open Sans SemiBold" pitchFamily="2" charset="0"/>
              <a:cs typeface="Open Sans SemiBold" pitchFamily="2" charset="0"/>
            </a:endParaRPr>
          </a:p>
        </p:txBody>
      </p:sp>
      <p:pic>
        <p:nvPicPr>
          <p:cNvPr id="9" name="Picture 8" descr="A picture containing chart&#10;&#10;Description automatically generated">
            <a:extLst>
              <a:ext uri="{FF2B5EF4-FFF2-40B4-BE49-F238E27FC236}">
                <a16:creationId xmlns:a16="http://schemas.microsoft.com/office/drawing/2014/main" id="{8FD27E36-9049-C195-18DB-48709438ED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16787" y="660299"/>
            <a:ext cx="4288966" cy="540000"/>
          </a:xfrm>
          <a:prstGeom prst="rect">
            <a:avLst/>
          </a:prstGeom>
        </p:spPr>
      </p:pic>
    </p:spTree>
    <p:extLst>
      <p:ext uri="{BB962C8B-B14F-4D97-AF65-F5344CB8AC3E}">
        <p14:creationId xmlns:p14="http://schemas.microsoft.com/office/powerpoint/2010/main" val="346996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F23F78-390A-7B15-C709-9F5B39C2EC07}"/>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 y="2088237"/>
            <a:ext cx="3003074" cy="4788146"/>
          </a:xfrm>
          <a:prstGeom prst="rect">
            <a:avLst/>
          </a:prstGeom>
        </p:spPr>
      </p:pic>
      <p:cxnSp>
        <p:nvCxnSpPr>
          <p:cNvPr id="6" name="Straight Connector 5">
            <a:extLst>
              <a:ext uri="{FF2B5EF4-FFF2-40B4-BE49-F238E27FC236}">
                <a16:creationId xmlns:a16="http://schemas.microsoft.com/office/drawing/2014/main" id="{E1F1F202-F7A7-1B9D-D2F3-023216B96C56}"/>
              </a:ext>
            </a:extLst>
          </p:cNvPr>
          <p:cNvCxnSpPr>
            <a:cxnSpLocks/>
          </p:cNvCxnSpPr>
          <p:nvPr/>
        </p:nvCxnSpPr>
        <p:spPr>
          <a:xfrm flipV="1">
            <a:off x="3027280"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EB927417-C655-6EDF-8478-DD7C0B50D9F5}"/>
              </a:ext>
            </a:extLst>
          </p:cNvPr>
          <p:cNvSpPr txBox="1"/>
          <p:nvPr/>
        </p:nvSpPr>
        <p:spPr>
          <a:xfrm>
            <a:off x="3809227" y="1389712"/>
            <a:ext cx="7508062"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accent1"/>
                </a:solidFill>
                <a:latin typeface="Open Sans SemiBold" pitchFamily="2" charset="0"/>
                <a:ea typeface="Open Sans SemiBold" pitchFamily="2" charset="0"/>
                <a:cs typeface="Open Sans SemiBold" pitchFamily="2" charset="0"/>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fr-FR" dirty="0"/>
              <a:t>Régulièrement, ESPON organise des évènements pour transférer les connaissances accumulées et faciliter les interactions et les échanges en réseau</a:t>
            </a:r>
          </a:p>
        </p:txBody>
      </p:sp>
      <p:sp>
        <p:nvSpPr>
          <p:cNvPr id="13" name="TextBox 12">
            <a:extLst>
              <a:ext uri="{FF2B5EF4-FFF2-40B4-BE49-F238E27FC236}">
                <a16:creationId xmlns:a16="http://schemas.microsoft.com/office/drawing/2014/main" id="{B8B77727-92E2-2C9A-1018-06730FF1C15C}"/>
              </a:ext>
            </a:extLst>
          </p:cNvPr>
          <p:cNvSpPr txBox="1"/>
          <p:nvPr/>
        </p:nvSpPr>
        <p:spPr>
          <a:xfrm>
            <a:off x="5575303" y="2875242"/>
            <a:ext cx="5397497" cy="830997"/>
          </a:xfrm>
          <a:prstGeom prst="rect">
            <a:avLst/>
          </a:prstGeom>
          <a:noFill/>
        </p:spPr>
        <p:txBody>
          <a:bodyPr wrap="square">
            <a:spAutoFit/>
          </a:bodyPr>
          <a:lstStyle/>
          <a:p>
            <a:pPr algn="just"/>
            <a:r>
              <a:rPr lang="fr-FR" sz="1600" dirty="0">
                <a:solidFill>
                  <a:schemeClr val="accent1"/>
                </a:solidFill>
                <a:latin typeface="Open Sans Light" pitchFamily="2" charset="0"/>
                <a:ea typeface="Open Sans Light" pitchFamily="2" charset="0"/>
                <a:cs typeface="Open Sans Light" pitchFamily="2" charset="0"/>
              </a:rPr>
              <a:t>ESPON organise des séminaires en coopération avec les Présidences du Conseil de l’UE en exercice et mettant l’accent sur ses priorités thématiques ;</a:t>
            </a:r>
          </a:p>
        </p:txBody>
      </p:sp>
      <p:sp>
        <p:nvSpPr>
          <p:cNvPr id="15" name="TextBox 14">
            <a:extLst>
              <a:ext uri="{FF2B5EF4-FFF2-40B4-BE49-F238E27FC236}">
                <a16:creationId xmlns:a16="http://schemas.microsoft.com/office/drawing/2014/main" id="{CC229BEC-3C40-5337-A168-53065ED77CFC}"/>
              </a:ext>
            </a:extLst>
          </p:cNvPr>
          <p:cNvSpPr txBox="1"/>
          <p:nvPr/>
        </p:nvSpPr>
        <p:spPr>
          <a:xfrm>
            <a:off x="5575301" y="4190021"/>
            <a:ext cx="5397499" cy="1077218"/>
          </a:xfrm>
          <a:prstGeom prst="rect">
            <a:avLst/>
          </a:prstGeom>
          <a:noFill/>
        </p:spPr>
        <p:txBody>
          <a:bodyPr wrap="square">
            <a:spAutoFit/>
          </a:bodyPr>
          <a:lstStyle/>
          <a:p>
            <a:pPr algn="just"/>
            <a:r>
              <a:rPr lang="fr-FR" sz="1600" dirty="0">
                <a:solidFill>
                  <a:schemeClr val="accent1"/>
                </a:solidFill>
                <a:latin typeface="Open Sans Light" pitchFamily="2" charset="0"/>
                <a:ea typeface="Open Sans Light" pitchFamily="2" charset="0"/>
                <a:cs typeface="Open Sans Light" pitchFamily="2" charset="0"/>
              </a:rPr>
              <a:t>ESPON organise des échanges en réseau et évènements de politique publique: pour faciliter les échanges d’expérience et le partage de connaissances sur les résultats de nos études ;</a:t>
            </a:r>
          </a:p>
        </p:txBody>
      </p:sp>
      <p:pic>
        <p:nvPicPr>
          <p:cNvPr id="23" name="Graphic 22">
            <a:extLst>
              <a:ext uri="{FF2B5EF4-FFF2-40B4-BE49-F238E27FC236}">
                <a16:creationId xmlns:a16="http://schemas.microsoft.com/office/drawing/2014/main" id="{2AA26474-B606-1213-2B1E-07BCADB0A0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40471" y="2933165"/>
            <a:ext cx="1440000" cy="814546"/>
          </a:xfrm>
          <a:prstGeom prst="rect">
            <a:avLst/>
          </a:prstGeom>
        </p:spPr>
      </p:pic>
      <p:pic>
        <p:nvPicPr>
          <p:cNvPr id="24" name="Graphic 23">
            <a:extLst>
              <a:ext uri="{FF2B5EF4-FFF2-40B4-BE49-F238E27FC236}">
                <a16:creationId xmlns:a16="http://schemas.microsoft.com/office/drawing/2014/main" id="{9254CFF8-C70A-52BF-B03A-90CF949437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40471" y="4090854"/>
            <a:ext cx="1440000" cy="782913"/>
          </a:xfrm>
          <a:prstGeom prst="rect">
            <a:avLst/>
          </a:prstGeom>
        </p:spPr>
      </p:pic>
      <p:sp>
        <p:nvSpPr>
          <p:cNvPr id="4" name="Triangle 7">
            <a:extLst>
              <a:ext uri="{FF2B5EF4-FFF2-40B4-BE49-F238E27FC236}">
                <a16:creationId xmlns:a16="http://schemas.microsoft.com/office/drawing/2014/main" id="{56524DAE-5909-6F1C-F778-72B9D73C8B50}"/>
              </a:ext>
            </a:extLst>
          </p:cNvPr>
          <p:cNvSpPr/>
          <p:nvPr/>
        </p:nvSpPr>
        <p:spPr>
          <a:xfrm rot="5400000">
            <a:off x="2809307" y="281710"/>
            <a:ext cx="1193688" cy="102231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7E21834-383A-F88B-45E0-63FFDBFFAD5D}"/>
              </a:ext>
            </a:extLst>
          </p:cNvPr>
          <p:cNvSpPr txBox="1"/>
          <p:nvPr/>
        </p:nvSpPr>
        <p:spPr>
          <a:xfrm>
            <a:off x="5636482" y="5450637"/>
            <a:ext cx="4415179" cy="584775"/>
          </a:xfrm>
          <a:prstGeom prst="rect">
            <a:avLst/>
          </a:prstGeom>
          <a:noFill/>
        </p:spPr>
        <p:txBody>
          <a:bodyPr wrap="square">
            <a:spAutoFit/>
          </a:bodyPr>
          <a:lstStyle/>
          <a:p>
            <a:pPr algn="just"/>
            <a:r>
              <a:rPr lang="fr-FR" sz="1600" dirty="0">
                <a:solidFill>
                  <a:schemeClr val="accent1"/>
                </a:solidFill>
                <a:latin typeface="Open Sans Light" pitchFamily="2" charset="0"/>
                <a:ea typeface="Open Sans Light" pitchFamily="2" charset="0"/>
                <a:cs typeface="Open Sans Light" pitchFamily="2" charset="0"/>
              </a:rPr>
              <a:t>ESPON organise des formations p.ex. pour promouvoir l’utilisation des outils web ESPON.</a:t>
            </a:r>
          </a:p>
        </p:txBody>
      </p:sp>
      <p:sp>
        <p:nvSpPr>
          <p:cNvPr id="7" name="Titel 1">
            <a:extLst>
              <a:ext uri="{FF2B5EF4-FFF2-40B4-BE49-F238E27FC236}">
                <a16:creationId xmlns:a16="http://schemas.microsoft.com/office/drawing/2014/main" id="{6A41A5FF-06DD-C3F3-D581-92805EC67CC7}"/>
              </a:ext>
            </a:extLst>
          </p:cNvPr>
          <p:cNvSpPr txBox="1">
            <a:spLocks/>
          </p:cNvSpPr>
          <p:nvPr/>
        </p:nvSpPr>
        <p:spPr>
          <a:xfrm>
            <a:off x="369668" y="1389712"/>
            <a:ext cx="3036484"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dirty="0">
                <a:latin typeface="Open Sans SemiBold" pitchFamily="2" charset="0"/>
                <a:ea typeface="Open Sans SemiBold" pitchFamily="2" charset="0"/>
                <a:cs typeface="Open Sans SemiBold" pitchFamily="2" charset="0"/>
              </a:rPr>
              <a:t>Comment</a:t>
            </a:r>
          </a:p>
          <a:p>
            <a:r>
              <a:rPr lang="fr-FR" dirty="0">
                <a:latin typeface="Open Sans SemiBold" pitchFamily="2" charset="0"/>
                <a:ea typeface="Open Sans SemiBold" pitchFamily="2" charset="0"/>
                <a:cs typeface="Open Sans SemiBold" pitchFamily="2" charset="0"/>
              </a:rPr>
              <a:t>ESPON produit-il</a:t>
            </a:r>
          </a:p>
          <a:p>
            <a:r>
              <a:rPr lang="fr-FR" dirty="0">
                <a:latin typeface="Open Sans SemiBold" pitchFamily="2" charset="0"/>
                <a:ea typeface="Open Sans SemiBold" pitchFamily="2" charset="0"/>
                <a:cs typeface="Open Sans SemiBold" pitchFamily="2" charset="0"/>
              </a:rPr>
              <a:t>ses livrables</a:t>
            </a:r>
            <a:r>
              <a:rPr lang="en-US" dirty="0">
                <a:latin typeface="Open Sans SemiBold" pitchFamily="2" charset="0"/>
                <a:ea typeface="Open Sans SemiBold" pitchFamily="2" charset="0"/>
                <a:cs typeface="Open Sans SemiBold" pitchFamily="2" charset="0"/>
              </a:rPr>
              <a:t>?</a:t>
            </a:r>
          </a:p>
        </p:txBody>
      </p:sp>
      <p:pic>
        <p:nvPicPr>
          <p:cNvPr id="16" name="Graphic 15">
            <a:extLst>
              <a:ext uri="{FF2B5EF4-FFF2-40B4-BE49-F238E27FC236}">
                <a16:creationId xmlns:a16="http://schemas.microsoft.com/office/drawing/2014/main" id="{2337FED4-7C25-50C5-B072-7351356E982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09227" y="4999181"/>
            <a:ext cx="1719003" cy="982906"/>
          </a:xfrm>
          <a:prstGeom prst="rect">
            <a:avLst/>
          </a:prstGeom>
        </p:spPr>
      </p:pic>
    </p:spTree>
    <p:extLst>
      <p:ext uri="{BB962C8B-B14F-4D97-AF65-F5344CB8AC3E}">
        <p14:creationId xmlns:p14="http://schemas.microsoft.com/office/powerpoint/2010/main" val="415970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38E65-0482-AF12-52B3-1BF8A59FE6D9}"/>
              </a:ext>
            </a:extLst>
          </p:cNvPr>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3533774" cy="6858000"/>
          </a:xfrm>
          <a:prstGeom prst="rect">
            <a:avLst/>
          </a:prstGeom>
        </p:spPr>
      </p:pic>
      <p:sp>
        <p:nvSpPr>
          <p:cNvPr id="5" name="TextBox 115">
            <a:extLst>
              <a:ext uri="{FF2B5EF4-FFF2-40B4-BE49-F238E27FC236}">
                <a16:creationId xmlns:a16="http://schemas.microsoft.com/office/drawing/2014/main" id="{57CA654E-9A6F-C4EA-C380-54BF21115600}"/>
              </a:ext>
            </a:extLst>
          </p:cNvPr>
          <p:cNvSpPr txBox="1">
            <a:spLocks noChangeArrowheads="1"/>
          </p:cNvSpPr>
          <p:nvPr/>
        </p:nvSpPr>
        <p:spPr bwMode="auto">
          <a:xfrm>
            <a:off x="4368336" y="547231"/>
            <a:ext cx="7180468"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fr-FR" altLang="es-MX" sz="2400" b="1" dirty="0">
                <a:solidFill>
                  <a:schemeClr val="accent1"/>
                </a:solidFill>
                <a:latin typeface="Open Sans SemiBold" pitchFamily="2" charset="0"/>
                <a:ea typeface="Open Sans SemiBold" pitchFamily="2" charset="0"/>
                <a:cs typeface="Open Sans SemiBold" pitchFamily="2" charset="0"/>
              </a:rPr>
              <a:t>Les résultats de la recherche ESPON peuvent être utilisés de différentes façons :</a:t>
            </a:r>
          </a:p>
        </p:txBody>
      </p:sp>
      <p:sp>
        <p:nvSpPr>
          <p:cNvPr id="6" name="TextBox 116">
            <a:extLst>
              <a:ext uri="{FF2B5EF4-FFF2-40B4-BE49-F238E27FC236}">
                <a16:creationId xmlns:a16="http://schemas.microsoft.com/office/drawing/2014/main" id="{F7B71DF7-8684-13B9-5184-E95603830CD2}"/>
              </a:ext>
            </a:extLst>
          </p:cNvPr>
          <p:cNvSpPr txBox="1">
            <a:spLocks noChangeArrowheads="1"/>
          </p:cNvSpPr>
          <p:nvPr/>
        </p:nvSpPr>
        <p:spPr bwMode="auto">
          <a:xfrm>
            <a:off x="4447084" y="1957515"/>
            <a:ext cx="7023563" cy="481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nchor="t">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fr-FR" sz="1600" dirty="0">
                <a:solidFill>
                  <a:schemeClr val="accent1"/>
                </a:solidFill>
                <a:latin typeface="Open Sans Light" pitchFamily="2" charset="0"/>
                <a:ea typeface="Open Sans Light" pitchFamily="2" charset="0"/>
                <a:cs typeface="Open Sans Light" pitchFamily="2" charset="0"/>
              </a:rPr>
              <a:t>Alimenter directement les débats sur les politiques publiques au niveaux UE, national, régional et local ;  </a:t>
            </a:r>
          </a:p>
          <a:p>
            <a:pPr>
              <a:lnSpc>
                <a:spcPct val="110000"/>
              </a:lnSpc>
            </a:pPr>
            <a:endParaRPr lang="en-US" sz="800" dirty="0">
              <a:solidFill>
                <a:schemeClr val="accent1"/>
              </a:solidFill>
              <a:latin typeface="Open Sans Light" pitchFamily="2" charset="0"/>
              <a:ea typeface="Open Sans Light" pitchFamily="2" charset="0"/>
              <a:cs typeface="Open Sans Light" pitchFamily="2" charset="0"/>
            </a:endParaRPr>
          </a:p>
          <a:p>
            <a:pPr>
              <a:lnSpc>
                <a:spcPct val="110000"/>
              </a:lnSpc>
            </a:pPr>
            <a:r>
              <a:rPr lang="fr-FR" sz="1600" dirty="0">
                <a:solidFill>
                  <a:schemeClr val="accent1"/>
                </a:solidFill>
                <a:latin typeface="Open Sans Light" pitchFamily="2" charset="0"/>
                <a:ea typeface="Open Sans Light" pitchFamily="2" charset="0"/>
                <a:cs typeface="Open Sans Light" pitchFamily="2" charset="0"/>
              </a:rPr>
              <a:t>Rendre plus efficaces certaines politiques stratégiques de l’UE telles que la politique de cohésion et dynamiser la mise en œuvre de l’Agenda Territorial 2030 (</a:t>
            </a:r>
            <a:r>
              <a:rPr lang="fr-FR" sz="1600" dirty="0">
                <a:solidFill>
                  <a:schemeClr val="accent1"/>
                </a:solidFill>
                <a:latin typeface="Open Sans Light" pitchFamily="2" charset="0"/>
                <a:ea typeface="Open Sans Light" pitchFamily="2" charset="0"/>
                <a:cs typeface="Open Sans Light" pitchFamily="2" charset="0"/>
                <a:hlinkClick r:id="rId3"/>
              </a:rPr>
              <a:t>lien</a:t>
            </a:r>
            <a:r>
              <a:rPr lang="fr-FR" sz="1600" dirty="0">
                <a:solidFill>
                  <a:schemeClr val="accent1"/>
                </a:solidFill>
                <a:latin typeface="Open Sans Light" pitchFamily="2" charset="0"/>
                <a:ea typeface="Open Sans Light" pitchFamily="2" charset="0"/>
                <a:cs typeface="Open Sans Light" pitchFamily="2" charset="0"/>
              </a:rPr>
              <a:t>) ;</a:t>
            </a:r>
          </a:p>
          <a:p>
            <a:pPr>
              <a:lnSpc>
                <a:spcPct val="110000"/>
              </a:lnSpc>
            </a:pPr>
            <a:endParaRPr lang="en-US" sz="1100" dirty="0">
              <a:solidFill>
                <a:schemeClr val="accent1"/>
              </a:solidFill>
              <a:latin typeface="Open Sans Light" pitchFamily="2" charset="0"/>
              <a:ea typeface="Open Sans Light" pitchFamily="2" charset="0"/>
              <a:cs typeface="Open Sans Light" pitchFamily="2" charset="0"/>
            </a:endParaRPr>
          </a:p>
          <a:p>
            <a:pPr>
              <a:lnSpc>
                <a:spcPct val="110000"/>
              </a:lnSpc>
            </a:pPr>
            <a:r>
              <a:rPr lang="fr-FR" sz="1600" dirty="0">
                <a:solidFill>
                  <a:schemeClr val="accent1"/>
                </a:solidFill>
                <a:latin typeface="Open Sans Light" pitchFamily="2" charset="0"/>
                <a:ea typeface="Open Sans Light" pitchFamily="2" charset="0"/>
                <a:cs typeface="Open Sans Light" pitchFamily="2" charset="0"/>
              </a:rPr>
              <a:t>Appuyer les priorités des présidences du Conseil de l’UE via des recherches sur mesure ;</a:t>
            </a:r>
          </a:p>
          <a:p>
            <a:pPr>
              <a:lnSpc>
                <a:spcPct val="110000"/>
              </a:lnSpc>
            </a:pPr>
            <a:endParaRPr lang="en-US" sz="1200" dirty="0">
              <a:solidFill>
                <a:schemeClr val="accent1"/>
              </a:solidFill>
              <a:latin typeface="Open Sans Light" pitchFamily="2" charset="0"/>
              <a:ea typeface="Open Sans Light" pitchFamily="2" charset="0"/>
              <a:cs typeface="Open Sans Light" pitchFamily="2" charset="0"/>
            </a:endParaRPr>
          </a:p>
          <a:p>
            <a:pPr>
              <a:lnSpc>
                <a:spcPct val="110000"/>
              </a:lnSpc>
            </a:pPr>
            <a:r>
              <a:rPr lang="fr-FR" sz="1600" dirty="0">
                <a:solidFill>
                  <a:schemeClr val="accent1"/>
                </a:solidFill>
                <a:latin typeface="Open Sans Light" pitchFamily="2" charset="0"/>
                <a:ea typeface="Open Sans Light" pitchFamily="2" charset="0"/>
                <a:cs typeface="Open Sans Light" pitchFamily="2" charset="0"/>
              </a:rPr>
              <a:t>Susciter en amont des échanges sur les politiques publiques afin d’avoir un effet levier dans leur transformation ;</a:t>
            </a:r>
          </a:p>
          <a:p>
            <a:pPr>
              <a:lnSpc>
                <a:spcPct val="110000"/>
              </a:lnSpc>
            </a:pPr>
            <a:endParaRPr lang="fr-FR" sz="1200" dirty="0">
              <a:solidFill>
                <a:schemeClr val="accent1"/>
              </a:solidFill>
              <a:latin typeface="Open Sans Light" pitchFamily="2" charset="0"/>
              <a:ea typeface="Open Sans Light" pitchFamily="2" charset="0"/>
              <a:cs typeface="Open Sans Light" pitchFamily="2" charset="0"/>
            </a:endParaRPr>
          </a:p>
          <a:p>
            <a:pPr>
              <a:lnSpc>
                <a:spcPct val="110000"/>
              </a:lnSpc>
            </a:pPr>
            <a:r>
              <a:rPr lang="fr-FR" sz="1600" dirty="0">
                <a:solidFill>
                  <a:schemeClr val="accent1"/>
                </a:solidFill>
                <a:latin typeface="Open Sans Light" pitchFamily="2" charset="0"/>
                <a:ea typeface="Open Sans Light" pitchFamily="2" charset="0"/>
                <a:cs typeface="Open Sans Light" pitchFamily="2" charset="0"/>
              </a:rPr>
              <a:t>Aider les citoyens/ les responsables de politiques publiques à se positionner (villes/régions/territoires) par rapport à d’autres territoires européens ;</a:t>
            </a:r>
          </a:p>
          <a:p>
            <a:pPr>
              <a:lnSpc>
                <a:spcPct val="110000"/>
              </a:lnSpc>
            </a:pPr>
            <a:endParaRPr lang="en-US" sz="1200" dirty="0">
              <a:solidFill>
                <a:schemeClr val="accent1"/>
              </a:solidFill>
              <a:latin typeface="Open Sans Light" pitchFamily="2" charset="0"/>
              <a:ea typeface="Open Sans Light" pitchFamily="2" charset="0"/>
              <a:cs typeface="Open Sans Light" pitchFamily="2" charset="0"/>
            </a:endParaRPr>
          </a:p>
          <a:p>
            <a:pPr>
              <a:lnSpc>
                <a:spcPct val="110000"/>
              </a:lnSpc>
            </a:pPr>
            <a:r>
              <a:rPr lang="fr-FR" sz="1600" dirty="0">
                <a:solidFill>
                  <a:schemeClr val="accent1"/>
                </a:solidFill>
                <a:latin typeface="Open Sans Light" pitchFamily="2" charset="0"/>
                <a:ea typeface="Open Sans Light" pitchFamily="2" charset="0"/>
                <a:cs typeface="Open Sans Light" pitchFamily="2" charset="0"/>
              </a:rPr>
              <a:t>Fournir de nouvelles informations et analyses sur des thèmes considérés comme prioritaires pour l’Agenda européen</a:t>
            </a:r>
            <a:r>
              <a:rPr lang="en-US" sz="1600" dirty="0">
                <a:solidFill>
                  <a:schemeClr val="accent1"/>
                </a:solidFill>
                <a:latin typeface="Open Sans Light" pitchFamily="2" charset="0"/>
                <a:ea typeface="Open Sans Light" pitchFamily="2" charset="0"/>
                <a:cs typeface="Open Sans Light" pitchFamily="2" charset="0"/>
              </a:rPr>
              <a:t>. </a:t>
            </a:r>
          </a:p>
          <a:p>
            <a:pPr>
              <a:lnSpc>
                <a:spcPct val="110000"/>
              </a:lnSpc>
            </a:pPr>
            <a:endParaRPr lang="en-US" sz="1600" dirty="0">
              <a:solidFill>
                <a:schemeClr val="accent1"/>
              </a:solidFill>
              <a:latin typeface="Open Sans Light" pitchFamily="2" charset="0"/>
              <a:ea typeface="Open Sans Light" pitchFamily="2" charset="0"/>
              <a:cs typeface="Open Sans Light" pitchFamily="2" charset="0"/>
            </a:endParaRPr>
          </a:p>
        </p:txBody>
      </p:sp>
      <p:cxnSp>
        <p:nvCxnSpPr>
          <p:cNvPr id="2" name="Straight Connector 1">
            <a:extLst>
              <a:ext uri="{FF2B5EF4-FFF2-40B4-BE49-F238E27FC236}">
                <a16:creationId xmlns:a16="http://schemas.microsoft.com/office/drawing/2014/main" id="{3419BB6C-E3FA-3507-50C3-050E040A0AA9}"/>
              </a:ext>
            </a:extLst>
          </p:cNvPr>
          <p:cNvCxnSpPr>
            <a:cxnSpLocks/>
          </p:cNvCxnSpPr>
          <p:nvPr/>
        </p:nvCxnSpPr>
        <p:spPr>
          <a:xfrm flipV="1">
            <a:off x="3533774"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7" name="Triangle 7">
            <a:extLst>
              <a:ext uri="{FF2B5EF4-FFF2-40B4-BE49-F238E27FC236}">
                <a16:creationId xmlns:a16="http://schemas.microsoft.com/office/drawing/2014/main" id="{E26BBDD3-AC8A-243B-E63C-51D6B7BA61AE}"/>
              </a:ext>
            </a:extLst>
          </p:cNvPr>
          <p:cNvSpPr/>
          <p:nvPr/>
        </p:nvSpPr>
        <p:spPr>
          <a:xfrm rot="5400000">
            <a:off x="3005972" y="335217"/>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483B172-27B0-CBC1-E1B8-C3524531427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08420" y="1957515"/>
            <a:ext cx="359915" cy="539873"/>
          </a:xfrm>
          <a:prstGeom prst="rect">
            <a:avLst/>
          </a:prstGeom>
        </p:spPr>
      </p:pic>
      <p:pic>
        <p:nvPicPr>
          <p:cNvPr id="10" name="Graphic 9">
            <a:extLst>
              <a:ext uri="{FF2B5EF4-FFF2-40B4-BE49-F238E27FC236}">
                <a16:creationId xmlns:a16="http://schemas.microsoft.com/office/drawing/2014/main" id="{08B534F3-4CF4-8C64-2D85-6B29AD3850F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05797" y="2590751"/>
            <a:ext cx="359915" cy="539873"/>
          </a:xfrm>
          <a:prstGeom prst="rect">
            <a:avLst/>
          </a:prstGeom>
        </p:spPr>
      </p:pic>
      <p:pic>
        <p:nvPicPr>
          <p:cNvPr id="12" name="Graphic 11">
            <a:extLst>
              <a:ext uri="{FF2B5EF4-FFF2-40B4-BE49-F238E27FC236}">
                <a16:creationId xmlns:a16="http://schemas.microsoft.com/office/drawing/2014/main" id="{81C34C01-95A1-ABEC-5C79-6378BDF9698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7376" y="3847580"/>
            <a:ext cx="359915" cy="539873"/>
          </a:xfrm>
          <a:prstGeom prst="rect">
            <a:avLst/>
          </a:prstGeom>
        </p:spPr>
      </p:pic>
      <p:pic>
        <p:nvPicPr>
          <p:cNvPr id="13" name="Graphic 12">
            <a:extLst>
              <a:ext uri="{FF2B5EF4-FFF2-40B4-BE49-F238E27FC236}">
                <a16:creationId xmlns:a16="http://schemas.microsoft.com/office/drawing/2014/main" id="{8CB1A631-BFE1-1686-5810-99027097E47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87169" y="4555138"/>
            <a:ext cx="359915" cy="539873"/>
          </a:xfrm>
          <a:prstGeom prst="rect">
            <a:avLst/>
          </a:prstGeom>
        </p:spPr>
      </p:pic>
      <p:pic>
        <p:nvPicPr>
          <p:cNvPr id="19" name="Graphic 18">
            <a:extLst>
              <a:ext uri="{FF2B5EF4-FFF2-40B4-BE49-F238E27FC236}">
                <a16:creationId xmlns:a16="http://schemas.microsoft.com/office/drawing/2014/main" id="{5E7B82BB-5ECB-4B77-290D-E97A6211542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91601" y="5272727"/>
            <a:ext cx="359915" cy="539873"/>
          </a:xfrm>
          <a:prstGeom prst="rect">
            <a:avLst/>
          </a:prstGeom>
        </p:spPr>
      </p:pic>
      <p:pic>
        <p:nvPicPr>
          <p:cNvPr id="20" name="Graphic 19">
            <a:extLst>
              <a:ext uri="{FF2B5EF4-FFF2-40B4-BE49-F238E27FC236}">
                <a16:creationId xmlns:a16="http://schemas.microsoft.com/office/drawing/2014/main" id="{CA1D7E86-980F-DB6E-260F-47B6BBFD30F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47795" y="6106817"/>
            <a:ext cx="359915" cy="377181"/>
          </a:xfrm>
          <a:prstGeom prst="rect">
            <a:avLst/>
          </a:prstGeom>
        </p:spPr>
      </p:pic>
    </p:spTree>
    <p:extLst>
      <p:ext uri="{BB962C8B-B14F-4D97-AF65-F5344CB8AC3E}">
        <p14:creationId xmlns:p14="http://schemas.microsoft.com/office/powerpoint/2010/main" val="217786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DA8FA-DB48-FB2A-9E09-823AE0F20CFE}"/>
              </a:ext>
            </a:extLst>
          </p:cNvPr>
          <p:cNvPicPr>
            <a:picLocks noChangeAspect="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l="1619" t="-14194" r="19187"/>
          <a:stretch/>
        </p:blipFill>
        <p:spPr>
          <a:xfrm>
            <a:off x="0" y="2010632"/>
            <a:ext cx="3533774" cy="4824481"/>
          </a:xfrm>
          <a:prstGeom prst="rect">
            <a:avLst/>
          </a:prstGeom>
        </p:spPr>
      </p:pic>
      <p:cxnSp>
        <p:nvCxnSpPr>
          <p:cNvPr id="2" name="Straight Connector 1">
            <a:extLst>
              <a:ext uri="{FF2B5EF4-FFF2-40B4-BE49-F238E27FC236}">
                <a16:creationId xmlns:a16="http://schemas.microsoft.com/office/drawing/2014/main" id="{FBD70EC2-E73D-1F42-03F7-6C6F718ABB8F}"/>
              </a:ext>
            </a:extLst>
          </p:cNvPr>
          <p:cNvCxnSpPr>
            <a:cxnSpLocks/>
          </p:cNvCxnSpPr>
          <p:nvPr/>
        </p:nvCxnSpPr>
        <p:spPr>
          <a:xfrm flipV="1">
            <a:off x="3533774"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115">
            <a:extLst>
              <a:ext uri="{FF2B5EF4-FFF2-40B4-BE49-F238E27FC236}">
                <a16:creationId xmlns:a16="http://schemas.microsoft.com/office/drawing/2014/main" id="{56681D9D-C977-D280-2BCD-00C81AF56029}"/>
              </a:ext>
            </a:extLst>
          </p:cNvPr>
          <p:cNvSpPr txBox="1">
            <a:spLocks noChangeArrowheads="1"/>
          </p:cNvSpPr>
          <p:nvPr/>
        </p:nvSpPr>
        <p:spPr bwMode="auto">
          <a:xfrm>
            <a:off x="781049" y="370625"/>
            <a:ext cx="2438401" cy="156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fr-FR" altLang="es-MX" sz="3200" dirty="0">
                <a:solidFill>
                  <a:srgbClr val="EE7D00"/>
                </a:solidFill>
                <a:latin typeface="Open Sans SemiBold" pitchFamily="2" charset="0"/>
                <a:ea typeface="Open Sans SemiBold" pitchFamily="2" charset="0"/>
                <a:cs typeface="Open Sans SemiBold" pitchFamily="2" charset="0"/>
              </a:rPr>
              <a:t>A qui profite ESPON? </a:t>
            </a:r>
          </a:p>
        </p:txBody>
      </p:sp>
      <p:sp>
        <p:nvSpPr>
          <p:cNvPr id="9" name="TextBox 116">
            <a:extLst>
              <a:ext uri="{FF2B5EF4-FFF2-40B4-BE49-F238E27FC236}">
                <a16:creationId xmlns:a16="http://schemas.microsoft.com/office/drawing/2014/main" id="{64CB3BBF-2556-6ABC-8AD1-D67DAFB7DA44}"/>
              </a:ext>
            </a:extLst>
          </p:cNvPr>
          <p:cNvSpPr txBox="1">
            <a:spLocks noChangeArrowheads="1"/>
          </p:cNvSpPr>
          <p:nvPr/>
        </p:nvSpPr>
        <p:spPr bwMode="auto">
          <a:xfrm>
            <a:off x="4695758" y="370625"/>
            <a:ext cx="7168011" cy="658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a:defRPr lang="da-DK"/>
            </a:defPPr>
            <a:lvl1pPr algn="just">
              <a:lnSpc>
                <a:spcPct val="110000"/>
              </a:lnSpc>
              <a:defRPr>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fr-FR" sz="1600" b="1" dirty="0">
                <a:solidFill>
                  <a:schemeClr val="accent1"/>
                </a:solidFill>
                <a:latin typeface="Open Sans Light" pitchFamily="2" charset="0"/>
                <a:ea typeface="Open Sans Light" pitchFamily="2" charset="0"/>
                <a:cs typeface="Open Sans Light" pitchFamily="2" charset="0"/>
              </a:rPr>
              <a:t>Les autorités locales, régionales et nationales </a:t>
            </a:r>
            <a:r>
              <a:rPr lang="fr-FR" sz="1600" dirty="0">
                <a:solidFill>
                  <a:schemeClr val="accent1"/>
                </a:solidFill>
                <a:latin typeface="Open Sans Light" pitchFamily="2" charset="0"/>
                <a:ea typeface="Open Sans Light" pitchFamily="2" charset="0"/>
                <a:cs typeface="Open Sans Light" pitchFamily="2" charset="0"/>
              </a:rPr>
              <a:t>sont les principales bénéficiaires de nos résultats. Elles peuvent demander un appui et des études sur mesure comprenant des parangonnages, des analyses de cas et des notes de synthèses sur les thématiques de politique publique qui les intéressent.</a:t>
            </a:r>
          </a:p>
          <a:p>
            <a:endParaRPr lang="en-GB" sz="1200" dirty="0">
              <a:solidFill>
                <a:schemeClr val="accent1"/>
              </a:solidFill>
              <a:latin typeface="Open Sans Light" pitchFamily="2" charset="0"/>
              <a:ea typeface="Open Sans Light" pitchFamily="2" charset="0"/>
              <a:cs typeface="Open Sans Light" pitchFamily="2" charset="0"/>
            </a:endParaRPr>
          </a:p>
          <a:p>
            <a:r>
              <a:rPr lang="fr-FR" sz="1600" dirty="0">
                <a:solidFill>
                  <a:schemeClr val="accent1"/>
                </a:solidFill>
                <a:latin typeface="Open Sans Light" pitchFamily="2" charset="0"/>
                <a:ea typeface="Open Sans Light" pitchFamily="2" charset="0"/>
                <a:cs typeface="Open Sans Light" pitchFamily="2" charset="0"/>
              </a:rPr>
              <a:t>ESPON est une source d’information importante pour les </a:t>
            </a:r>
            <a:r>
              <a:rPr lang="fr-FR" sz="1600" b="1" dirty="0">
                <a:solidFill>
                  <a:schemeClr val="accent1"/>
                </a:solidFill>
                <a:latin typeface="Open Sans Light" pitchFamily="2" charset="0"/>
                <a:ea typeface="Open Sans Light" pitchFamily="2" charset="0"/>
                <a:cs typeface="Open Sans Light" pitchFamily="2" charset="0"/>
              </a:rPr>
              <a:t>scientifiques, chercheurs et étudiants</a:t>
            </a:r>
            <a:r>
              <a:rPr lang="fr-FR" sz="1600" dirty="0">
                <a:solidFill>
                  <a:schemeClr val="accent1"/>
                </a:solidFill>
                <a:latin typeface="Open Sans Light" pitchFamily="2" charset="0"/>
                <a:ea typeface="Open Sans Light" pitchFamily="2" charset="0"/>
                <a:cs typeface="Open Sans Light" pitchFamily="2" charset="0"/>
              </a:rPr>
              <a:t>. Depuis 2006, ESPON a été cité plus de 20 000 fois dans les publications académiques. De même de nombreuses universités et centres de recherche européens ont bénéficié de contrats d’ESPON pour conduire des études.</a:t>
            </a:r>
          </a:p>
          <a:p>
            <a:endParaRPr lang="en-GB" sz="1200" dirty="0">
              <a:solidFill>
                <a:schemeClr val="accent1"/>
              </a:solidFill>
              <a:latin typeface="Open Sans Light" pitchFamily="2" charset="0"/>
              <a:ea typeface="Open Sans Light" pitchFamily="2" charset="0"/>
              <a:cs typeface="Open Sans Light" pitchFamily="2" charset="0"/>
            </a:endParaRPr>
          </a:p>
          <a:p>
            <a:r>
              <a:rPr lang="fr-FR" sz="1600" dirty="0">
                <a:solidFill>
                  <a:schemeClr val="accent1"/>
                </a:solidFill>
                <a:latin typeface="Open Sans Light" pitchFamily="2" charset="0"/>
                <a:ea typeface="Open Sans Light" pitchFamily="2" charset="0"/>
                <a:cs typeface="Open Sans Light" pitchFamily="2" charset="0"/>
              </a:rPr>
              <a:t>Comme nos contenus sont gratuits et téléchargeables librement, </a:t>
            </a:r>
            <a:r>
              <a:rPr lang="fr-FR" sz="1600" b="1" dirty="0">
                <a:solidFill>
                  <a:schemeClr val="accent1"/>
                </a:solidFill>
                <a:latin typeface="Open Sans Light" pitchFamily="2" charset="0"/>
                <a:ea typeface="Open Sans Light" pitchFamily="2" charset="0"/>
                <a:cs typeface="Open Sans Light" pitchFamily="2" charset="0"/>
              </a:rPr>
              <a:t>le secteur privé </a:t>
            </a:r>
            <a:r>
              <a:rPr lang="fr-FR" sz="1600" dirty="0">
                <a:solidFill>
                  <a:schemeClr val="accent1"/>
                </a:solidFill>
                <a:latin typeface="Open Sans Light" pitchFamily="2" charset="0"/>
                <a:ea typeface="Open Sans Light" pitchFamily="2" charset="0"/>
                <a:cs typeface="Open Sans Light" pitchFamily="2" charset="0"/>
              </a:rPr>
              <a:t>en</a:t>
            </a:r>
            <a:r>
              <a:rPr lang="fr-FR" sz="1600" b="1" dirty="0">
                <a:solidFill>
                  <a:schemeClr val="accent1"/>
                </a:solidFill>
                <a:latin typeface="Open Sans Light" pitchFamily="2" charset="0"/>
                <a:ea typeface="Open Sans Light" pitchFamily="2" charset="0"/>
                <a:cs typeface="Open Sans Light" pitchFamily="2" charset="0"/>
              </a:rPr>
              <a:t> </a:t>
            </a:r>
            <a:r>
              <a:rPr lang="fr-FR" sz="1600" dirty="0">
                <a:solidFill>
                  <a:schemeClr val="accent1"/>
                </a:solidFill>
                <a:latin typeface="Open Sans Light" pitchFamily="2" charset="0"/>
                <a:ea typeface="Open Sans Light" pitchFamily="2" charset="0"/>
                <a:cs typeface="Open Sans Light" pitchFamily="2" charset="0"/>
              </a:rPr>
              <a:t>bénéficie également : les bureaux d’étude, les PME, et même les industries peuvent faire usage de nos publications afin qu’ils puissent mieux se positionner sur certains marchés et/ou ajuster leurs produits et services à la demande.</a:t>
            </a:r>
          </a:p>
          <a:p>
            <a:endParaRPr lang="en-GB" sz="1200" dirty="0">
              <a:solidFill>
                <a:schemeClr val="accent1"/>
              </a:solidFill>
              <a:latin typeface="Open Sans Light" pitchFamily="2" charset="0"/>
              <a:ea typeface="Open Sans Light" pitchFamily="2" charset="0"/>
              <a:cs typeface="Open Sans Light" pitchFamily="2" charset="0"/>
            </a:endParaRPr>
          </a:p>
          <a:p>
            <a:r>
              <a:rPr lang="fr-FR" sz="1600" dirty="0">
                <a:solidFill>
                  <a:schemeClr val="accent1"/>
                </a:solidFill>
                <a:latin typeface="Open Sans Light" pitchFamily="2" charset="0"/>
                <a:ea typeface="Open Sans Light" pitchFamily="2" charset="0"/>
                <a:cs typeface="Open Sans Light" pitchFamily="2" charset="0"/>
              </a:rPr>
              <a:t>ESPON est également une mine d’information pour les </a:t>
            </a:r>
            <a:r>
              <a:rPr lang="fr-FR" sz="1600" b="1" dirty="0">
                <a:solidFill>
                  <a:schemeClr val="accent1"/>
                </a:solidFill>
                <a:latin typeface="Open Sans Light" pitchFamily="2" charset="0"/>
                <a:ea typeface="Open Sans Light" pitchFamily="2" charset="0"/>
                <a:cs typeface="Open Sans Light" pitchFamily="2" charset="0"/>
              </a:rPr>
              <a:t>journalistes</a:t>
            </a:r>
            <a:r>
              <a:rPr lang="fr-FR" sz="1600" dirty="0">
                <a:solidFill>
                  <a:schemeClr val="accent1"/>
                </a:solidFill>
                <a:latin typeface="Open Sans Light" pitchFamily="2" charset="0"/>
                <a:ea typeface="Open Sans Light" pitchFamily="2" charset="0"/>
                <a:cs typeface="Open Sans Light" pitchFamily="2" charset="0"/>
              </a:rPr>
              <a:t> : il leur fournit des données et analyses pour étayer leurs articles et les mettre en contact avec un vaste réservoir d’experts et de parties prenantes</a:t>
            </a:r>
            <a:r>
              <a:rPr lang="en-GB" sz="1600" dirty="0">
                <a:solidFill>
                  <a:schemeClr val="accent1"/>
                </a:solidFill>
                <a:latin typeface="Open Sans Light" pitchFamily="2" charset="0"/>
                <a:ea typeface="Open Sans Light" pitchFamily="2" charset="0"/>
                <a:cs typeface="Open Sans Light" pitchFamily="2" charset="0"/>
              </a:rPr>
              <a:t>. </a:t>
            </a:r>
          </a:p>
          <a:p>
            <a:endParaRPr lang="en-GB" sz="1200" dirty="0">
              <a:solidFill>
                <a:schemeClr val="accent1"/>
              </a:solidFill>
              <a:latin typeface="Open Sans Light" pitchFamily="2" charset="0"/>
              <a:ea typeface="Open Sans Light" pitchFamily="2" charset="0"/>
              <a:cs typeface="Open Sans Light" pitchFamily="2" charset="0"/>
            </a:endParaRPr>
          </a:p>
          <a:p>
            <a:r>
              <a:rPr lang="fr-FR" sz="1600" dirty="0">
                <a:solidFill>
                  <a:schemeClr val="accent1"/>
                </a:solidFill>
                <a:latin typeface="Open Sans Light" pitchFamily="2" charset="0"/>
                <a:ea typeface="Open Sans Light" pitchFamily="2" charset="0"/>
                <a:cs typeface="Open Sans Light" pitchFamily="2" charset="0"/>
              </a:rPr>
              <a:t>ESPON peut enfin être utile à tout </a:t>
            </a:r>
            <a:r>
              <a:rPr lang="fr-FR" sz="1600" b="1" dirty="0">
                <a:solidFill>
                  <a:schemeClr val="accent1"/>
                </a:solidFill>
                <a:latin typeface="Open Sans Light" pitchFamily="2" charset="0"/>
                <a:ea typeface="Open Sans Light" pitchFamily="2" charset="0"/>
                <a:cs typeface="Open Sans Light" pitchFamily="2" charset="0"/>
              </a:rPr>
              <a:t>citoyen engagé</a:t>
            </a:r>
            <a:r>
              <a:rPr lang="fr-FR" sz="1600" dirty="0">
                <a:solidFill>
                  <a:schemeClr val="accent1"/>
                </a:solidFill>
                <a:latin typeface="Open Sans Light" pitchFamily="2" charset="0"/>
                <a:ea typeface="Open Sans Light" pitchFamily="2" charset="0"/>
                <a:cs typeface="Open Sans Light" pitchFamily="2" charset="0"/>
              </a:rPr>
              <a:t> souhaitant connaître les performances de sa ville/région/territoire, disposer d’une vue d’ensemble des grandes tendances territoriales en Europe ou tout simplement, accéder à nos cartes et visuels interactifs. </a:t>
            </a:r>
          </a:p>
        </p:txBody>
      </p:sp>
      <p:sp>
        <p:nvSpPr>
          <p:cNvPr id="11" name="Triangle 7">
            <a:extLst>
              <a:ext uri="{FF2B5EF4-FFF2-40B4-BE49-F238E27FC236}">
                <a16:creationId xmlns:a16="http://schemas.microsoft.com/office/drawing/2014/main" id="{EFA5F32B-5F9C-540E-A5B6-70431732966C}"/>
              </a:ext>
            </a:extLst>
          </p:cNvPr>
          <p:cNvSpPr/>
          <p:nvPr/>
        </p:nvSpPr>
        <p:spPr>
          <a:xfrm rot="5400000">
            <a:off x="2678756" y="893355"/>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FCC22A92-0E4A-BF34-7D64-E077E0857554}"/>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10629" y="462537"/>
            <a:ext cx="792000" cy="792000"/>
          </a:xfrm>
          <a:prstGeom prst="rect">
            <a:avLst/>
          </a:prstGeom>
        </p:spPr>
      </p:pic>
      <p:pic>
        <p:nvPicPr>
          <p:cNvPr id="6" name="Picture 5" descr="Icon&#10;&#10;Description automatically generated">
            <a:extLst>
              <a:ext uri="{FF2B5EF4-FFF2-40B4-BE49-F238E27FC236}">
                <a16:creationId xmlns:a16="http://schemas.microsoft.com/office/drawing/2014/main" id="{62F5A4A9-68FC-FB3E-8B4B-FA6EDD5A3BBA}"/>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93423" y="1928742"/>
            <a:ext cx="792000" cy="792000"/>
          </a:xfrm>
          <a:prstGeom prst="rect">
            <a:avLst/>
          </a:prstGeom>
        </p:spPr>
      </p:pic>
      <p:pic>
        <p:nvPicPr>
          <p:cNvPr id="13" name="Picture 12" descr="Icon&#10;&#10;Description automatically generated">
            <a:extLst>
              <a:ext uri="{FF2B5EF4-FFF2-40B4-BE49-F238E27FC236}">
                <a16:creationId xmlns:a16="http://schemas.microsoft.com/office/drawing/2014/main" id="{DD93C69A-D2D6-1ADC-A353-D99310569756}"/>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24786" y="3218694"/>
            <a:ext cx="792000" cy="792000"/>
          </a:xfrm>
          <a:prstGeom prst="rect">
            <a:avLst/>
          </a:prstGeom>
        </p:spPr>
      </p:pic>
      <p:grpSp>
        <p:nvGrpSpPr>
          <p:cNvPr id="19" name="Group 18">
            <a:extLst>
              <a:ext uri="{FF2B5EF4-FFF2-40B4-BE49-F238E27FC236}">
                <a16:creationId xmlns:a16="http://schemas.microsoft.com/office/drawing/2014/main" id="{83E46C7C-B800-61C5-E9DF-AEF05B18D8F8}"/>
              </a:ext>
            </a:extLst>
          </p:cNvPr>
          <p:cNvGrpSpPr/>
          <p:nvPr/>
        </p:nvGrpSpPr>
        <p:grpSpPr>
          <a:xfrm>
            <a:off x="3809744" y="4311644"/>
            <a:ext cx="907042" cy="907042"/>
            <a:chOff x="3816615" y="4491979"/>
            <a:chExt cx="907042" cy="907042"/>
          </a:xfrm>
        </p:grpSpPr>
        <p:pic>
          <p:nvPicPr>
            <p:cNvPr id="15" name="Graphic 14">
              <a:extLst>
                <a:ext uri="{FF2B5EF4-FFF2-40B4-BE49-F238E27FC236}">
                  <a16:creationId xmlns:a16="http://schemas.microsoft.com/office/drawing/2014/main" id="{4F973B84-B121-FDC8-A8A5-B666A847583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16615" y="4491979"/>
              <a:ext cx="907042" cy="907042"/>
            </a:xfrm>
            <a:prstGeom prst="rect">
              <a:avLst/>
            </a:prstGeom>
          </p:spPr>
        </p:pic>
        <p:sp>
          <p:nvSpPr>
            <p:cNvPr id="17" name="Oval 16">
              <a:extLst>
                <a:ext uri="{FF2B5EF4-FFF2-40B4-BE49-F238E27FC236}">
                  <a16:creationId xmlns:a16="http://schemas.microsoft.com/office/drawing/2014/main" id="{6EE8CA17-9B90-6E33-F299-7FA0D60B95AC}"/>
                </a:ext>
              </a:extLst>
            </p:cNvPr>
            <p:cNvSpPr/>
            <p:nvPr/>
          </p:nvSpPr>
          <p:spPr>
            <a:xfrm>
              <a:off x="3910629" y="4568921"/>
              <a:ext cx="792000" cy="792000"/>
            </a:xfrm>
            <a:prstGeom prst="ellipse">
              <a:avLst/>
            </a:prstGeom>
            <a:noFill/>
            <a:ln w="38100">
              <a:solidFill>
                <a:srgbClr val="3C5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88DA8A4E-2FFE-02CF-EAD2-9F7F8BC8487F}"/>
              </a:ext>
            </a:extLst>
          </p:cNvPr>
          <p:cNvGrpSpPr/>
          <p:nvPr/>
        </p:nvGrpSpPr>
        <p:grpSpPr>
          <a:xfrm>
            <a:off x="3900115" y="5482045"/>
            <a:ext cx="813028" cy="813028"/>
            <a:chOff x="3960801" y="5619776"/>
            <a:chExt cx="813028" cy="813028"/>
          </a:xfrm>
        </p:grpSpPr>
        <p:pic>
          <p:nvPicPr>
            <p:cNvPr id="10" name="Graphic 9">
              <a:extLst>
                <a:ext uri="{FF2B5EF4-FFF2-40B4-BE49-F238E27FC236}">
                  <a16:creationId xmlns:a16="http://schemas.microsoft.com/office/drawing/2014/main" id="{C2CBDA57-9C68-1FF7-D8D4-C9EB831F1C6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60801" y="5619776"/>
              <a:ext cx="813028" cy="813028"/>
            </a:xfrm>
            <a:prstGeom prst="rect">
              <a:avLst/>
            </a:prstGeom>
          </p:spPr>
        </p:pic>
        <p:sp>
          <p:nvSpPr>
            <p:cNvPr id="18" name="Oval 17">
              <a:extLst>
                <a:ext uri="{FF2B5EF4-FFF2-40B4-BE49-F238E27FC236}">
                  <a16:creationId xmlns:a16="http://schemas.microsoft.com/office/drawing/2014/main" id="{EE57057E-1534-A478-D6E6-65281A3422EB}"/>
                </a:ext>
              </a:extLst>
            </p:cNvPr>
            <p:cNvSpPr/>
            <p:nvPr/>
          </p:nvSpPr>
          <p:spPr>
            <a:xfrm>
              <a:off x="3966268" y="5630290"/>
              <a:ext cx="792000" cy="792000"/>
            </a:xfrm>
            <a:prstGeom prst="ellipse">
              <a:avLst/>
            </a:prstGeom>
            <a:noFill/>
            <a:ln w="38100">
              <a:solidFill>
                <a:srgbClr val="3C5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2191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4F9B2F-346F-A5DD-9D42-5AB9E47ABA4F}"/>
              </a:ext>
            </a:extLst>
          </p:cNvPr>
          <p:cNvSpPr/>
          <p:nvPr/>
        </p:nvSpPr>
        <p:spPr>
          <a:xfrm>
            <a:off x="0" y="0"/>
            <a:ext cx="2869630" cy="685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8" name="TextBox 115">
            <a:extLst>
              <a:ext uri="{FF2B5EF4-FFF2-40B4-BE49-F238E27FC236}">
                <a16:creationId xmlns:a16="http://schemas.microsoft.com/office/drawing/2014/main" id="{56681D9D-C977-D280-2BCD-00C81AF56029}"/>
              </a:ext>
            </a:extLst>
          </p:cNvPr>
          <p:cNvSpPr txBox="1">
            <a:spLocks noChangeArrowheads="1"/>
          </p:cNvSpPr>
          <p:nvPr/>
        </p:nvSpPr>
        <p:spPr bwMode="auto">
          <a:xfrm>
            <a:off x="304941" y="1785938"/>
            <a:ext cx="2606534" cy="403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fr-FR" altLang="es-MX" sz="3200" dirty="0">
                <a:latin typeface="Open Sans SemiBold" pitchFamily="2" charset="0"/>
                <a:ea typeface="Open Sans SemiBold" pitchFamily="2" charset="0"/>
                <a:cs typeface="Open Sans SemiBold" pitchFamily="2" charset="0"/>
              </a:rPr>
              <a:t>Je suis responsable de politique publique :</a:t>
            </a:r>
          </a:p>
          <a:p>
            <a:endParaRPr lang="en-US" altLang="es-MX" sz="3200" dirty="0">
              <a:latin typeface="Open Sans SemiBold" pitchFamily="2" charset="0"/>
              <a:ea typeface="Open Sans SemiBold" pitchFamily="2" charset="0"/>
              <a:cs typeface="Open Sans SemiBold" pitchFamily="2" charset="0"/>
            </a:endParaRPr>
          </a:p>
          <a:p>
            <a:r>
              <a:rPr lang="fr-FR" altLang="es-MX" sz="3200" dirty="0">
                <a:latin typeface="Open Sans SemiBold" pitchFamily="2" charset="0"/>
                <a:ea typeface="Open Sans SemiBold" pitchFamily="2" charset="0"/>
                <a:cs typeface="Open Sans SemiBold" pitchFamily="2" charset="0"/>
              </a:rPr>
              <a:t>que puis-je faire avec </a:t>
            </a:r>
            <a:r>
              <a:rPr lang="en-US" altLang="es-MX" sz="3200" dirty="0">
                <a:latin typeface="Open Sans SemiBold" pitchFamily="2" charset="0"/>
                <a:ea typeface="Open Sans SemiBold" pitchFamily="2" charset="0"/>
                <a:cs typeface="Open Sans SemiBold" pitchFamily="2" charset="0"/>
              </a:rPr>
              <a:t>?</a:t>
            </a:r>
          </a:p>
          <a:p>
            <a:r>
              <a:rPr lang="en-US" altLang="es-MX" sz="3200" dirty="0">
                <a:latin typeface="Open Sans SemiBold" pitchFamily="2" charset="0"/>
                <a:ea typeface="Open Sans SemiBold" pitchFamily="2" charset="0"/>
                <a:cs typeface="Open Sans SemiBold" pitchFamily="2" charset="0"/>
              </a:rPr>
              <a:t>(I)</a:t>
            </a:r>
            <a:endParaRPr lang="id-ID" altLang="es-MX" sz="3200" dirty="0">
              <a:latin typeface="Open Sans SemiBold" pitchFamily="2" charset="0"/>
              <a:ea typeface="Open Sans SemiBold" pitchFamily="2" charset="0"/>
              <a:cs typeface="Open Sans SemiBold" pitchFamily="2" charset="0"/>
            </a:endParaRPr>
          </a:p>
        </p:txBody>
      </p:sp>
      <p:sp>
        <p:nvSpPr>
          <p:cNvPr id="9" name="TextBox 116">
            <a:extLst>
              <a:ext uri="{FF2B5EF4-FFF2-40B4-BE49-F238E27FC236}">
                <a16:creationId xmlns:a16="http://schemas.microsoft.com/office/drawing/2014/main" id="{64CB3BBF-2556-6ABC-8AD1-D67DAFB7DA44}"/>
              </a:ext>
            </a:extLst>
          </p:cNvPr>
          <p:cNvSpPr txBox="1">
            <a:spLocks noChangeArrowheads="1"/>
          </p:cNvSpPr>
          <p:nvPr/>
        </p:nvSpPr>
        <p:spPr bwMode="auto">
          <a:xfrm>
            <a:off x="3741847" y="401454"/>
            <a:ext cx="7575442" cy="575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a:defRPr lang="da-DK"/>
            </a:defPPr>
            <a:lvl1pPr algn="just">
              <a:lnSpc>
                <a:spcPct val="110000"/>
              </a:lnSpc>
              <a:defRPr sz="1600" b="1">
                <a:solidFill>
                  <a:schemeClr val="accent1"/>
                </a:solidFill>
                <a:latin typeface="Open Sans Light" pitchFamily="2" charset="0"/>
                <a:ea typeface="Open Sans Light" pitchFamily="2" charset="0"/>
                <a:cs typeface="Open Sans Light" pitchFamily="2" charset="0"/>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pPr>
              <a:lnSpc>
                <a:spcPct val="120000"/>
              </a:lnSpc>
              <a:spcAft>
                <a:spcPts val="1200"/>
              </a:spcAft>
            </a:pPr>
            <a:r>
              <a:rPr lang="fr-FR" sz="1400" dirty="0"/>
              <a:t>Bénéficier de nos analyses</a:t>
            </a:r>
            <a:r>
              <a:rPr lang="en-US" sz="1400" b="0" dirty="0"/>
              <a:t> : </a:t>
            </a:r>
            <a:r>
              <a:rPr lang="fr-FR" sz="1400" b="0" dirty="0"/>
              <a:t>ESPON produit des analyses territoriales depuis 20 ans : des questions environnementales aux enjeux de transition numérique en passant par l’utilisation durable des sols ou encore les perspectives des zones rurales, à long terme, vous trouverez des résultats et recommandations étayées par des données scientifiques à même d’éclairer les décisions de politique publique. Toutes nos études sont disponibles sur note site web (</a:t>
            </a:r>
            <a:r>
              <a:rPr lang="fr-FR" sz="1400" b="0" dirty="0">
                <a:hlinkClick r:id="rId2"/>
              </a:rPr>
              <a:t>lien</a:t>
            </a:r>
            <a:r>
              <a:rPr lang="fr-FR" sz="1400" b="0" dirty="0"/>
              <a:t>), vous pouvez aussi nous contacter pour toute informations complémentaire</a:t>
            </a:r>
            <a:r>
              <a:rPr lang="en-US" b="0" dirty="0"/>
              <a:t>.</a:t>
            </a:r>
          </a:p>
          <a:p>
            <a:pPr>
              <a:lnSpc>
                <a:spcPct val="120000"/>
              </a:lnSpc>
              <a:spcAft>
                <a:spcPts val="1200"/>
              </a:spcAft>
            </a:pPr>
            <a:r>
              <a:rPr lang="fr-FR" sz="1400" dirty="0"/>
              <a:t>Utiliser notre portail pour accéder à nos données et à nos cartes</a:t>
            </a:r>
            <a:r>
              <a:rPr lang="fr-FR" sz="1400" b="0" dirty="0"/>
              <a:t> : toutes nos séries de données, d’indicateurs et nos milliers de cartes sont accessibles sur notre portail web (</a:t>
            </a:r>
            <a:r>
              <a:rPr lang="fr-FR" sz="1400" b="0" dirty="0">
                <a:hlinkClick r:id="rId3"/>
              </a:rPr>
              <a:t>lien</a:t>
            </a:r>
            <a:r>
              <a:rPr lang="fr-FR" sz="1400" b="0" dirty="0"/>
              <a:t>) Vous pouvez utiliser le portail web pour créer et stocker des contenus interactifs –comme des tableaux de bord et des cartes- pour mesurer les performances de votre territoire dans différents domaines et son positionnement par comparaison à d’autres territoires européens.</a:t>
            </a:r>
          </a:p>
          <a:p>
            <a:pPr>
              <a:lnSpc>
                <a:spcPct val="120000"/>
              </a:lnSpc>
              <a:spcAft>
                <a:spcPts val="1200"/>
              </a:spcAft>
            </a:pPr>
            <a:r>
              <a:rPr lang="fr-FR" sz="1400" dirty="0"/>
              <a:t>Tirer des enseignements de nos études de cas : </a:t>
            </a:r>
            <a:r>
              <a:rPr lang="fr-FR" sz="1400" b="0" dirty="0"/>
              <a:t>nous disposons d’innombrables études de cas, certaines d’entre elles peuvent présenter des situations similaires à la votre et peuvent donc être utilisées à des fins de parangonnage.</a:t>
            </a:r>
          </a:p>
          <a:p>
            <a:pPr>
              <a:lnSpc>
                <a:spcPct val="120000"/>
              </a:lnSpc>
              <a:spcAft>
                <a:spcPts val="1200"/>
              </a:spcAft>
            </a:pPr>
            <a:r>
              <a:rPr lang="fr-FR" sz="1400" dirty="0"/>
              <a:t>Demander à participer à des ateliers d’apprentissage par les pairs</a:t>
            </a:r>
            <a:r>
              <a:rPr lang="fr-FR" sz="1400" b="0" dirty="0"/>
              <a:t> : pour en savoir plus sur les résultats d’une étude spécifique, comprendre en quoi elle a été utile aux parties prenantes qui y ont participé et de quelle manière elle pourrait vous servir, vous pouvez demander à participer à un atelier d’apprentissage par les pairs. Organiser un atelier est simple et rapide. Contactez nous [</a:t>
            </a:r>
            <a:r>
              <a:rPr lang="fr-FR" sz="1400" b="0" dirty="0">
                <a:hlinkClick r:id="rId4"/>
              </a:rPr>
              <a:t>lien</a:t>
            </a:r>
            <a:r>
              <a:rPr lang="fr-FR" sz="1400" b="0" dirty="0"/>
              <a:t>] ou votre PCN/ECP (</a:t>
            </a:r>
            <a:r>
              <a:rPr lang="fr-FR" sz="1400" b="0" dirty="0">
                <a:hlinkClick r:id="rId5"/>
              </a:rPr>
              <a:t>lien</a:t>
            </a:r>
            <a:r>
              <a:rPr lang="fr-FR" sz="1400" b="0" dirty="0"/>
              <a:t>) afin que nous puissions l’organiser ensemble.</a:t>
            </a:r>
          </a:p>
        </p:txBody>
      </p:sp>
      <p:sp>
        <p:nvSpPr>
          <p:cNvPr id="11" name="Triangle 7">
            <a:extLst>
              <a:ext uri="{FF2B5EF4-FFF2-40B4-BE49-F238E27FC236}">
                <a16:creationId xmlns:a16="http://schemas.microsoft.com/office/drawing/2014/main" id="{EFA5F32B-5F9C-540E-A5B6-70431732966C}"/>
              </a:ext>
            </a:extLst>
          </p:cNvPr>
          <p:cNvSpPr/>
          <p:nvPr/>
        </p:nvSpPr>
        <p:spPr>
          <a:xfrm rot="5400000">
            <a:off x="2038806" y="392826"/>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6942DD8-4A4F-FC2C-A61E-727A30FE5A79}"/>
              </a:ext>
            </a:extLst>
          </p:cNvPr>
          <p:cNvCxnSpPr>
            <a:cxnSpLocks/>
          </p:cNvCxnSpPr>
          <p:nvPr/>
        </p:nvCxnSpPr>
        <p:spPr>
          <a:xfrm flipV="1">
            <a:off x="2898774"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7" name="Graphic 6">
            <a:extLst>
              <a:ext uri="{FF2B5EF4-FFF2-40B4-BE49-F238E27FC236}">
                <a16:creationId xmlns:a16="http://schemas.microsoft.com/office/drawing/2014/main" id="{CF656FC0-EE75-1A4E-246B-EDEA1164F69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56535" y="444624"/>
            <a:ext cx="359915" cy="539873"/>
          </a:xfrm>
          <a:prstGeom prst="rect">
            <a:avLst/>
          </a:prstGeom>
        </p:spPr>
      </p:pic>
      <p:pic>
        <p:nvPicPr>
          <p:cNvPr id="12" name="Graphic 11">
            <a:extLst>
              <a:ext uri="{FF2B5EF4-FFF2-40B4-BE49-F238E27FC236}">
                <a16:creationId xmlns:a16="http://schemas.microsoft.com/office/drawing/2014/main" id="{69C65E84-DD90-881D-0837-C7138AA272EB}"/>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88282" y="2206642"/>
            <a:ext cx="359915" cy="539873"/>
          </a:xfrm>
          <a:prstGeom prst="rect">
            <a:avLst/>
          </a:prstGeom>
        </p:spPr>
      </p:pic>
      <p:pic>
        <p:nvPicPr>
          <p:cNvPr id="14" name="Graphic 13">
            <a:extLst>
              <a:ext uri="{FF2B5EF4-FFF2-40B4-BE49-F238E27FC236}">
                <a16:creationId xmlns:a16="http://schemas.microsoft.com/office/drawing/2014/main" id="{7BACDB9D-DDE2-C1EB-3C9E-857670377EC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23776" y="3515902"/>
            <a:ext cx="359915" cy="539873"/>
          </a:xfrm>
          <a:prstGeom prst="rect">
            <a:avLst/>
          </a:prstGeom>
        </p:spPr>
      </p:pic>
      <p:pic>
        <p:nvPicPr>
          <p:cNvPr id="22" name="Picture 21" descr="Icon&#10;&#10;Description automatically generated">
            <a:extLst>
              <a:ext uri="{FF2B5EF4-FFF2-40B4-BE49-F238E27FC236}">
                <a16:creationId xmlns:a16="http://schemas.microsoft.com/office/drawing/2014/main" id="{3D655CAD-9D0D-D1F8-2090-8EDE6AE4894C}"/>
              </a:ext>
            </a:extLst>
          </p:cNvPr>
          <p:cNvPicPr>
            <a:picLocks noChangeAspect="1"/>
          </p:cNvPicPr>
          <p:nvPr/>
        </p:nvPicPr>
        <p:blipFill>
          <a:blip r:embed="rId8" cstate="print">
            <a:lum bright="70000" contrast="-70000"/>
            <a:extLst>
              <a:ext uri="{28A0092B-C50C-407E-A947-70E740481C1C}">
                <a14:useLocalDpi xmlns:a14="http://schemas.microsoft.com/office/drawing/2010/main"/>
              </a:ext>
            </a:extLst>
          </a:blip>
          <a:stretch>
            <a:fillRect/>
          </a:stretch>
        </p:blipFill>
        <p:spPr>
          <a:xfrm>
            <a:off x="2210923" y="652372"/>
            <a:ext cx="658707" cy="658707"/>
          </a:xfrm>
          <a:prstGeom prst="rect">
            <a:avLst/>
          </a:prstGeom>
        </p:spPr>
      </p:pic>
      <p:pic>
        <p:nvPicPr>
          <p:cNvPr id="2" name="Graphic 1">
            <a:extLst>
              <a:ext uri="{FF2B5EF4-FFF2-40B4-BE49-F238E27FC236}">
                <a16:creationId xmlns:a16="http://schemas.microsoft.com/office/drawing/2014/main" id="{436E4D1F-76DF-2569-8AD5-1D9BFC9D518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57694" y="4437497"/>
            <a:ext cx="359915" cy="539873"/>
          </a:xfrm>
          <a:prstGeom prst="rect">
            <a:avLst/>
          </a:prstGeom>
        </p:spPr>
      </p:pic>
    </p:spTree>
    <p:extLst>
      <p:ext uri="{BB962C8B-B14F-4D97-AF65-F5344CB8AC3E}">
        <p14:creationId xmlns:p14="http://schemas.microsoft.com/office/powerpoint/2010/main" val="58644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05A8E7-6A64-B95B-FD54-D3BFE692E32E}"/>
              </a:ext>
            </a:extLst>
          </p:cNvPr>
          <p:cNvSpPr/>
          <p:nvPr/>
        </p:nvSpPr>
        <p:spPr>
          <a:xfrm>
            <a:off x="3382479" y="2872507"/>
            <a:ext cx="7980377" cy="398549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dirty="0"/>
          </a:p>
        </p:txBody>
      </p:sp>
      <p:pic>
        <p:nvPicPr>
          <p:cNvPr id="6" name="Graphic 5">
            <a:extLst>
              <a:ext uri="{FF2B5EF4-FFF2-40B4-BE49-F238E27FC236}">
                <a16:creationId xmlns:a16="http://schemas.microsoft.com/office/drawing/2014/main" id="{BE5B173D-6106-B049-751B-120A2549CF5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08629" y="2817598"/>
            <a:ext cx="359915" cy="539873"/>
          </a:xfrm>
          <a:prstGeom prst="rect">
            <a:avLst/>
          </a:prstGeom>
        </p:spPr>
      </p:pic>
      <p:pic>
        <p:nvPicPr>
          <p:cNvPr id="10" name="Graphic 9">
            <a:extLst>
              <a:ext uri="{FF2B5EF4-FFF2-40B4-BE49-F238E27FC236}">
                <a16:creationId xmlns:a16="http://schemas.microsoft.com/office/drawing/2014/main" id="{3DE55580-7298-AB78-2B78-625C517E10C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82479" y="4830616"/>
            <a:ext cx="359915" cy="539873"/>
          </a:xfrm>
          <a:prstGeom prst="rect">
            <a:avLst/>
          </a:prstGeom>
        </p:spPr>
      </p:pic>
      <p:sp>
        <p:nvSpPr>
          <p:cNvPr id="23" name="Rectangle 22">
            <a:extLst>
              <a:ext uri="{FF2B5EF4-FFF2-40B4-BE49-F238E27FC236}">
                <a16:creationId xmlns:a16="http://schemas.microsoft.com/office/drawing/2014/main" id="{C84F9B2F-346F-A5DD-9D42-5AB9E47ABA4F}"/>
              </a:ext>
            </a:extLst>
          </p:cNvPr>
          <p:cNvSpPr/>
          <p:nvPr/>
        </p:nvSpPr>
        <p:spPr>
          <a:xfrm>
            <a:off x="0" y="0"/>
            <a:ext cx="2869630" cy="685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8" name="TextBox 115">
            <a:extLst>
              <a:ext uri="{FF2B5EF4-FFF2-40B4-BE49-F238E27FC236}">
                <a16:creationId xmlns:a16="http://schemas.microsoft.com/office/drawing/2014/main" id="{56681D9D-C977-D280-2BCD-00C81AF56029}"/>
              </a:ext>
            </a:extLst>
          </p:cNvPr>
          <p:cNvSpPr txBox="1">
            <a:spLocks noChangeArrowheads="1"/>
          </p:cNvSpPr>
          <p:nvPr/>
        </p:nvSpPr>
        <p:spPr bwMode="auto">
          <a:xfrm>
            <a:off x="279398" y="1278090"/>
            <a:ext cx="2774949" cy="452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en-US" altLang="es-MX" sz="3200" dirty="0">
                <a:latin typeface="Open Sans SemiBold" pitchFamily="2" charset="0"/>
                <a:ea typeface="Open Sans SemiBold" pitchFamily="2" charset="0"/>
                <a:cs typeface="Open Sans SemiBold" pitchFamily="2" charset="0"/>
              </a:rPr>
              <a:t>Je suis responsable de politique publique :</a:t>
            </a:r>
          </a:p>
          <a:p>
            <a:endParaRPr lang="en-US" altLang="es-MX" sz="3200" dirty="0">
              <a:latin typeface="Open Sans SemiBold" pitchFamily="2" charset="0"/>
              <a:ea typeface="Open Sans SemiBold" pitchFamily="2" charset="0"/>
              <a:cs typeface="Open Sans SemiBold" pitchFamily="2" charset="0"/>
            </a:endParaRPr>
          </a:p>
          <a:p>
            <a:r>
              <a:rPr lang="en-US" altLang="es-MX" sz="3200" dirty="0">
                <a:latin typeface="Open Sans SemiBold" pitchFamily="2" charset="0"/>
                <a:ea typeface="Open Sans SemiBold" pitchFamily="2" charset="0"/>
                <a:cs typeface="Open Sans SemiBold" pitchFamily="2" charset="0"/>
              </a:rPr>
              <a:t>que puis-je faire avec ESPON ?</a:t>
            </a:r>
          </a:p>
          <a:p>
            <a:r>
              <a:rPr lang="en-US" altLang="es-MX" sz="3200" dirty="0">
                <a:latin typeface="Open Sans SemiBold" pitchFamily="2" charset="0"/>
                <a:ea typeface="Open Sans SemiBold" pitchFamily="2" charset="0"/>
                <a:cs typeface="Open Sans SemiBold" pitchFamily="2" charset="0"/>
              </a:rPr>
              <a:t>(II)</a:t>
            </a:r>
            <a:endParaRPr lang="id-ID" altLang="es-MX" sz="3200" dirty="0">
              <a:latin typeface="Open Sans SemiBold" pitchFamily="2" charset="0"/>
              <a:ea typeface="Open Sans SemiBold" pitchFamily="2" charset="0"/>
              <a:cs typeface="Open Sans SemiBold" pitchFamily="2" charset="0"/>
            </a:endParaRPr>
          </a:p>
        </p:txBody>
      </p:sp>
      <p:sp>
        <p:nvSpPr>
          <p:cNvPr id="9" name="TextBox 116">
            <a:extLst>
              <a:ext uri="{FF2B5EF4-FFF2-40B4-BE49-F238E27FC236}">
                <a16:creationId xmlns:a16="http://schemas.microsoft.com/office/drawing/2014/main" id="{64CB3BBF-2556-6ABC-8AD1-D67DAFB7DA44}"/>
              </a:ext>
            </a:extLst>
          </p:cNvPr>
          <p:cNvSpPr txBox="1">
            <a:spLocks noChangeArrowheads="1"/>
          </p:cNvSpPr>
          <p:nvPr/>
        </p:nvSpPr>
        <p:spPr bwMode="auto">
          <a:xfrm>
            <a:off x="3597442" y="649705"/>
            <a:ext cx="7690702" cy="596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a:defRPr lang="da-DK"/>
            </a:defPPr>
            <a:lvl1pPr algn="just">
              <a:lnSpc>
                <a:spcPct val="110000"/>
              </a:lnSpc>
              <a:defRPr sz="1600" b="1">
                <a:solidFill>
                  <a:schemeClr val="accent1"/>
                </a:solidFill>
                <a:latin typeface="Open Sans Light" pitchFamily="2" charset="0"/>
                <a:ea typeface="Open Sans Light" pitchFamily="2" charset="0"/>
                <a:cs typeface="Open Sans Light" pitchFamily="2" charset="0"/>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pPr>
              <a:lnSpc>
                <a:spcPct val="120000"/>
              </a:lnSpc>
              <a:spcAft>
                <a:spcPts val="1200"/>
              </a:spcAft>
            </a:pPr>
            <a:r>
              <a:rPr lang="fr-FR" sz="1400" dirty="0"/>
              <a:t>Jeter un œil sur nos notes de synthèse et nos manuels :</a:t>
            </a:r>
            <a:r>
              <a:rPr lang="fr-FR" sz="1400" b="0" dirty="0"/>
              <a:t>  ces derniers sont des introductions accessibles à une grande variété de sujets. Ils donnent un avant goût de tout ce que nos projets peuvent avoir à vous offrir et notre blog et la web revue TerritoriALL proposent des articles qui peuvent servir de source d’inspiration.</a:t>
            </a:r>
          </a:p>
          <a:p>
            <a:pPr>
              <a:spcAft>
                <a:spcPts val="600"/>
              </a:spcAft>
            </a:pPr>
            <a:r>
              <a:rPr lang="fr-FR" sz="1400" dirty="0"/>
              <a:t>Demander l’appui d’ESPON</a:t>
            </a:r>
            <a:r>
              <a:rPr lang="fr-FR" sz="1400" b="0" dirty="0"/>
              <a:t> : si vous avez un besoin spécifique en matière d’élaboration ou de mise en œuvre de politique publique et que cette thématique entre dans un de nos TAP (programmes d’actions prioritaires) [</a:t>
            </a:r>
            <a:r>
              <a:rPr lang="en-US" altLang="zh-CN" sz="1400" dirty="0">
                <a:solidFill>
                  <a:schemeClr val="bg1"/>
                </a:solidFill>
                <a:hlinkClick r:id="rId4"/>
              </a:rPr>
              <a:t>lien</a:t>
            </a:r>
            <a:r>
              <a:rPr lang="fr-FR" sz="1400" b="0" dirty="0"/>
              <a:t>], contactez nous ; différentes options sont prévues pour l’implication des parties prenantes,</a:t>
            </a:r>
            <a:endParaRPr lang="en-US" sz="1400" b="0" dirty="0"/>
          </a:p>
          <a:p>
            <a:pPr marL="285750" indent="-285750">
              <a:spcAft>
                <a:spcPts val="600"/>
              </a:spcAft>
              <a:buFont typeface="Arial" panose="020B0604020202020204" pitchFamily="34" charset="0"/>
              <a:buChar char="•"/>
            </a:pPr>
            <a:r>
              <a:rPr lang="fr-FR" dirty="0">
                <a:solidFill>
                  <a:schemeClr val="bg1"/>
                </a:solidFill>
              </a:rPr>
              <a:t>Appel à manifestation d’intérêt pour des analyses ciblées </a:t>
            </a:r>
            <a:r>
              <a:rPr lang="fr-FR" sz="1400" b="0" dirty="0">
                <a:solidFill>
                  <a:schemeClr val="bg1"/>
                </a:solidFill>
              </a:rPr>
              <a:t>: ils sont ouverts tout au long de l’année et nous évaluons  régulièrement les propositions soumises.  Si vous êtes confronté à un défi concret en lien avec une politique publique, présentez une proposition conjointement avec des partenaires européens. Attention, ESPON n’octroie pas de subvention aux parties prenantes. Nous les soutenons directement en revanche, en commandant des études  et en organisant un transfert de connaissances sur le sujet auprès de chercheurs et nos équipes internes. Vous trouverez une information actualisée à ce sujet sur notre site web, nos médias sociaux et  notre newsletter.</a:t>
            </a:r>
          </a:p>
          <a:p>
            <a:pPr marL="285750" indent="-285750">
              <a:spcAft>
                <a:spcPts val="600"/>
              </a:spcAft>
              <a:buFont typeface="Arial" panose="020B0604020202020204" pitchFamily="34" charset="0"/>
              <a:buChar char="•"/>
            </a:pPr>
            <a:r>
              <a:rPr lang="fr-FR" dirty="0">
                <a:solidFill>
                  <a:schemeClr val="bg1"/>
                </a:solidFill>
              </a:rPr>
              <a:t>Services à la demande</a:t>
            </a:r>
            <a:r>
              <a:rPr lang="fr-FR" b="0" dirty="0">
                <a:solidFill>
                  <a:schemeClr val="bg1"/>
                </a:solidFill>
              </a:rPr>
              <a:t> : </a:t>
            </a:r>
            <a:r>
              <a:rPr lang="fr-FR" sz="1400" b="0" dirty="0">
                <a:solidFill>
                  <a:schemeClr val="bg1"/>
                </a:solidFill>
              </a:rPr>
              <a:t>pour répondre à un besoin spécifique requérant une approche sur mesure, vous pouvez aussi demander l’appui d’ESPON. Dans ce cas, contactez directement votre PCN (ECP) </a:t>
            </a:r>
            <a:r>
              <a:rPr lang="fr-FR" sz="1400" dirty="0">
                <a:solidFill>
                  <a:schemeClr val="bg1"/>
                </a:solidFill>
              </a:rPr>
              <a:t>[</a:t>
            </a:r>
            <a:r>
              <a:rPr lang="fr-FR" sz="1400" dirty="0">
                <a:solidFill>
                  <a:schemeClr val="bg1"/>
                </a:solidFill>
                <a:hlinkClick r:id="rId5">
                  <a:extLst>
                    <a:ext uri="{A12FA001-AC4F-418D-AE19-62706E023703}">
                      <ahyp:hlinkClr xmlns:ahyp="http://schemas.microsoft.com/office/drawing/2018/hyperlinkcolor" val="tx"/>
                    </a:ext>
                  </a:extLst>
                </a:hlinkClick>
              </a:rPr>
              <a:t>lien</a:t>
            </a:r>
            <a:r>
              <a:rPr lang="fr-FR" sz="1400" dirty="0">
                <a:solidFill>
                  <a:schemeClr val="bg1"/>
                </a:solidFill>
              </a:rPr>
              <a:t> </a:t>
            </a:r>
            <a:r>
              <a:rPr lang="fr-FR" sz="1400" b="0" dirty="0">
                <a:solidFill>
                  <a:schemeClr val="bg1"/>
                </a:solidFill>
              </a:rPr>
              <a:t>] afin de vérifier si ESPON peut répondre à ce besoin par exemple via des analyses territoriales rapides ou encore des évènements dédiés comme des sessions de formation ou des publications dans votre langue nationale</a:t>
            </a:r>
            <a:r>
              <a:rPr lang="en-US" sz="1400" b="0" dirty="0">
                <a:solidFill>
                  <a:schemeClr val="bg1"/>
                </a:solidFill>
              </a:rPr>
              <a:t>.</a:t>
            </a:r>
            <a:r>
              <a:rPr lang="en-US" sz="1400" b="0" dirty="0">
                <a:solidFill>
                  <a:schemeClr val="tx1"/>
                </a:solidFill>
              </a:rPr>
              <a:t>.</a:t>
            </a:r>
            <a:endParaRPr lang="en-US" sz="1600" b="0" dirty="0">
              <a:solidFill>
                <a:schemeClr val="tx1"/>
              </a:solidFill>
            </a:endParaRPr>
          </a:p>
          <a:p>
            <a:pPr>
              <a:lnSpc>
                <a:spcPct val="120000"/>
              </a:lnSpc>
              <a:spcAft>
                <a:spcPts val="1200"/>
              </a:spcAft>
            </a:pPr>
            <a:endParaRPr lang="en-US" b="0" dirty="0"/>
          </a:p>
        </p:txBody>
      </p:sp>
      <p:cxnSp>
        <p:nvCxnSpPr>
          <p:cNvPr id="5" name="Straight Connector 4">
            <a:extLst>
              <a:ext uri="{FF2B5EF4-FFF2-40B4-BE49-F238E27FC236}">
                <a16:creationId xmlns:a16="http://schemas.microsoft.com/office/drawing/2014/main" id="{B6942DD8-4A4F-FC2C-A61E-727A30FE5A79}"/>
              </a:ext>
            </a:extLst>
          </p:cNvPr>
          <p:cNvCxnSpPr>
            <a:cxnSpLocks/>
          </p:cNvCxnSpPr>
          <p:nvPr/>
        </p:nvCxnSpPr>
        <p:spPr>
          <a:xfrm flipV="1">
            <a:off x="2898774"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4" name="Graphic 13">
            <a:extLst>
              <a:ext uri="{FF2B5EF4-FFF2-40B4-BE49-F238E27FC236}">
                <a16:creationId xmlns:a16="http://schemas.microsoft.com/office/drawing/2014/main" id="{7BACDB9D-DDE2-C1EB-3C9E-857670377EC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61912" y="658082"/>
            <a:ext cx="359915" cy="539873"/>
          </a:xfrm>
          <a:prstGeom prst="rect">
            <a:avLst/>
          </a:prstGeom>
        </p:spPr>
      </p:pic>
      <p:pic>
        <p:nvPicPr>
          <p:cNvPr id="21" name="Graphic 20">
            <a:extLst>
              <a:ext uri="{FF2B5EF4-FFF2-40B4-BE49-F238E27FC236}">
                <a16:creationId xmlns:a16="http://schemas.microsoft.com/office/drawing/2014/main" id="{64AE1ADC-6B0C-B5E7-6340-D414F9A1C79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61911" y="1803906"/>
            <a:ext cx="359915" cy="539873"/>
          </a:xfrm>
          <a:prstGeom prst="rect">
            <a:avLst/>
          </a:prstGeom>
        </p:spPr>
      </p:pic>
      <p:sp>
        <p:nvSpPr>
          <p:cNvPr id="2" name="Triangle 7">
            <a:extLst>
              <a:ext uri="{FF2B5EF4-FFF2-40B4-BE49-F238E27FC236}">
                <a16:creationId xmlns:a16="http://schemas.microsoft.com/office/drawing/2014/main" id="{A361583C-B232-3CCA-129C-772727B733B6}"/>
              </a:ext>
            </a:extLst>
          </p:cNvPr>
          <p:cNvSpPr/>
          <p:nvPr/>
        </p:nvSpPr>
        <p:spPr>
          <a:xfrm rot="5400000">
            <a:off x="2026106" y="473256"/>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3" name="Picture 2" descr="Icon&#10;&#10;Description automatically generated">
            <a:extLst>
              <a:ext uri="{FF2B5EF4-FFF2-40B4-BE49-F238E27FC236}">
                <a16:creationId xmlns:a16="http://schemas.microsoft.com/office/drawing/2014/main" id="{AA7E1D12-D79A-257D-2D28-FBDA85A29DA3}"/>
              </a:ext>
            </a:extLst>
          </p:cNvPr>
          <p:cNvPicPr>
            <a:picLocks noChangeAspect="1"/>
          </p:cNvPicPr>
          <p:nvPr/>
        </p:nvPicPr>
        <p:blipFill>
          <a:blip r:embed="rId8" cstate="print">
            <a:lum bright="70000" contrast="-70000"/>
            <a:extLst>
              <a:ext uri="{28A0092B-C50C-407E-A947-70E740481C1C}">
                <a14:useLocalDpi xmlns:a14="http://schemas.microsoft.com/office/drawing/2010/main"/>
              </a:ext>
            </a:extLst>
          </a:blip>
          <a:stretch>
            <a:fillRect/>
          </a:stretch>
        </p:blipFill>
        <p:spPr>
          <a:xfrm>
            <a:off x="2198223" y="732802"/>
            <a:ext cx="658707" cy="658707"/>
          </a:xfrm>
          <a:prstGeom prst="rect">
            <a:avLst/>
          </a:prstGeom>
        </p:spPr>
      </p:pic>
    </p:spTree>
    <p:extLst>
      <p:ext uri="{BB962C8B-B14F-4D97-AF65-F5344CB8AC3E}">
        <p14:creationId xmlns:p14="http://schemas.microsoft.com/office/powerpoint/2010/main" val="81907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410C84-FA4F-27E9-1A2F-776A8FA91213}"/>
              </a:ext>
            </a:extLst>
          </p:cNvPr>
          <p:cNvSpPr/>
          <p:nvPr/>
        </p:nvSpPr>
        <p:spPr>
          <a:xfrm>
            <a:off x="0" y="0"/>
            <a:ext cx="2869630" cy="685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8" name="TextBox 115">
            <a:extLst>
              <a:ext uri="{FF2B5EF4-FFF2-40B4-BE49-F238E27FC236}">
                <a16:creationId xmlns:a16="http://schemas.microsoft.com/office/drawing/2014/main" id="{56681D9D-C977-D280-2BCD-00C81AF56029}"/>
              </a:ext>
            </a:extLst>
          </p:cNvPr>
          <p:cNvSpPr txBox="1">
            <a:spLocks noChangeArrowheads="1"/>
          </p:cNvSpPr>
          <p:nvPr/>
        </p:nvSpPr>
        <p:spPr bwMode="auto">
          <a:xfrm>
            <a:off x="279398" y="1278090"/>
            <a:ext cx="2774949" cy="452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en-US" altLang="es-MX" sz="3200" dirty="0">
                <a:latin typeface="Open Sans SemiBold" pitchFamily="2" charset="0"/>
                <a:ea typeface="Open Sans SemiBold" pitchFamily="2" charset="0"/>
                <a:cs typeface="Open Sans SemiBold" pitchFamily="2" charset="0"/>
              </a:rPr>
              <a:t>Je suis responsable de politique publique :</a:t>
            </a:r>
          </a:p>
          <a:p>
            <a:endParaRPr lang="en-US" altLang="es-MX" sz="3200" dirty="0">
              <a:latin typeface="Open Sans SemiBold" pitchFamily="2" charset="0"/>
              <a:ea typeface="Open Sans SemiBold" pitchFamily="2" charset="0"/>
              <a:cs typeface="Open Sans SemiBold" pitchFamily="2" charset="0"/>
            </a:endParaRPr>
          </a:p>
          <a:p>
            <a:r>
              <a:rPr lang="en-US" altLang="es-MX" sz="3200" dirty="0">
                <a:latin typeface="Open Sans SemiBold" pitchFamily="2" charset="0"/>
                <a:ea typeface="Open Sans SemiBold" pitchFamily="2" charset="0"/>
                <a:cs typeface="Open Sans SemiBold" pitchFamily="2" charset="0"/>
              </a:rPr>
              <a:t>que puis-je faire avec ESPON?</a:t>
            </a:r>
          </a:p>
          <a:p>
            <a:r>
              <a:rPr lang="en-US" altLang="es-MX" sz="3200" dirty="0">
                <a:latin typeface="Open Sans SemiBold" pitchFamily="2" charset="0"/>
                <a:ea typeface="Open Sans SemiBold" pitchFamily="2" charset="0"/>
                <a:cs typeface="Open Sans SemiBold" pitchFamily="2" charset="0"/>
              </a:rPr>
              <a:t>(III)</a:t>
            </a:r>
            <a:endParaRPr lang="id-ID" altLang="es-MX" sz="3200" dirty="0">
              <a:latin typeface="Open Sans SemiBold" pitchFamily="2" charset="0"/>
              <a:ea typeface="Open Sans SemiBold" pitchFamily="2" charset="0"/>
              <a:cs typeface="Open Sans SemiBold" pitchFamily="2" charset="0"/>
            </a:endParaRPr>
          </a:p>
        </p:txBody>
      </p:sp>
      <p:sp>
        <p:nvSpPr>
          <p:cNvPr id="9" name="TextBox 116">
            <a:extLst>
              <a:ext uri="{FF2B5EF4-FFF2-40B4-BE49-F238E27FC236}">
                <a16:creationId xmlns:a16="http://schemas.microsoft.com/office/drawing/2014/main" id="{64CB3BBF-2556-6ABC-8AD1-D67DAFB7DA44}"/>
              </a:ext>
            </a:extLst>
          </p:cNvPr>
          <p:cNvSpPr txBox="1">
            <a:spLocks noChangeArrowheads="1"/>
          </p:cNvSpPr>
          <p:nvPr/>
        </p:nvSpPr>
        <p:spPr bwMode="auto">
          <a:xfrm>
            <a:off x="3466876" y="1350160"/>
            <a:ext cx="7912124" cy="570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a:defRPr lang="da-DK"/>
            </a:defPPr>
            <a:lvl1pPr algn="just">
              <a:lnSpc>
                <a:spcPct val="110000"/>
              </a:lnSpc>
              <a:defRPr sz="1600" b="1">
                <a:solidFill>
                  <a:schemeClr val="accent1"/>
                </a:solidFill>
                <a:latin typeface="Open Sans Light" pitchFamily="2" charset="0"/>
                <a:ea typeface="Open Sans Light" pitchFamily="2" charset="0"/>
                <a:cs typeface="Open Sans Light" pitchFamily="2" charset="0"/>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pPr>
              <a:lnSpc>
                <a:spcPct val="120000"/>
              </a:lnSpc>
              <a:spcAft>
                <a:spcPts val="1200"/>
              </a:spcAft>
            </a:pPr>
            <a:r>
              <a:rPr lang="fr-FR" dirty="0"/>
              <a:t>Utiliser les Analyses d’Impact Territoriales (TIA) d’ESPON </a:t>
            </a:r>
            <a:r>
              <a:rPr lang="fr-FR" b="0" dirty="0"/>
              <a:t>:</a:t>
            </a:r>
            <a:r>
              <a:rPr lang="fr-FR" dirty="0"/>
              <a:t> </a:t>
            </a:r>
            <a:r>
              <a:rPr lang="fr-FR" b="0" dirty="0"/>
              <a:t>si vous souhaitez mieux comprendre les impacts territoriaux des politiques que vous devez concevoir, mettre en œuvre ou évaluer, vous pouvez vous appuyer sur l’outil interactif ESPON TIA ou explorer les autres outils proposés par ESPON pour mesurer la dynamique de votre territoire [</a:t>
            </a:r>
            <a:r>
              <a:rPr lang="fr-FR" b="0" dirty="0">
                <a:hlinkClick r:id="rId2"/>
              </a:rPr>
              <a:t>lien</a:t>
            </a:r>
            <a:r>
              <a:rPr lang="fr-FR" b="0" dirty="0"/>
              <a:t>]</a:t>
            </a:r>
          </a:p>
          <a:p>
            <a:pPr>
              <a:lnSpc>
                <a:spcPct val="120000"/>
              </a:lnSpc>
              <a:spcAft>
                <a:spcPts val="1200"/>
              </a:spcAft>
            </a:pPr>
            <a:r>
              <a:rPr lang="fr-FR" dirty="0"/>
              <a:t>Vous impliquer dans nos projets de recherche et faire de sorte de vous approprier pleinement leurs résultats </a:t>
            </a:r>
            <a:r>
              <a:rPr lang="fr-FR" b="0" dirty="0"/>
              <a:t>: nous offrons aux responsables de politiques publiques la possibilité de s’impliquer dans la conception et la mise en œuvre de nos travaux de recherche. Vous pouvez avoir immédiatement accès aux résultats des recherche de différents domaines, et proposer votre territoire comme étude de cas au sein d’un projet de recherche pour maximiser ses enseignements par l’apport d’une expertise de première main adaptée aux spécificités de votre territoire ;</a:t>
            </a:r>
          </a:p>
          <a:p>
            <a:pPr>
              <a:lnSpc>
                <a:spcPct val="120000"/>
              </a:lnSpc>
              <a:spcAft>
                <a:spcPts val="1200"/>
              </a:spcAft>
            </a:pPr>
            <a:r>
              <a:rPr lang="fr-FR" dirty="0"/>
              <a:t>Développer votre réseau en participant à nos activités </a:t>
            </a:r>
            <a:r>
              <a:rPr lang="fr-FR" b="0" dirty="0"/>
              <a:t>: nous organisons dans toute l’Europe des évènements consacrés à des enjeux politiques clé et à leur impacts territoriaux. Ils sont l’occasion d’échanges entre pairs issus des institutions européennes et des responsables actifs à l’échelle nationale, régionale et locale qui souhaitent croiser leurs expériences pour optimiser les performances de politiques mises en œuvre sur le terrain. </a:t>
            </a:r>
          </a:p>
        </p:txBody>
      </p:sp>
      <p:pic>
        <p:nvPicPr>
          <p:cNvPr id="14" name="Graphic 13">
            <a:extLst>
              <a:ext uri="{FF2B5EF4-FFF2-40B4-BE49-F238E27FC236}">
                <a16:creationId xmlns:a16="http://schemas.microsoft.com/office/drawing/2014/main" id="{7BACDB9D-DDE2-C1EB-3C9E-857670377EC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82749" y="1365949"/>
            <a:ext cx="359915" cy="539873"/>
          </a:xfrm>
          <a:prstGeom prst="rect">
            <a:avLst/>
          </a:prstGeom>
        </p:spPr>
      </p:pic>
      <p:pic>
        <p:nvPicPr>
          <p:cNvPr id="16" name="Graphic 15">
            <a:extLst>
              <a:ext uri="{FF2B5EF4-FFF2-40B4-BE49-F238E27FC236}">
                <a16:creationId xmlns:a16="http://schemas.microsoft.com/office/drawing/2014/main" id="{5F186F44-1784-E2E7-2FFE-B578EC6B278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58440" y="5222114"/>
            <a:ext cx="359915" cy="539873"/>
          </a:xfrm>
          <a:prstGeom prst="rect">
            <a:avLst/>
          </a:prstGeom>
        </p:spPr>
      </p:pic>
      <p:pic>
        <p:nvPicPr>
          <p:cNvPr id="21" name="Graphic 20">
            <a:extLst>
              <a:ext uri="{FF2B5EF4-FFF2-40B4-BE49-F238E27FC236}">
                <a16:creationId xmlns:a16="http://schemas.microsoft.com/office/drawing/2014/main" id="{64AE1ADC-6B0C-B5E7-6340-D414F9A1C79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82748" y="2704120"/>
            <a:ext cx="359915" cy="539873"/>
          </a:xfrm>
          <a:prstGeom prst="rect">
            <a:avLst/>
          </a:prstGeom>
        </p:spPr>
      </p:pic>
      <p:sp>
        <p:nvSpPr>
          <p:cNvPr id="2" name="Triangle 7">
            <a:extLst>
              <a:ext uri="{FF2B5EF4-FFF2-40B4-BE49-F238E27FC236}">
                <a16:creationId xmlns:a16="http://schemas.microsoft.com/office/drawing/2014/main" id="{FEC4985C-E063-FE3C-FDAF-9C7097FF2903}"/>
              </a:ext>
            </a:extLst>
          </p:cNvPr>
          <p:cNvSpPr/>
          <p:nvPr/>
        </p:nvSpPr>
        <p:spPr>
          <a:xfrm rot="5400000">
            <a:off x="2013442" y="264638"/>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78F7E8AF-13CC-C4EE-5A96-7618037DF72A}"/>
              </a:ext>
            </a:extLst>
          </p:cNvPr>
          <p:cNvCxnSpPr>
            <a:cxnSpLocks/>
          </p:cNvCxnSpPr>
          <p:nvPr/>
        </p:nvCxnSpPr>
        <p:spPr>
          <a:xfrm flipV="1">
            <a:off x="2898774"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4" name="Picture 3" descr="Icon&#10;&#10;Description automatically generated">
            <a:extLst>
              <a:ext uri="{FF2B5EF4-FFF2-40B4-BE49-F238E27FC236}">
                <a16:creationId xmlns:a16="http://schemas.microsoft.com/office/drawing/2014/main" id="{C1C66974-F1A2-09E0-633D-EC74B5B8BCF3}"/>
              </a:ext>
            </a:extLst>
          </p:cNvPr>
          <p:cNvPicPr>
            <a:picLocks noChangeAspect="1"/>
          </p:cNvPicPr>
          <p:nvPr/>
        </p:nvPicPr>
        <p:blipFill>
          <a:blip r:embed="rId5" cstate="print">
            <a:lum bright="70000" contrast="-70000"/>
            <a:extLst>
              <a:ext uri="{28A0092B-C50C-407E-A947-70E740481C1C}">
                <a14:useLocalDpi xmlns:a14="http://schemas.microsoft.com/office/drawing/2010/main"/>
              </a:ext>
            </a:extLst>
          </a:blip>
          <a:stretch>
            <a:fillRect/>
          </a:stretch>
        </p:blipFill>
        <p:spPr>
          <a:xfrm>
            <a:off x="2185559" y="524184"/>
            <a:ext cx="658707" cy="658707"/>
          </a:xfrm>
          <a:prstGeom prst="rect">
            <a:avLst/>
          </a:prstGeom>
        </p:spPr>
      </p:pic>
    </p:spTree>
    <p:extLst>
      <p:ext uri="{BB962C8B-B14F-4D97-AF65-F5344CB8AC3E}">
        <p14:creationId xmlns:p14="http://schemas.microsoft.com/office/powerpoint/2010/main" val="407385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90086-B631-81C4-B18E-29E638F2B62B}"/>
              </a:ext>
            </a:extLst>
          </p:cNvPr>
          <p:cNvSpPr/>
          <p:nvPr/>
        </p:nvSpPr>
        <p:spPr>
          <a:xfrm>
            <a:off x="0" y="0"/>
            <a:ext cx="2869630" cy="685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8" name="TextBox 115">
            <a:extLst>
              <a:ext uri="{FF2B5EF4-FFF2-40B4-BE49-F238E27FC236}">
                <a16:creationId xmlns:a16="http://schemas.microsoft.com/office/drawing/2014/main" id="{56681D9D-C977-D280-2BCD-00C81AF56029}"/>
              </a:ext>
            </a:extLst>
          </p:cNvPr>
          <p:cNvSpPr txBox="1">
            <a:spLocks noChangeArrowheads="1"/>
          </p:cNvSpPr>
          <p:nvPr/>
        </p:nvSpPr>
        <p:spPr bwMode="auto">
          <a:xfrm>
            <a:off x="295099" y="1100290"/>
            <a:ext cx="2438401" cy="353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en-US" altLang="es-MX" sz="3200" dirty="0">
                <a:latin typeface="Open Sans SemiBold" pitchFamily="2" charset="0"/>
                <a:ea typeface="Open Sans SemiBold" pitchFamily="2" charset="0"/>
                <a:cs typeface="Open Sans SemiBold" pitchFamily="2" charset="0"/>
              </a:rPr>
              <a:t>Je suis chercheur (se) :</a:t>
            </a:r>
          </a:p>
          <a:p>
            <a:endParaRPr lang="en-US" altLang="es-MX" sz="3200" dirty="0">
              <a:latin typeface="Open Sans SemiBold" pitchFamily="2" charset="0"/>
              <a:ea typeface="Open Sans SemiBold" pitchFamily="2" charset="0"/>
              <a:cs typeface="Open Sans SemiBold" pitchFamily="2" charset="0"/>
            </a:endParaRPr>
          </a:p>
          <a:p>
            <a:r>
              <a:rPr lang="en-US" altLang="es-MX" sz="3200" dirty="0">
                <a:latin typeface="Open Sans SemiBold" pitchFamily="2" charset="0"/>
                <a:ea typeface="Open Sans SemiBold" pitchFamily="2" charset="0"/>
                <a:cs typeface="Open Sans SemiBold" pitchFamily="2" charset="0"/>
              </a:rPr>
              <a:t>que puis-je faire avec  ESPON ?</a:t>
            </a:r>
            <a:endParaRPr lang="id-ID" altLang="es-MX" sz="3200" dirty="0">
              <a:latin typeface="Open Sans SemiBold" pitchFamily="2" charset="0"/>
              <a:ea typeface="Open Sans SemiBold" pitchFamily="2" charset="0"/>
              <a:cs typeface="Open Sans SemiBold" pitchFamily="2" charset="0"/>
            </a:endParaRPr>
          </a:p>
        </p:txBody>
      </p:sp>
      <p:sp>
        <p:nvSpPr>
          <p:cNvPr id="9" name="TextBox 116">
            <a:extLst>
              <a:ext uri="{FF2B5EF4-FFF2-40B4-BE49-F238E27FC236}">
                <a16:creationId xmlns:a16="http://schemas.microsoft.com/office/drawing/2014/main" id="{64CB3BBF-2556-6ABC-8AD1-D67DAFB7DA44}"/>
              </a:ext>
            </a:extLst>
          </p:cNvPr>
          <p:cNvSpPr txBox="1">
            <a:spLocks noChangeArrowheads="1"/>
          </p:cNvSpPr>
          <p:nvPr/>
        </p:nvSpPr>
        <p:spPr bwMode="auto">
          <a:xfrm>
            <a:off x="3812157" y="509617"/>
            <a:ext cx="8043747" cy="54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a:defRPr lang="da-DK"/>
            </a:defPPr>
            <a:lvl1pPr algn="just">
              <a:lnSpc>
                <a:spcPct val="110000"/>
              </a:lnSpc>
              <a:defRPr>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pPr>
              <a:spcAft>
                <a:spcPts val="1200"/>
              </a:spcAft>
            </a:pPr>
            <a:r>
              <a:rPr lang="fr-FR" sz="1400" b="1" dirty="0">
                <a:solidFill>
                  <a:schemeClr val="accent1"/>
                </a:solidFill>
                <a:latin typeface="Open Sans Light" pitchFamily="2" charset="0"/>
                <a:ea typeface="Open Sans Light" pitchFamily="2" charset="0"/>
                <a:cs typeface="Open Sans Light" pitchFamily="2" charset="0"/>
              </a:rPr>
              <a:t>Participer aux appels d’offre pour la conduite d’étude/l’apport d’expertise : </a:t>
            </a:r>
            <a:r>
              <a:rPr lang="fr-FR" sz="1400" dirty="0">
                <a:solidFill>
                  <a:schemeClr val="accent1"/>
                </a:solidFill>
                <a:latin typeface="Open Sans Light" pitchFamily="2" charset="0"/>
                <a:ea typeface="Open Sans Light" pitchFamily="2" charset="0"/>
                <a:cs typeface="Open Sans Light" pitchFamily="2" charset="0"/>
              </a:rPr>
              <a:t>nos projets sont mis en œuvre par des consortiums de chercheurs. Nous commandons également des prestations d’expertise et de conseil. Pour être tenus informés des appels d’offre, consultez régulièrement notre site web, nos réseaux sociaux et notre newsletter [</a:t>
            </a:r>
            <a:r>
              <a:rPr lang="fr-FR" sz="1400" dirty="0">
                <a:solidFill>
                  <a:schemeClr val="accent1"/>
                </a:solidFill>
                <a:latin typeface="Open Sans Light" pitchFamily="2" charset="0"/>
                <a:ea typeface="Open Sans Light" pitchFamily="2" charset="0"/>
                <a:cs typeface="Open Sans Light" pitchFamily="2" charset="0"/>
                <a:hlinkClick r:id="rId3"/>
              </a:rPr>
              <a:t>lien</a:t>
            </a:r>
            <a:r>
              <a:rPr lang="fr-FR" sz="1400" dirty="0">
                <a:solidFill>
                  <a:schemeClr val="accent1"/>
                </a:solidFill>
                <a:latin typeface="Open Sans Light" pitchFamily="2" charset="0"/>
                <a:ea typeface="Open Sans Light" pitchFamily="2" charset="0"/>
                <a:cs typeface="Open Sans Light" pitchFamily="2" charset="0"/>
              </a:rPr>
              <a:t> </a:t>
            </a:r>
            <a:r>
              <a:rPr lang="en-US" sz="1400" dirty="0">
                <a:solidFill>
                  <a:schemeClr val="accent1"/>
                </a:solidFill>
                <a:latin typeface="Open Sans Light" pitchFamily="2" charset="0"/>
                <a:ea typeface="Open Sans Light" pitchFamily="2" charset="0"/>
                <a:cs typeface="Open Sans Light" pitchFamily="2" charset="0"/>
              </a:rPr>
              <a:t>].</a:t>
            </a:r>
          </a:p>
          <a:p>
            <a:pPr>
              <a:spcAft>
                <a:spcPts val="1200"/>
              </a:spcAft>
            </a:pPr>
            <a:r>
              <a:rPr lang="fr-FR" sz="1400" b="1" dirty="0">
                <a:solidFill>
                  <a:schemeClr val="accent1"/>
                </a:solidFill>
                <a:latin typeface="Open Sans Light" pitchFamily="2" charset="0"/>
                <a:ea typeface="Open Sans Light" pitchFamily="2" charset="0"/>
                <a:cs typeface="Open Sans Light" pitchFamily="2" charset="0"/>
              </a:rPr>
              <a:t>Utiliser les analyses et données d’ESPON pour vos recherches :</a:t>
            </a:r>
            <a:r>
              <a:rPr lang="fr-FR" sz="1400" dirty="0">
                <a:solidFill>
                  <a:schemeClr val="accent1"/>
                </a:solidFill>
                <a:latin typeface="Open Sans Light" pitchFamily="2" charset="0"/>
                <a:ea typeface="Open Sans Light" pitchFamily="2" charset="0"/>
                <a:cs typeface="Open Sans Light" pitchFamily="2" charset="0"/>
              </a:rPr>
              <a:t> ESPON produit des données territoriales depuis plus de 20 ans. ESPON a été cité plus de 20.000 fois dans les publications scientifiques depuis 2006. Toutes nos études sont disponibles sur notre site web et toutes les séries de données  et d’indicateurs – ainsi que des milliers de cartes- sont téléchargeables sur notre portail </a:t>
            </a:r>
            <a:r>
              <a:rPr lang="en-US" sz="1400" dirty="0">
                <a:solidFill>
                  <a:schemeClr val="accent1"/>
                </a:solidFill>
                <a:latin typeface="Open Sans Light" pitchFamily="2" charset="0"/>
                <a:ea typeface="Open Sans Light" pitchFamily="2" charset="0"/>
                <a:cs typeface="Open Sans Light" pitchFamily="2" charset="0"/>
              </a:rPr>
              <a:t>[ </a:t>
            </a:r>
            <a:r>
              <a:rPr lang="en-US" sz="1600" dirty="0">
                <a:solidFill>
                  <a:schemeClr val="accent1"/>
                </a:solidFill>
                <a:latin typeface="Open Sans Light" pitchFamily="2" charset="0"/>
                <a:ea typeface="Open Sans Light" pitchFamily="2" charset="0"/>
                <a:cs typeface="Open Sans Light" pitchFamily="2" charset="0"/>
                <a:hlinkClick r:id="rId4"/>
              </a:rPr>
              <a:t>lien</a:t>
            </a:r>
            <a:r>
              <a:rPr lang="en-US" sz="1600" dirty="0">
                <a:solidFill>
                  <a:schemeClr val="accent1"/>
                </a:solidFill>
                <a:latin typeface="Open Sans Light" pitchFamily="2" charset="0"/>
                <a:ea typeface="Open Sans Light" pitchFamily="2" charset="0"/>
                <a:cs typeface="Open Sans Light" pitchFamily="2" charset="0"/>
              </a:rPr>
              <a:t>],</a:t>
            </a:r>
          </a:p>
          <a:p>
            <a:pPr>
              <a:spcAft>
                <a:spcPts val="1200"/>
              </a:spcAft>
            </a:pPr>
            <a:r>
              <a:rPr lang="fr-FR" sz="1400" b="1" dirty="0">
                <a:solidFill>
                  <a:schemeClr val="accent1"/>
                </a:solidFill>
                <a:latin typeface="Open Sans Light" pitchFamily="2" charset="0"/>
                <a:ea typeface="Open Sans Light" pitchFamily="2" charset="0"/>
                <a:cs typeface="Open Sans Light" pitchFamily="2" charset="0"/>
              </a:rPr>
              <a:t>Accéder  et télécharger des données et des indicateurs</a:t>
            </a:r>
            <a:r>
              <a:rPr lang="fr-FR" sz="1400" dirty="0">
                <a:solidFill>
                  <a:schemeClr val="accent1"/>
                </a:solidFill>
                <a:latin typeface="Open Sans Light" pitchFamily="2" charset="0"/>
                <a:ea typeface="Open Sans Light" pitchFamily="2" charset="0"/>
                <a:cs typeface="Open Sans Light" pitchFamily="2" charset="0"/>
              </a:rPr>
              <a:t>. : vous pouvez utiliser notre portail web simplement pour télécharger des séries de données mais aussi pour générer et stocker vos propres contenus – tableaux de bord et cartes- pour un usage spécifique.</a:t>
            </a:r>
          </a:p>
          <a:p>
            <a:pPr>
              <a:spcAft>
                <a:spcPts val="1200"/>
              </a:spcAft>
            </a:pPr>
            <a:r>
              <a:rPr lang="fr-FR" sz="1400" b="1" dirty="0">
                <a:solidFill>
                  <a:schemeClr val="accent1"/>
                </a:solidFill>
                <a:latin typeface="Open Sans Light" pitchFamily="2" charset="0"/>
                <a:ea typeface="Open Sans Light" pitchFamily="2" charset="0"/>
                <a:cs typeface="Open Sans Light" pitchFamily="2" charset="0"/>
              </a:rPr>
              <a:t>Elargir votre réseau en participant à nos activités</a:t>
            </a:r>
            <a:r>
              <a:rPr lang="fr-FR" sz="1400" dirty="0">
                <a:solidFill>
                  <a:schemeClr val="accent1"/>
                </a:solidFill>
                <a:latin typeface="Open Sans Light" pitchFamily="2" charset="0"/>
                <a:ea typeface="Open Sans Light" pitchFamily="2" charset="0"/>
                <a:cs typeface="Open Sans Light" pitchFamily="2" charset="0"/>
              </a:rPr>
              <a:t> : </a:t>
            </a:r>
            <a:r>
              <a:rPr lang="fr-FR" sz="1400" dirty="0">
                <a:solidFill>
                  <a:schemeClr val="accent1"/>
                </a:solidFill>
              </a:rPr>
              <a:t>nous organisons dans toute l’Europe des évènements consacrés à des enjeux politiques clé et à leur impacts territoriaux, ils permettent de</a:t>
            </a:r>
            <a:r>
              <a:rPr lang="fr-FR" sz="1400" dirty="0"/>
              <a:t> </a:t>
            </a:r>
            <a:r>
              <a:rPr lang="fr-FR" sz="1400" dirty="0">
                <a:solidFill>
                  <a:schemeClr val="accent1"/>
                </a:solidFill>
                <a:latin typeface="Open Sans Light" pitchFamily="2" charset="0"/>
                <a:ea typeface="Open Sans Light" pitchFamily="2" charset="0"/>
                <a:cs typeface="Open Sans Light" pitchFamily="2" charset="0"/>
              </a:rPr>
              <a:t>rencontrer d’autres chercheurs, échanger avec des responsables de politiques soucieux de croiser leurs expériences afin d’optimiser les performances des politiques publiques. </a:t>
            </a:r>
          </a:p>
          <a:p>
            <a:pPr>
              <a:spcAft>
                <a:spcPts val="1200"/>
              </a:spcAft>
            </a:pPr>
            <a:r>
              <a:rPr lang="fr-FR" sz="1400" b="1" dirty="0">
                <a:solidFill>
                  <a:schemeClr val="accent1"/>
                </a:solidFill>
                <a:latin typeface="Open Sans Light" pitchFamily="2" charset="0"/>
                <a:ea typeface="Open Sans Light" pitchFamily="2" charset="0"/>
                <a:cs typeface="Open Sans Light" pitchFamily="2" charset="0"/>
              </a:rPr>
              <a:t>Pour les jeunes chercheurs et étudiants</a:t>
            </a:r>
            <a:r>
              <a:rPr lang="fr-FR" sz="1400" dirty="0">
                <a:solidFill>
                  <a:schemeClr val="accent1"/>
                </a:solidFill>
                <a:latin typeface="Open Sans Light" pitchFamily="2" charset="0"/>
                <a:ea typeface="Open Sans Light" pitchFamily="2" charset="0"/>
                <a:cs typeface="Open Sans Light" pitchFamily="2" charset="0"/>
              </a:rPr>
              <a:t> : nous favorisons l’implication de jeunes chercheurs en offrant des occasions de valoriser leurs travaux et des opportunités de réseautage.. Nous proposons également des stages aux étudiants dans des domaines en lien avec les travaux d’ESPON.</a:t>
            </a:r>
          </a:p>
        </p:txBody>
      </p:sp>
      <p:sp>
        <p:nvSpPr>
          <p:cNvPr id="11" name="Triangle 7">
            <a:extLst>
              <a:ext uri="{FF2B5EF4-FFF2-40B4-BE49-F238E27FC236}">
                <a16:creationId xmlns:a16="http://schemas.microsoft.com/office/drawing/2014/main" id="{EFA5F32B-5F9C-540E-A5B6-70431732966C}"/>
              </a:ext>
            </a:extLst>
          </p:cNvPr>
          <p:cNvSpPr/>
          <p:nvPr/>
        </p:nvSpPr>
        <p:spPr>
          <a:xfrm rot="5400000">
            <a:off x="2042648" y="307832"/>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62F5A4A9-68FC-FB3E-8B4B-FA6EDD5A3BBA}"/>
              </a:ext>
            </a:extLst>
          </p:cNvPr>
          <p:cNvPicPr>
            <a:picLocks noChangeAspect="1"/>
          </p:cNvPicPr>
          <p:nvPr/>
        </p:nvPicPr>
        <p:blipFill>
          <a:blip r:embed="rId5" cstate="print">
            <a:lum bright="70000" contrast="-70000"/>
            <a:extLst>
              <a:ext uri="{28A0092B-C50C-407E-A947-70E740481C1C}">
                <a14:useLocalDpi xmlns:a14="http://schemas.microsoft.com/office/drawing/2010/main"/>
              </a:ext>
            </a:extLst>
          </a:blip>
          <a:stretch>
            <a:fillRect/>
          </a:stretch>
        </p:blipFill>
        <p:spPr>
          <a:xfrm>
            <a:off x="2220604" y="560417"/>
            <a:ext cx="678170" cy="678170"/>
          </a:xfrm>
          <a:prstGeom prst="rect">
            <a:avLst/>
          </a:prstGeom>
        </p:spPr>
      </p:pic>
      <p:pic>
        <p:nvPicPr>
          <p:cNvPr id="7" name="Graphic 6">
            <a:extLst>
              <a:ext uri="{FF2B5EF4-FFF2-40B4-BE49-F238E27FC236}">
                <a16:creationId xmlns:a16="http://schemas.microsoft.com/office/drawing/2014/main" id="{CF656FC0-EE75-1A4E-246B-EDEA1164F69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52242" y="560417"/>
            <a:ext cx="359915" cy="539873"/>
          </a:xfrm>
          <a:prstGeom prst="rect">
            <a:avLst/>
          </a:prstGeom>
        </p:spPr>
      </p:pic>
      <p:pic>
        <p:nvPicPr>
          <p:cNvPr id="12" name="Graphic 11">
            <a:extLst>
              <a:ext uri="{FF2B5EF4-FFF2-40B4-BE49-F238E27FC236}">
                <a16:creationId xmlns:a16="http://schemas.microsoft.com/office/drawing/2014/main" id="{69C65E84-DD90-881D-0837-C7138AA272EB}"/>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23097" y="1700802"/>
            <a:ext cx="359915" cy="539873"/>
          </a:xfrm>
          <a:prstGeom prst="rect">
            <a:avLst/>
          </a:prstGeom>
        </p:spPr>
      </p:pic>
      <p:pic>
        <p:nvPicPr>
          <p:cNvPr id="14" name="Graphic 13">
            <a:extLst>
              <a:ext uri="{FF2B5EF4-FFF2-40B4-BE49-F238E27FC236}">
                <a16:creationId xmlns:a16="http://schemas.microsoft.com/office/drawing/2014/main" id="{7BACDB9D-DDE2-C1EB-3C9E-857670377EC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34459" y="2968376"/>
            <a:ext cx="359915" cy="539873"/>
          </a:xfrm>
          <a:prstGeom prst="rect">
            <a:avLst/>
          </a:prstGeom>
        </p:spPr>
      </p:pic>
      <p:pic>
        <p:nvPicPr>
          <p:cNvPr id="16" name="Graphic 15">
            <a:extLst>
              <a:ext uri="{FF2B5EF4-FFF2-40B4-BE49-F238E27FC236}">
                <a16:creationId xmlns:a16="http://schemas.microsoft.com/office/drawing/2014/main" id="{5F186F44-1784-E2E7-2FFE-B578EC6B278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34459" y="5221454"/>
            <a:ext cx="359915" cy="539873"/>
          </a:xfrm>
          <a:prstGeom prst="rect">
            <a:avLst/>
          </a:prstGeom>
        </p:spPr>
      </p:pic>
      <p:pic>
        <p:nvPicPr>
          <p:cNvPr id="21" name="Graphic 20">
            <a:extLst>
              <a:ext uri="{FF2B5EF4-FFF2-40B4-BE49-F238E27FC236}">
                <a16:creationId xmlns:a16="http://schemas.microsoft.com/office/drawing/2014/main" id="{64AE1ADC-6B0C-B5E7-6340-D414F9A1C79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52241" y="3889624"/>
            <a:ext cx="359915" cy="539873"/>
          </a:xfrm>
          <a:prstGeom prst="rect">
            <a:avLst/>
          </a:prstGeom>
        </p:spPr>
      </p:pic>
      <p:cxnSp>
        <p:nvCxnSpPr>
          <p:cNvPr id="2" name="Straight Connector 1">
            <a:extLst>
              <a:ext uri="{FF2B5EF4-FFF2-40B4-BE49-F238E27FC236}">
                <a16:creationId xmlns:a16="http://schemas.microsoft.com/office/drawing/2014/main" id="{B8705AC7-C6E1-A5A7-953D-36F0DA608CB1}"/>
              </a:ext>
            </a:extLst>
          </p:cNvPr>
          <p:cNvCxnSpPr>
            <a:cxnSpLocks/>
          </p:cNvCxnSpPr>
          <p:nvPr/>
        </p:nvCxnSpPr>
        <p:spPr>
          <a:xfrm flipV="1">
            <a:off x="2898774" y="0"/>
            <a:ext cx="0" cy="6858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9021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63BC5F-AB47-3739-4318-8C345D17E903}"/>
              </a:ext>
            </a:extLst>
          </p:cNvPr>
          <p:cNvSpPr/>
          <p:nvPr/>
        </p:nvSpPr>
        <p:spPr>
          <a:xfrm>
            <a:off x="0" y="0"/>
            <a:ext cx="2869630" cy="685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8" name="TextBox 115">
            <a:extLst>
              <a:ext uri="{FF2B5EF4-FFF2-40B4-BE49-F238E27FC236}">
                <a16:creationId xmlns:a16="http://schemas.microsoft.com/office/drawing/2014/main" id="{56681D9D-C977-D280-2BCD-00C81AF56029}"/>
              </a:ext>
            </a:extLst>
          </p:cNvPr>
          <p:cNvSpPr txBox="1">
            <a:spLocks noChangeArrowheads="1"/>
          </p:cNvSpPr>
          <p:nvPr/>
        </p:nvSpPr>
        <p:spPr bwMode="auto">
          <a:xfrm>
            <a:off x="295099" y="1768562"/>
            <a:ext cx="2438401" cy="31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en-US" altLang="es-MX" sz="2800" dirty="0">
                <a:latin typeface="Open Sans SemiBold" pitchFamily="2" charset="0"/>
                <a:ea typeface="Open Sans SemiBold" pitchFamily="2" charset="0"/>
                <a:cs typeface="Open Sans SemiBold" pitchFamily="2" charset="0"/>
              </a:rPr>
              <a:t>Je suis citoyen</a:t>
            </a:r>
            <a:r>
              <a:rPr lang="en-US" altLang="es-MX" dirty="0">
                <a:latin typeface="Open Sans SemiBold" pitchFamily="2" charset="0"/>
                <a:ea typeface="Open Sans SemiBold" pitchFamily="2" charset="0"/>
                <a:cs typeface="Open Sans SemiBold" pitchFamily="2" charset="0"/>
              </a:rPr>
              <a:t>(nne) :</a:t>
            </a:r>
            <a:endParaRPr lang="en-US" altLang="es-MX" sz="2800" dirty="0">
              <a:latin typeface="Open Sans SemiBold" pitchFamily="2" charset="0"/>
              <a:ea typeface="Open Sans SemiBold" pitchFamily="2" charset="0"/>
              <a:cs typeface="Open Sans SemiBold" pitchFamily="2" charset="0"/>
            </a:endParaRPr>
          </a:p>
          <a:p>
            <a:endParaRPr lang="en-US" altLang="es-MX" sz="2800" dirty="0">
              <a:latin typeface="Open Sans SemiBold" pitchFamily="2" charset="0"/>
              <a:ea typeface="Open Sans SemiBold" pitchFamily="2" charset="0"/>
              <a:cs typeface="Open Sans SemiBold" pitchFamily="2" charset="0"/>
            </a:endParaRPr>
          </a:p>
          <a:p>
            <a:endParaRPr lang="en-US" altLang="es-MX" sz="2800" dirty="0">
              <a:latin typeface="Open Sans SemiBold" pitchFamily="2" charset="0"/>
              <a:ea typeface="Open Sans SemiBold" pitchFamily="2" charset="0"/>
              <a:cs typeface="Open Sans SemiBold" pitchFamily="2" charset="0"/>
            </a:endParaRPr>
          </a:p>
          <a:p>
            <a:r>
              <a:rPr lang="en-US" altLang="es-MX" sz="2800" dirty="0">
                <a:latin typeface="Open Sans SemiBold" pitchFamily="2" charset="0"/>
                <a:ea typeface="Open Sans SemiBold" pitchFamily="2" charset="0"/>
                <a:cs typeface="Open Sans SemiBold" pitchFamily="2" charset="0"/>
              </a:rPr>
              <a:t>que puis-je faire avec ESPON ?</a:t>
            </a:r>
            <a:endParaRPr lang="id-ID" altLang="es-MX" sz="3200" dirty="0">
              <a:latin typeface="Open Sans SemiBold" pitchFamily="2" charset="0"/>
              <a:ea typeface="Open Sans SemiBold" pitchFamily="2" charset="0"/>
              <a:cs typeface="Open Sans SemiBold" pitchFamily="2" charset="0"/>
            </a:endParaRPr>
          </a:p>
        </p:txBody>
      </p:sp>
      <p:sp>
        <p:nvSpPr>
          <p:cNvPr id="9" name="TextBox 116">
            <a:extLst>
              <a:ext uri="{FF2B5EF4-FFF2-40B4-BE49-F238E27FC236}">
                <a16:creationId xmlns:a16="http://schemas.microsoft.com/office/drawing/2014/main" id="{64CB3BBF-2556-6ABC-8AD1-D67DAFB7DA44}"/>
              </a:ext>
            </a:extLst>
          </p:cNvPr>
          <p:cNvSpPr txBox="1">
            <a:spLocks noChangeArrowheads="1"/>
          </p:cNvSpPr>
          <p:nvPr/>
        </p:nvSpPr>
        <p:spPr bwMode="auto">
          <a:xfrm>
            <a:off x="3812157" y="1495826"/>
            <a:ext cx="8043747" cy="515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a:defRPr lang="da-DK"/>
            </a:defPPr>
            <a:lvl1pPr algn="just">
              <a:lnSpc>
                <a:spcPct val="110000"/>
              </a:lnSpc>
              <a:defRPr>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pPr>
              <a:spcAft>
                <a:spcPts val="1200"/>
              </a:spcAft>
            </a:pPr>
            <a:r>
              <a:rPr lang="fr-FR" sz="1600" b="1" dirty="0">
                <a:solidFill>
                  <a:schemeClr val="accent1"/>
                </a:solidFill>
                <a:latin typeface="Open Sans Light" pitchFamily="2" charset="0"/>
                <a:ea typeface="Open Sans Light" pitchFamily="2" charset="0"/>
                <a:cs typeface="Open Sans Light" pitchFamily="2" charset="0"/>
              </a:rPr>
              <a:t>Connaître le positionnement de votre territoire </a:t>
            </a:r>
            <a:r>
              <a:rPr lang="en-US" sz="1600" dirty="0">
                <a:solidFill>
                  <a:schemeClr val="accent1"/>
                </a:solidFill>
                <a:latin typeface="Open Sans Light" pitchFamily="2" charset="0"/>
                <a:ea typeface="Open Sans Light" pitchFamily="2" charset="0"/>
                <a:cs typeface="Open Sans Light" pitchFamily="2" charset="0"/>
              </a:rPr>
              <a:t>:</a:t>
            </a:r>
            <a:r>
              <a:rPr lang="en-US" sz="1600" b="1" dirty="0">
                <a:solidFill>
                  <a:schemeClr val="accent1"/>
                </a:solidFill>
                <a:latin typeface="Open Sans Light" pitchFamily="2" charset="0"/>
                <a:ea typeface="Open Sans Light" pitchFamily="2" charset="0"/>
                <a:cs typeface="Open Sans Light" pitchFamily="2" charset="0"/>
              </a:rPr>
              <a:t> </a:t>
            </a:r>
            <a:r>
              <a:rPr lang="fr-FR" sz="1600" dirty="0">
                <a:solidFill>
                  <a:schemeClr val="accent1"/>
                </a:solidFill>
                <a:latin typeface="Open Sans Light" pitchFamily="2" charset="0"/>
                <a:ea typeface="Open Sans Light" pitchFamily="2" charset="0"/>
                <a:cs typeface="Open Sans Light" pitchFamily="2" charset="0"/>
              </a:rPr>
              <a:t>vous pouvez consulter les cartes et tableaux de bord de tous nos projets sur notre portail interactif [ </a:t>
            </a:r>
            <a:r>
              <a:rPr lang="fr-FR" sz="1600" dirty="0">
                <a:solidFill>
                  <a:schemeClr val="accent1"/>
                </a:solidFill>
                <a:latin typeface="Open Sans Light" pitchFamily="2" charset="0"/>
                <a:ea typeface="Open Sans Light" pitchFamily="2" charset="0"/>
                <a:cs typeface="Open Sans Light" pitchFamily="2" charset="0"/>
                <a:hlinkClick r:id="rId2"/>
              </a:rPr>
              <a:t>lien</a:t>
            </a:r>
            <a:r>
              <a:rPr lang="fr-FR" sz="1600" dirty="0">
                <a:solidFill>
                  <a:schemeClr val="accent1"/>
                </a:solidFill>
                <a:latin typeface="Open Sans Light" pitchFamily="2" charset="0"/>
                <a:ea typeface="Open Sans Light" pitchFamily="2" charset="0"/>
                <a:cs typeface="Open Sans Light" pitchFamily="2" charset="0"/>
              </a:rPr>
              <a:t> Vous pouvez aussi générer et stocker votre propre tableau de bord et vos cartes </a:t>
            </a:r>
            <a:r>
              <a:rPr lang="fr-FR" sz="1600" dirty="0">
                <a:solidFill>
                  <a:schemeClr val="accent1"/>
                </a:solidFill>
              </a:rPr>
              <a:t>pour vous permettre de mesurer les performances de votre territoire dans différents domaines et son positionnement par comparaison à d’autres territoires </a:t>
            </a:r>
            <a:r>
              <a:rPr lang="fr-FR" sz="1600" dirty="0">
                <a:solidFill>
                  <a:schemeClr val="accent1"/>
                </a:solidFill>
                <a:latin typeface="Open Sans Light" pitchFamily="2" charset="0"/>
                <a:ea typeface="Open Sans Light" pitchFamily="2" charset="0"/>
                <a:cs typeface="Open Sans Light" pitchFamily="2" charset="0"/>
              </a:rPr>
              <a:t>. </a:t>
            </a:r>
          </a:p>
          <a:p>
            <a:pPr>
              <a:spcAft>
                <a:spcPts val="1200"/>
              </a:spcAft>
            </a:pPr>
            <a:r>
              <a:rPr lang="fr-FR" sz="1600" b="1" dirty="0">
                <a:solidFill>
                  <a:schemeClr val="accent1"/>
                </a:solidFill>
                <a:latin typeface="Open Sans Light" pitchFamily="2" charset="0"/>
                <a:ea typeface="Open Sans Light" pitchFamily="2" charset="0"/>
                <a:cs typeface="Open Sans Light" pitchFamily="2" charset="0"/>
              </a:rPr>
              <a:t>Lire des articles sur des territoires et des expériences politiques</a:t>
            </a:r>
            <a:r>
              <a:rPr lang="fr-FR" sz="1600" dirty="0">
                <a:solidFill>
                  <a:schemeClr val="accent1"/>
                </a:solidFill>
                <a:latin typeface="Open Sans Light" pitchFamily="2" charset="0"/>
                <a:ea typeface="Open Sans Light" pitchFamily="2" charset="0"/>
                <a:cs typeface="Open Sans Light" pitchFamily="2" charset="0"/>
              </a:rPr>
              <a:t> : nos notes d’analyse peuvent vous aider à comprendre nos recherches et les politiques que les villes, régions et territoires mettent en place pour faire face à de grands défis. Nos études de cas, dont votre ville ou territoire pourrait faire partie décrivent plus en détail ces politiques et les éclairent de façon très spécifique.</a:t>
            </a:r>
            <a:r>
              <a:rPr lang="en-US" sz="1600" dirty="0">
                <a:solidFill>
                  <a:schemeClr val="accent1"/>
                </a:solidFill>
                <a:latin typeface="Open Sans Light" pitchFamily="2" charset="0"/>
                <a:ea typeface="Open Sans Light" pitchFamily="2" charset="0"/>
                <a:cs typeface="Open Sans Light" pitchFamily="2" charset="0"/>
              </a:rPr>
              <a:t> </a:t>
            </a:r>
            <a:r>
              <a:rPr lang="fr-FR" sz="1600" dirty="0">
                <a:solidFill>
                  <a:schemeClr val="accent1"/>
                </a:solidFill>
                <a:latin typeface="Open Sans Light" pitchFamily="2" charset="0"/>
                <a:ea typeface="Open Sans Light" pitchFamily="2" charset="0"/>
                <a:cs typeface="Open Sans Light" pitchFamily="2" charset="0"/>
              </a:rPr>
              <a:t>Nous proposons également des témoignages, interviews et articles de responsables publiques, de scientifiques, et d’opérateurs de terrain par de courts articles de vulgarisation dans notre blog [</a:t>
            </a:r>
            <a:r>
              <a:rPr lang="fr-FR" sz="1600" dirty="0">
                <a:solidFill>
                  <a:schemeClr val="accent1"/>
                </a:solidFill>
                <a:latin typeface="Open Sans Light" pitchFamily="2" charset="0"/>
                <a:ea typeface="Open Sans Light" pitchFamily="2" charset="0"/>
                <a:cs typeface="Open Sans Light" pitchFamily="2" charset="0"/>
                <a:hlinkClick r:id="rId3"/>
              </a:rPr>
              <a:t>lien</a:t>
            </a:r>
            <a:r>
              <a:rPr lang="fr-FR" sz="1600" dirty="0">
                <a:solidFill>
                  <a:schemeClr val="accent1"/>
                </a:solidFill>
                <a:latin typeface="Open Sans Light" pitchFamily="2" charset="0"/>
                <a:ea typeface="Open Sans Light" pitchFamily="2" charset="0"/>
                <a:cs typeface="Open Sans Light" pitchFamily="2" charset="0"/>
              </a:rPr>
              <a:t> ] et notre revue [</a:t>
            </a:r>
            <a:r>
              <a:rPr lang="fr-FR" sz="1600" dirty="0">
                <a:solidFill>
                  <a:schemeClr val="accent1"/>
                </a:solidFill>
                <a:latin typeface="Open Sans Light" pitchFamily="2" charset="0"/>
                <a:ea typeface="Open Sans Light" pitchFamily="2" charset="0"/>
                <a:cs typeface="Open Sans Light" pitchFamily="2" charset="0"/>
                <a:hlinkClick r:id="rId4"/>
              </a:rPr>
              <a:t>lien</a:t>
            </a:r>
            <a:r>
              <a:rPr lang="fr-FR" sz="1600" dirty="0">
                <a:solidFill>
                  <a:schemeClr val="accent1"/>
                </a:solidFill>
                <a:latin typeface="Open Sans Light" pitchFamily="2" charset="0"/>
                <a:ea typeface="Open Sans Light" pitchFamily="2" charset="0"/>
                <a:cs typeface="Open Sans Light" pitchFamily="2" charset="0"/>
              </a:rPr>
              <a:t> </a:t>
            </a:r>
            <a:r>
              <a:rPr lang="en-US" sz="1600" dirty="0">
                <a:solidFill>
                  <a:schemeClr val="accent1"/>
                </a:solidFill>
                <a:latin typeface="Open Sans Light" pitchFamily="2" charset="0"/>
                <a:ea typeface="Open Sans Light" pitchFamily="2" charset="0"/>
                <a:cs typeface="Open Sans Light" pitchFamily="2" charset="0"/>
              </a:rPr>
              <a:t>]. </a:t>
            </a:r>
          </a:p>
          <a:p>
            <a:pPr>
              <a:spcAft>
                <a:spcPts val="1200"/>
              </a:spcAft>
            </a:pPr>
            <a:r>
              <a:rPr lang="fr-FR" sz="1600" b="1" dirty="0">
                <a:solidFill>
                  <a:schemeClr val="accent1"/>
                </a:solidFill>
                <a:latin typeface="Open Sans Light" pitchFamily="2" charset="0"/>
                <a:ea typeface="Open Sans Light" pitchFamily="2" charset="0"/>
                <a:cs typeface="Open Sans Light" pitchFamily="2" charset="0"/>
              </a:rPr>
              <a:t>Suivez nous sur les réseaux sociaux</a:t>
            </a:r>
            <a:r>
              <a:rPr lang="fr-FR" sz="1600" dirty="0">
                <a:solidFill>
                  <a:schemeClr val="accent1"/>
                </a:solidFill>
                <a:latin typeface="Open Sans Light" pitchFamily="2" charset="0"/>
                <a:ea typeface="Open Sans Light" pitchFamily="2" charset="0"/>
                <a:cs typeface="Open Sans Light" pitchFamily="2" charset="0"/>
              </a:rPr>
              <a:t>, si vous souhaitez en savoir plus; abonnez-vous à notre newsletter, regardez nos vidéos et écoutez nos podcasts</a:t>
            </a:r>
            <a:r>
              <a:rPr lang="en-US" sz="1600" dirty="0">
                <a:solidFill>
                  <a:schemeClr val="accent1"/>
                </a:solidFill>
                <a:latin typeface="Open Sans Light" pitchFamily="2" charset="0"/>
                <a:ea typeface="Open Sans Light" pitchFamily="2" charset="0"/>
                <a:cs typeface="Open Sans Light" pitchFamily="2" charset="0"/>
              </a:rPr>
              <a:t>.</a:t>
            </a:r>
          </a:p>
          <a:p>
            <a:pPr>
              <a:spcAft>
                <a:spcPts val="1200"/>
              </a:spcAft>
            </a:pPr>
            <a:r>
              <a:rPr lang="fr-FR" sz="1600" b="1" dirty="0">
                <a:solidFill>
                  <a:schemeClr val="accent1"/>
                </a:solidFill>
                <a:latin typeface="Open Sans Light" pitchFamily="2" charset="0"/>
                <a:ea typeface="Open Sans Light" pitchFamily="2" charset="0"/>
                <a:cs typeface="Open Sans Light" pitchFamily="2" charset="0"/>
              </a:rPr>
              <a:t>Téléchargez notre application</a:t>
            </a:r>
            <a:r>
              <a:rPr lang="fr-FR" sz="1600" dirty="0">
                <a:solidFill>
                  <a:schemeClr val="accent1"/>
                </a:solidFill>
                <a:latin typeface="Open Sans Light" pitchFamily="2" charset="0"/>
                <a:ea typeface="Open Sans Light" pitchFamily="2" charset="0"/>
                <a:cs typeface="Open Sans Light" pitchFamily="2" charset="0"/>
              </a:rPr>
              <a:t>: TerritoriALL, vous y lirez des articles de chercheurs et de  </a:t>
            </a:r>
            <a:r>
              <a:rPr lang="fr-FR" altLang="ko-KR" sz="1600" dirty="0">
                <a:solidFill>
                  <a:schemeClr val="accent1"/>
                </a:solidFill>
                <a:latin typeface="Open Sans Light" pitchFamily="2" charset="0"/>
                <a:ea typeface="Open Sans Light" pitchFamily="2" charset="0"/>
                <a:cs typeface="Open Sans Light" pitchFamily="2" charset="0"/>
              </a:rPr>
              <a:t>responsables publics de renom sur des enjeux importants pour les citoyens.</a:t>
            </a:r>
            <a:endParaRPr lang="fr-FR" sz="1600" dirty="0">
              <a:solidFill>
                <a:schemeClr val="accent1"/>
              </a:solidFill>
              <a:latin typeface="Open Sans Light" pitchFamily="2" charset="0"/>
              <a:ea typeface="Open Sans Light" pitchFamily="2" charset="0"/>
              <a:cs typeface="Open Sans Light" pitchFamily="2" charset="0"/>
            </a:endParaRPr>
          </a:p>
        </p:txBody>
      </p:sp>
      <p:sp>
        <p:nvSpPr>
          <p:cNvPr id="11" name="Triangle 7">
            <a:extLst>
              <a:ext uri="{FF2B5EF4-FFF2-40B4-BE49-F238E27FC236}">
                <a16:creationId xmlns:a16="http://schemas.microsoft.com/office/drawing/2014/main" id="{EFA5F32B-5F9C-540E-A5B6-70431732966C}"/>
              </a:ext>
            </a:extLst>
          </p:cNvPr>
          <p:cNvSpPr/>
          <p:nvPr/>
        </p:nvSpPr>
        <p:spPr>
          <a:xfrm rot="5400000">
            <a:off x="2484816" y="690849"/>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CF656FC0-EE75-1A4E-246B-EDEA1164F69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52242" y="1515737"/>
            <a:ext cx="359915" cy="539873"/>
          </a:xfrm>
          <a:prstGeom prst="rect">
            <a:avLst/>
          </a:prstGeom>
        </p:spPr>
      </p:pic>
      <p:pic>
        <p:nvPicPr>
          <p:cNvPr id="12" name="Graphic 11">
            <a:extLst>
              <a:ext uri="{FF2B5EF4-FFF2-40B4-BE49-F238E27FC236}">
                <a16:creationId xmlns:a16="http://schemas.microsoft.com/office/drawing/2014/main" id="{69C65E84-DD90-881D-0837-C7138AA272E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1783" y="3072220"/>
            <a:ext cx="359915" cy="539873"/>
          </a:xfrm>
          <a:prstGeom prst="rect">
            <a:avLst/>
          </a:prstGeom>
        </p:spPr>
      </p:pic>
      <p:pic>
        <p:nvPicPr>
          <p:cNvPr id="14" name="Graphic 13">
            <a:extLst>
              <a:ext uri="{FF2B5EF4-FFF2-40B4-BE49-F238E27FC236}">
                <a16:creationId xmlns:a16="http://schemas.microsoft.com/office/drawing/2014/main" id="{7BACDB9D-DDE2-C1EB-3C9E-857670377EC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97713" y="5348955"/>
            <a:ext cx="359915" cy="539873"/>
          </a:xfrm>
          <a:prstGeom prst="rect">
            <a:avLst/>
          </a:prstGeom>
        </p:spPr>
      </p:pic>
      <p:cxnSp>
        <p:nvCxnSpPr>
          <p:cNvPr id="2" name="Straight Connector 1">
            <a:extLst>
              <a:ext uri="{FF2B5EF4-FFF2-40B4-BE49-F238E27FC236}">
                <a16:creationId xmlns:a16="http://schemas.microsoft.com/office/drawing/2014/main" id="{B8705AC7-C6E1-A5A7-953D-36F0DA608CB1}"/>
              </a:ext>
            </a:extLst>
          </p:cNvPr>
          <p:cNvCxnSpPr>
            <a:cxnSpLocks/>
          </p:cNvCxnSpPr>
          <p:nvPr/>
        </p:nvCxnSpPr>
        <p:spPr>
          <a:xfrm flipV="1">
            <a:off x="2898774" y="0"/>
            <a:ext cx="0" cy="6858000"/>
          </a:xfrm>
          <a:prstGeom prst="line">
            <a:avLst/>
          </a:prstGeom>
        </p:spPr>
        <p:style>
          <a:lnRef idx="3">
            <a:schemeClr val="accent2"/>
          </a:lnRef>
          <a:fillRef idx="0">
            <a:schemeClr val="accent2"/>
          </a:fillRef>
          <a:effectRef idx="2">
            <a:schemeClr val="accent2"/>
          </a:effectRef>
          <a:fontRef idx="minor">
            <a:schemeClr val="tx1"/>
          </a:fontRef>
        </p:style>
      </p:cxnSp>
      <p:grpSp>
        <p:nvGrpSpPr>
          <p:cNvPr id="3" name="Group 2">
            <a:extLst>
              <a:ext uri="{FF2B5EF4-FFF2-40B4-BE49-F238E27FC236}">
                <a16:creationId xmlns:a16="http://schemas.microsoft.com/office/drawing/2014/main" id="{695C0A9D-7624-37A6-92F4-F123ECE2DB36}"/>
              </a:ext>
            </a:extLst>
          </p:cNvPr>
          <p:cNvGrpSpPr/>
          <p:nvPr/>
        </p:nvGrpSpPr>
        <p:grpSpPr>
          <a:xfrm>
            <a:off x="2511685" y="869217"/>
            <a:ext cx="715889" cy="715889"/>
            <a:chOff x="3960801" y="5619776"/>
            <a:chExt cx="813028" cy="813028"/>
          </a:xfrm>
        </p:grpSpPr>
        <p:pic>
          <p:nvPicPr>
            <p:cNvPr id="5" name="Graphic 4">
              <a:extLst>
                <a:ext uri="{FF2B5EF4-FFF2-40B4-BE49-F238E27FC236}">
                  <a16:creationId xmlns:a16="http://schemas.microsoft.com/office/drawing/2014/main" id="{04A807EF-C445-22BB-6E5E-6F0D1A46696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60801" y="5619776"/>
              <a:ext cx="813028" cy="813028"/>
            </a:xfrm>
            <a:prstGeom prst="rect">
              <a:avLst/>
            </a:prstGeom>
          </p:spPr>
        </p:pic>
        <p:sp>
          <p:nvSpPr>
            <p:cNvPr id="6" name="Oval 5">
              <a:extLst>
                <a:ext uri="{FF2B5EF4-FFF2-40B4-BE49-F238E27FC236}">
                  <a16:creationId xmlns:a16="http://schemas.microsoft.com/office/drawing/2014/main" id="{5FB5DE1C-5BFC-EBFA-5EB0-9B982AACC464}"/>
                </a:ext>
              </a:extLst>
            </p:cNvPr>
            <p:cNvSpPr/>
            <p:nvPr/>
          </p:nvSpPr>
          <p:spPr>
            <a:xfrm>
              <a:off x="3966268" y="5630290"/>
              <a:ext cx="792000" cy="792000"/>
            </a:xfrm>
            <a:prstGeom prst="ellipse">
              <a:avLst/>
            </a:prstGeom>
            <a:no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Graphic 3">
            <a:extLst>
              <a:ext uri="{FF2B5EF4-FFF2-40B4-BE49-F238E27FC236}">
                <a16:creationId xmlns:a16="http://schemas.microsoft.com/office/drawing/2014/main" id="{BC58CF92-1887-775A-255F-63CB62E61BD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52242" y="6027213"/>
            <a:ext cx="359915" cy="539873"/>
          </a:xfrm>
          <a:prstGeom prst="rect">
            <a:avLst/>
          </a:prstGeom>
        </p:spPr>
      </p:pic>
    </p:spTree>
    <p:extLst>
      <p:ext uri="{BB962C8B-B14F-4D97-AF65-F5344CB8AC3E}">
        <p14:creationId xmlns:p14="http://schemas.microsoft.com/office/powerpoint/2010/main" val="29411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63EFF90-1CCB-5F2C-0689-7B3D776D6428}"/>
              </a:ext>
            </a:extLst>
          </p:cNvPr>
          <p:cNvSpPr/>
          <p:nvPr/>
        </p:nvSpPr>
        <p:spPr>
          <a:xfrm>
            <a:off x="0" y="0"/>
            <a:ext cx="2869630" cy="685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8" name="TextBox 115">
            <a:extLst>
              <a:ext uri="{FF2B5EF4-FFF2-40B4-BE49-F238E27FC236}">
                <a16:creationId xmlns:a16="http://schemas.microsoft.com/office/drawing/2014/main" id="{56681D9D-C977-D280-2BCD-00C81AF56029}"/>
              </a:ext>
            </a:extLst>
          </p:cNvPr>
          <p:cNvSpPr txBox="1">
            <a:spLocks noChangeArrowheads="1"/>
          </p:cNvSpPr>
          <p:nvPr/>
        </p:nvSpPr>
        <p:spPr bwMode="auto">
          <a:xfrm>
            <a:off x="295099" y="1108162"/>
            <a:ext cx="2438401" cy="31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fr-FR" altLang="es-MX" sz="2800" dirty="0">
                <a:latin typeface="Open Sans SemiBold" pitchFamily="2" charset="0"/>
                <a:ea typeface="Open Sans SemiBold" pitchFamily="2" charset="0"/>
                <a:cs typeface="Open Sans SemiBold" pitchFamily="2" charset="0"/>
              </a:rPr>
              <a:t>Je suis journaliste </a:t>
            </a:r>
            <a:r>
              <a:rPr lang="en-US" altLang="es-MX" sz="2800" dirty="0">
                <a:latin typeface="Open Sans SemiBold" pitchFamily="2" charset="0"/>
                <a:ea typeface="Open Sans SemiBold" pitchFamily="2" charset="0"/>
                <a:cs typeface="Open Sans SemiBold" pitchFamily="2" charset="0"/>
              </a:rPr>
              <a:t>:  </a:t>
            </a:r>
          </a:p>
          <a:p>
            <a:endParaRPr lang="en-US" altLang="es-MX" sz="2800" dirty="0">
              <a:latin typeface="Open Sans SemiBold" pitchFamily="2" charset="0"/>
              <a:ea typeface="Open Sans SemiBold" pitchFamily="2" charset="0"/>
              <a:cs typeface="Open Sans SemiBold" pitchFamily="2" charset="0"/>
            </a:endParaRPr>
          </a:p>
          <a:p>
            <a:endParaRPr lang="en-US" altLang="es-MX" sz="2800" dirty="0">
              <a:latin typeface="Open Sans SemiBold" pitchFamily="2" charset="0"/>
              <a:ea typeface="Open Sans SemiBold" pitchFamily="2" charset="0"/>
              <a:cs typeface="Open Sans SemiBold" pitchFamily="2" charset="0"/>
            </a:endParaRPr>
          </a:p>
          <a:p>
            <a:r>
              <a:rPr lang="en-US" altLang="es-MX" sz="2800" dirty="0">
                <a:latin typeface="Open Sans SemiBold" pitchFamily="2" charset="0"/>
                <a:ea typeface="Open Sans SemiBold" pitchFamily="2" charset="0"/>
                <a:cs typeface="Open Sans SemiBold" pitchFamily="2" charset="0"/>
              </a:rPr>
              <a:t>que puis-je faire avec ESPON ?</a:t>
            </a:r>
            <a:endParaRPr lang="id-ID" altLang="es-MX" sz="3200" dirty="0">
              <a:latin typeface="Open Sans SemiBold" pitchFamily="2" charset="0"/>
              <a:ea typeface="Open Sans SemiBold" pitchFamily="2" charset="0"/>
              <a:cs typeface="Open Sans SemiBold" pitchFamily="2" charset="0"/>
            </a:endParaRPr>
          </a:p>
        </p:txBody>
      </p:sp>
      <p:sp>
        <p:nvSpPr>
          <p:cNvPr id="9" name="TextBox 116">
            <a:extLst>
              <a:ext uri="{FF2B5EF4-FFF2-40B4-BE49-F238E27FC236}">
                <a16:creationId xmlns:a16="http://schemas.microsoft.com/office/drawing/2014/main" id="{64CB3BBF-2556-6ABC-8AD1-D67DAFB7DA44}"/>
              </a:ext>
            </a:extLst>
          </p:cNvPr>
          <p:cNvSpPr txBox="1">
            <a:spLocks noChangeArrowheads="1"/>
          </p:cNvSpPr>
          <p:nvPr/>
        </p:nvSpPr>
        <p:spPr bwMode="auto">
          <a:xfrm>
            <a:off x="3812157" y="229319"/>
            <a:ext cx="8043747" cy="666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a:defRPr lang="da-DK"/>
            </a:defPPr>
            <a:lvl1pPr algn="just">
              <a:lnSpc>
                <a:spcPct val="110000"/>
              </a:lnSpc>
              <a:defRPr>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pPr>
              <a:spcAft>
                <a:spcPts val="1200"/>
              </a:spcAft>
            </a:pPr>
            <a:r>
              <a:rPr lang="fr-FR" sz="1600" dirty="0">
                <a:solidFill>
                  <a:schemeClr val="accent1"/>
                </a:solidFill>
                <a:latin typeface="Open Sans Light" pitchFamily="2" charset="0"/>
                <a:ea typeface="Open Sans Light" pitchFamily="2" charset="0"/>
                <a:cs typeface="Open Sans Light" pitchFamily="2" charset="0"/>
              </a:rPr>
              <a:t>Le journalisme s’appuie sur des faits : contre la désinformation et les infox, la seule manière de construire des argumentaires robustes est de les étayer par </a:t>
            </a:r>
            <a:r>
              <a:rPr lang="fr-FR" sz="1600" b="1" dirty="0">
                <a:solidFill>
                  <a:schemeClr val="accent1"/>
                </a:solidFill>
                <a:latin typeface="Open Sans Light" pitchFamily="2" charset="0"/>
                <a:ea typeface="Open Sans Light" pitchFamily="2" charset="0"/>
                <a:cs typeface="Open Sans Light" pitchFamily="2" charset="0"/>
              </a:rPr>
              <a:t>des analyses et des données </a:t>
            </a:r>
            <a:r>
              <a:rPr lang="fr-FR" sz="1600" dirty="0">
                <a:solidFill>
                  <a:schemeClr val="accent1"/>
                </a:solidFill>
                <a:latin typeface="Open Sans Light" pitchFamily="2" charset="0"/>
                <a:ea typeface="Open Sans Light" pitchFamily="2" charset="0"/>
                <a:cs typeface="Open Sans Light" pitchFamily="2" charset="0"/>
              </a:rPr>
              <a:t>afin d’éclairer concrètement les décisions publiques.</a:t>
            </a:r>
          </a:p>
          <a:p>
            <a:pPr>
              <a:spcAft>
                <a:spcPts val="1200"/>
              </a:spcAft>
            </a:pPr>
            <a:r>
              <a:rPr lang="fr-FR" sz="1600" b="1" dirty="0">
                <a:solidFill>
                  <a:schemeClr val="accent1"/>
                </a:solidFill>
                <a:latin typeface="Open Sans Light" pitchFamily="2" charset="0"/>
                <a:ea typeface="Open Sans Light" pitchFamily="2" charset="0"/>
                <a:cs typeface="Open Sans Light" pitchFamily="2" charset="0"/>
              </a:rPr>
              <a:t>Bénéficier de nos analyses</a:t>
            </a:r>
            <a:r>
              <a:rPr lang="fr-FR" sz="1600" dirty="0">
                <a:solidFill>
                  <a:schemeClr val="accent1"/>
                </a:solidFill>
                <a:latin typeface="Open Sans Light" pitchFamily="2" charset="0"/>
                <a:ea typeface="Open Sans Light" pitchFamily="2" charset="0"/>
                <a:cs typeface="Open Sans Light" pitchFamily="2" charset="0"/>
              </a:rPr>
              <a:t>. Si vous devez écrire sur les transitions vertes et énergétiques, la transformation numérique, l’économie circulaire, les problématiques urbaines, le logement, le chômage des jeunes, les infrastructures, ou l’utilisation des fonds UE, vous trouverez sur le portail d’ESPON [</a:t>
            </a:r>
            <a:r>
              <a:rPr lang="fr-FR" sz="1600" dirty="0">
                <a:solidFill>
                  <a:schemeClr val="accent1"/>
                </a:solidFill>
                <a:latin typeface="Open Sans Light" pitchFamily="2" charset="0"/>
                <a:ea typeface="Open Sans Light" pitchFamily="2" charset="0"/>
                <a:cs typeface="Open Sans Light" pitchFamily="2" charset="0"/>
                <a:hlinkClick r:id="rId2"/>
              </a:rPr>
              <a:t>lien</a:t>
            </a:r>
            <a:r>
              <a:rPr lang="fr-FR" sz="1600" dirty="0">
                <a:solidFill>
                  <a:schemeClr val="accent1"/>
                </a:solidFill>
                <a:latin typeface="Open Sans Light" pitchFamily="2" charset="0"/>
                <a:ea typeface="Open Sans Light" pitchFamily="2" charset="0"/>
                <a:cs typeface="Open Sans Light" pitchFamily="2" charset="0"/>
              </a:rPr>
              <a:t>] des analyses d’experts et des données utiles et nous pourrons aussi vous aider à les extraire.</a:t>
            </a:r>
          </a:p>
          <a:p>
            <a:pPr>
              <a:spcAft>
                <a:spcPts val="1200"/>
              </a:spcAft>
            </a:pPr>
            <a:r>
              <a:rPr lang="fr-FR" sz="1600" b="1" dirty="0">
                <a:solidFill>
                  <a:schemeClr val="accent1"/>
                </a:solidFill>
                <a:latin typeface="Open Sans Light" pitchFamily="2" charset="0"/>
                <a:ea typeface="Open Sans Light" pitchFamily="2" charset="0"/>
                <a:cs typeface="Open Sans Light" pitchFamily="2" charset="0"/>
              </a:rPr>
              <a:t>Utiliser notre portail pour davantage de données et de cartes</a:t>
            </a:r>
            <a:r>
              <a:rPr lang="fr-FR" sz="1600" dirty="0">
                <a:solidFill>
                  <a:schemeClr val="accent1"/>
                </a:solidFill>
                <a:latin typeface="Open Sans Light" pitchFamily="2" charset="0"/>
                <a:ea typeface="Open Sans Light" pitchFamily="2" charset="0"/>
                <a:cs typeface="Open Sans Light" pitchFamily="2" charset="0"/>
              </a:rPr>
              <a:t> : la totalité de nos données et indicateurs –ainsi que des milliers de cartes- sont en téléchargement libre sur le portail ESPON [</a:t>
            </a:r>
            <a:r>
              <a:rPr lang="fr-FR" sz="1600" dirty="0">
                <a:solidFill>
                  <a:schemeClr val="accent1"/>
                </a:solidFill>
                <a:latin typeface="Open Sans Light" pitchFamily="2" charset="0"/>
                <a:ea typeface="Open Sans Light" pitchFamily="2" charset="0"/>
                <a:cs typeface="Open Sans Light" pitchFamily="2" charset="0"/>
                <a:hlinkClick r:id="rId3"/>
              </a:rPr>
              <a:t>lien</a:t>
            </a:r>
            <a:r>
              <a:rPr lang="fr-FR" sz="1600" dirty="0">
                <a:solidFill>
                  <a:schemeClr val="accent1"/>
                </a:solidFill>
                <a:latin typeface="Open Sans Light" pitchFamily="2" charset="0"/>
                <a:ea typeface="Open Sans Light" pitchFamily="2" charset="0"/>
                <a:cs typeface="Open Sans Light" pitchFamily="2" charset="0"/>
              </a:rPr>
              <a:t>] Vous pouvez également utiliser le portail pour créer et stocker des contenus interactifs -tableaux de bord ou cartes- présentant des données à l’échelle européenne, nationale, régionale ou locale susceptible d’illustrer vos articles. </a:t>
            </a:r>
          </a:p>
          <a:p>
            <a:pPr>
              <a:spcAft>
                <a:spcPts val="1200"/>
              </a:spcAft>
            </a:pPr>
            <a:r>
              <a:rPr lang="fr-FR" sz="1600" b="1" dirty="0">
                <a:solidFill>
                  <a:schemeClr val="accent1"/>
                </a:solidFill>
                <a:latin typeface="Open Sans Light" pitchFamily="2" charset="0"/>
                <a:ea typeface="Open Sans Light" pitchFamily="2" charset="0"/>
                <a:cs typeface="Open Sans Light" pitchFamily="2" charset="0"/>
              </a:rPr>
              <a:t>Récolter de nouvelles idées pour vos articles </a:t>
            </a:r>
            <a:r>
              <a:rPr lang="fr-FR" sz="1600" dirty="0">
                <a:solidFill>
                  <a:schemeClr val="accent1"/>
                </a:solidFill>
                <a:latin typeface="Open Sans Light" pitchFamily="2" charset="0"/>
                <a:ea typeface="Open Sans Light" pitchFamily="2" charset="0"/>
                <a:cs typeface="Open Sans Light" pitchFamily="2" charset="0"/>
              </a:rPr>
              <a:t>: Comment d’autres villes, régions ou territoires ont-ils trouvé des solutions sur une problématique que le votre peine encore à maîtriser ? A quoi ressembleront les territoires européens dans 20 ou 30 ans ? L’Europe pourra-t-elle surmonter les crises successives de la pandémie, de la guerre, de la crise énergétique….?</a:t>
            </a:r>
          </a:p>
          <a:p>
            <a:pPr>
              <a:spcAft>
                <a:spcPts val="1200"/>
              </a:spcAft>
            </a:pPr>
            <a:r>
              <a:rPr lang="fr-FR" sz="1600" b="1" dirty="0">
                <a:solidFill>
                  <a:schemeClr val="accent1"/>
                </a:solidFill>
                <a:latin typeface="Open Sans Light" pitchFamily="2" charset="0"/>
                <a:ea typeface="Open Sans Light" pitchFamily="2" charset="0"/>
                <a:cs typeface="Open Sans Light" pitchFamily="2" charset="0"/>
              </a:rPr>
              <a:t>Accéder à un réservoir d’experts</a:t>
            </a:r>
            <a:r>
              <a:rPr lang="fr-FR" sz="1600" dirty="0">
                <a:solidFill>
                  <a:schemeClr val="accent1"/>
                </a:solidFill>
                <a:latin typeface="Open Sans Light" pitchFamily="2" charset="0"/>
                <a:ea typeface="Open Sans Light" pitchFamily="2" charset="0"/>
                <a:cs typeface="Open Sans Light" pitchFamily="2" charset="0"/>
              </a:rPr>
              <a:t> </a:t>
            </a:r>
            <a:r>
              <a:rPr lang="en-US" sz="1600" dirty="0">
                <a:solidFill>
                  <a:schemeClr val="accent1"/>
                </a:solidFill>
                <a:latin typeface="Open Sans Light" pitchFamily="2" charset="0"/>
                <a:ea typeface="Open Sans Light" pitchFamily="2" charset="0"/>
                <a:cs typeface="Open Sans Light" pitchFamily="2" charset="0"/>
              </a:rPr>
              <a:t>: </a:t>
            </a:r>
            <a:r>
              <a:rPr lang="fr-FR" sz="1600" dirty="0">
                <a:solidFill>
                  <a:schemeClr val="accent1"/>
                </a:solidFill>
                <a:latin typeface="Open Sans Light" pitchFamily="2" charset="0"/>
                <a:ea typeface="Open Sans Light" pitchFamily="2" charset="0"/>
                <a:cs typeface="Open Sans Light" pitchFamily="2" charset="0"/>
              </a:rPr>
              <a:t>nous pouvons vous mettre en contact avec des experts des secteurs publics et privés- chercheurs issue, responsable de politiques publiques – issus de toute l’Europe qui pourront le cas échéant, commenter vos idées ou partager leurs analyses avec les vôtres.</a:t>
            </a:r>
            <a:endParaRPr lang="en-US" sz="1600" dirty="0">
              <a:solidFill>
                <a:schemeClr val="accent1"/>
              </a:solidFill>
              <a:latin typeface="Open Sans Light" pitchFamily="2" charset="0"/>
              <a:ea typeface="Open Sans Light" pitchFamily="2" charset="0"/>
              <a:cs typeface="Open Sans Light" pitchFamily="2" charset="0"/>
            </a:endParaRPr>
          </a:p>
        </p:txBody>
      </p:sp>
      <p:sp>
        <p:nvSpPr>
          <p:cNvPr id="11" name="Triangle 7">
            <a:extLst>
              <a:ext uri="{FF2B5EF4-FFF2-40B4-BE49-F238E27FC236}">
                <a16:creationId xmlns:a16="http://schemas.microsoft.com/office/drawing/2014/main" id="{EFA5F32B-5F9C-540E-A5B6-70431732966C}"/>
              </a:ext>
            </a:extLst>
          </p:cNvPr>
          <p:cNvSpPr/>
          <p:nvPr/>
        </p:nvSpPr>
        <p:spPr>
          <a:xfrm rot="5400000">
            <a:off x="2169719" y="690850"/>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CF656FC0-EE75-1A4E-246B-EDEA1164F69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52242" y="321731"/>
            <a:ext cx="359915" cy="539873"/>
          </a:xfrm>
          <a:prstGeom prst="rect">
            <a:avLst/>
          </a:prstGeom>
        </p:spPr>
      </p:pic>
      <p:pic>
        <p:nvPicPr>
          <p:cNvPr id="12" name="Graphic 11">
            <a:extLst>
              <a:ext uri="{FF2B5EF4-FFF2-40B4-BE49-F238E27FC236}">
                <a16:creationId xmlns:a16="http://schemas.microsoft.com/office/drawing/2014/main" id="{69C65E84-DD90-881D-0837-C7138AA272E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56695" y="4230217"/>
            <a:ext cx="359915" cy="539873"/>
          </a:xfrm>
          <a:prstGeom prst="rect">
            <a:avLst/>
          </a:prstGeom>
        </p:spPr>
      </p:pic>
      <p:pic>
        <p:nvPicPr>
          <p:cNvPr id="14" name="Graphic 13">
            <a:extLst>
              <a:ext uri="{FF2B5EF4-FFF2-40B4-BE49-F238E27FC236}">
                <a16:creationId xmlns:a16="http://schemas.microsoft.com/office/drawing/2014/main" id="{7BACDB9D-DDE2-C1EB-3C9E-857670377EC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52240" y="5704334"/>
            <a:ext cx="359915" cy="539873"/>
          </a:xfrm>
          <a:prstGeom prst="rect">
            <a:avLst/>
          </a:prstGeom>
        </p:spPr>
      </p:pic>
      <p:cxnSp>
        <p:nvCxnSpPr>
          <p:cNvPr id="2" name="Straight Connector 1">
            <a:extLst>
              <a:ext uri="{FF2B5EF4-FFF2-40B4-BE49-F238E27FC236}">
                <a16:creationId xmlns:a16="http://schemas.microsoft.com/office/drawing/2014/main" id="{B8705AC7-C6E1-A5A7-953D-36F0DA608CB1}"/>
              </a:ext>
            </a:extLst>
          </p:cNvPr>
          <p:cNvCxnSpPr>
            <a:cxnSpLocks/>
          </p:cNvCxnSpPr>
          <p:nvPr/>
        </p:nvCxnSpPr>
        <p:spPr>
          <a:xfrm flipV="1">
            <a:off x="2898774" y="0"/>
            <a:ext cx="0" cy="6858000"/>
          </a:xfrm>
          <a:prstGeom prst="line">
            <a:avLst/>
          </a:prstGeom>
        </p:spPr>
        <p:style>
          <a:lnRef idx="3">
            <a:schemeClr val="accent2"/>
          </a:lnRef>
          <a:fillRef idx="0">
            <a:schemeClr val="accent2"/>
          </a:fillRef>
          <a:effectRef idx="2">
            <a:schemeClr val="accent2"/>
          </a:effectRef>
          <a:fontRef idx="minor">
            <a:schemeClr val="tx1"/>
          </a:fontRef>
        </p:style>
      </p:cxnSp>
      <p:grpSp>
        <p:nvGrpSpPr>
          <p:cNvPr id="4" name="Group 3">
            <a:extLst>
              <a:ext uri="{FF2B5EF4-FFF2-40B4-BE49-F238E27FC236}">
                <a16:creationId xmlns:a16="http://schemas.microsoft.com/office/drawing/2014/main" id="{2E07950B-FEAD-4086-D986-20EB9B6BE6CB}"/>
              </a:ext>
            </a:extLst>
          </p:cNvPr>
          <p:cNvGrpSpPr/>
          <p:nvPr/>
        </p:nvGrpSpPr>
        <p:grpSpPr>
          <a:xfrm>
            <a:off x="2171035" y="591667"/>
            <a:ext cx="824515" cy="824515"/>
            <a:chOff x="3816615" y="4491979"/>
            <a:chExt cx="907042" cy="907042"/>
          </a:xfrm>
        </p:grpSpPr>
        <p:pic>
          <p:nvPicPr>
            <p:cNvPr id="10" name="Graphic 9">
              <a:extLst>
                <a:ext uri="{FF2B5EF4-FFF2-40B4-BE49-F238E27FC236}">
                  <a16:creationId xmlns:a16="http://schemas.microsoft.com/office/drawing/2014/main" id="{7EAA25B3-F624-E2E9-7193-6440478972B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816615" y="4491979"/>
              <a:ext cx="907042" cy="907042"/>
            </a:xfrm>
            <a:prstGeom prst="rect">
              <a:avLst/>
            </a:prstGeom>
          </p:spPr>
        </p:pic>
        <p:sp>
          <p:nvSpPr>
            <p:cNvPr id="13" name="Oval 12">
              <a:extLst>
                <a:ext uri="{FF2B5EF4-FFF2-40B4-BE49-F238E27FC236}">
                  <a16:creationId xmlns:a16="http://schemas.microsoft.com/office/drawing/2014/main" id="{6D5C68A3-EFE7-390A-F5F2-9684FBF256AC}"/>
                </a:ext>
              </a:extLst>
            </p:cNvPr>
            <p:cNvSpPr/>
            <p:nvPr/>
          </p:nvSpPr>
          <p:spPr>
            <a:xfrm>
              <a:off x="3910629" y="4568921"/>
              <a:ext cx="792000" cy="792000"/>
            </a:xfrm>
            <a:prstGeom prst="ellipse">
              <a:avLst/>
            </a:prstGeom>
            <a:no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5" name="Graphic 14">
            <a:extLst>
              <a:ext uri="{FF2B5EF4-FFF2-40B4-BE49-F238E27FC236}">
                <a16:creationId xmlns:a16="http://schemas.microsoft.com/office/drawing/2014/main" id="{5F3FD85C-0F33-C21E-F067-0450715115D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52241" y="1176264"/>
            <a:ext cx="359915" cy="539873"/>
          </a:xfrm>
          <a:prstGeom prst="rect">
            <a:avLst/>
          </a:prstGeom>
        </p:spPr>
      </p:pic>
      <p:pic>
        <p:nvPicPr>
          <p:cNvPr id="16" name="Graphic 15">
            <a:extLst>
              <a:ext uri="{FF2B5EF4-FFF2-40B4-BE49-F238E27FC236}">
                <a16:creationId xmlns:a16="http://schemas.microsoft.com/office/drawing/2014/main" id="{0E6DB6CC-9C0C-93DC-9FC6-47DA4E2527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52240" y="2735412"/>
            <a:ext cx="359915" cy="539873"/>
          </a:xfrm>
          <a:prstGeom prst="rect">
            <a:avLst/>
          </a:prstGeom>
        </p:spPr>
      </p:pic>
    </p:spTree>
    <p:extLst>
      <p:ext uri="{BB962C8B-B14F-4D97-AF65-F5344CB8AC3E}">
        <p14:creationId xmlns:p14="http://schemas.microsoft.com/office/powerpoint/2010/main" val="254055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10B8ADE-D93A-4DB7-75AB-D24CAFCDAC11}"/>
              </a:ext>
            </a:extLst>
          </p:cNvPr>
          <p:cNvSpPr/>
          <p:nvPr/>
        </p:nvSpPr>
        <p:spPr>
          <a:xfrm>
            <a:off x="0" y="1"/>
            <a:ext cx="5346000" cy="684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 name="Titel 1">
            <a:extLst>
              <a:ext uri="{FF2B5EF4-FFF2-40B4-BE49-F238E27FC236}">
                <a16:creationId xmlns:a16="http://schemas.microsoft.com/office/drawing/2014/main" id="{02C20B3C-2484-29AD-6E98-1A8883AF9E2A}"/>
              </a:ext>
            </a:extLst>
          </p:cNvPr>
          <p:cNvSpPr txBox="1">
            <a:spLocks/>
          </p:cNvSpPr>
          <p:nvPr/>
        </p:nvSpPr>
        <p:spPr>
          <a:xfrm>
            <a:off x="724788" y="619125"/>
            <a:ext cx="4621212" cy="1344301"/>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dirty="0">
                <a:latin typeface="Open Sans SemiBold" pitchFamily="2" charset="0"/>
                <a:ea typeface="Open Sans SemiBold" pitchFamily="2" charset="0"/>
                <a:cs typeface="Open Sans SemiBold" pitchFamily="2" charset="0"/>
              </a:rPr>
              <a:t>QUI puis-je </a:t>
            </a:r>
          </a:p>
          <a:p>
            <a:r>
              <a:rPr lang="fr-FR" dirty="0">
                <a:latin typeface="Open Sans SemiBold" pitchFamily="2" charset="0"/>
                <a:ea typeface="Open Sans SemiBold" pitchFamily="2" charset="0"/>
                <a:cs typeface="Open Sans SemiBold" pitchFamily="2" charset="0"/>
              </a:rPr>
              <a:t>contacter dans </a:t>
            </a:r>
          </a:p>
          <a:p>
            <a:r>
              <a:rPr lang="fr-FR" dirty="0">
                <a:latin typeface="Open Sans SemiBold" pitchFamily="2" charset="0"/>
                <a:ea typeface="Open Sans SemiBold" pitchFamily="2" charset="0"/>
                <a:cs typeface="Open Sans SemiBold" pitchFamily="2" charset="0"/>
              </a:rPr>
              <a:t>mon pays ?</a:t>
            </a:r>
          </a:p>
        </p:txBody>
      </p:sp>
      <p:sp>
        <p:nvSpPr>
          <p:cNvPr id="12" name="文本框 7">
            <a:extLst>
              <a:ext uri="{FF2B5EF4-FFF2-40B4-BE49-F238E27FC236}">
                <a16:creationId xmlns:a16="http://schemas.microsoft.com/office/drawing/2014/main" id="{4350C464-3871-57BE-C9E8-C28E39A72EB8}"/>
              </a:ext>
            </a:extLst>
          </p:cNvPr>
          <p:cNvSpPr txBox="1"/>
          <p:nvPr/>
        </p:nvSpPr>
        <p:spPr>
          <a:xfrm>
            <a:off x="626815" y="2654279"/>
            <a:ext cx="3991927" cy="3592074"/>
          </a:xfrm>
          <a:prstGeom prst="rect">
            <a:avLst/>
          </a:prstGeom>
          <a:noFill/>
        </p:spPr>
        <p:txBody>
          <a:bodyPr wrap="square" lIns="91440" tIns="45720" rIns="91440" bIns="45720" rtlCol="0" anchor="t">
            <a:spAutoFit/>
          </a:bodyPr>
          <a:lstStyle>
            <a:defPPr>
              <a:defRPr lang="da-DK"/>
            </a:defPPr>
            <a:lvl1pPr algn="just">
              <a:lnSpc>
                <a:spcPct val="110000"/>
              </a:lnSpc>
              <a:defRPr sz="1600">
                <a:solidFill>
                  <a:srgbClr val="164193"/>
                </a:solidFill>
                <a:latin typeface="Open Sans Light"/>
                <a:ea typeface="Open Sans Light"/>
                <a:cs typeface="Open Sans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zh-CN" dirty="0">
                <a:solidFill>
                  <a:schemeClr val="bg1"/>
                </a:solidFill>
              </a:rPr>
              <a:t>Si vous habitez dans un des 27 Etats membres ou un des 4 pays partenaires, ESPON a un réseau de Points de Contacts Nationaux (ECP/PCN) dans chaque pays participant au programme pour nous aider à valoriser et diffuser nos résultats aux niveaux nationaux, régionaux et locaux et  - en même temps – nous faire remonter les besoins d’appui de chaque pays en matière de politiques publiques Vous pouvez également utiliser la carte interactive du portail web ESPON pour trouver le PCN/ECP de votre pays. </a:t>
            </a:r>
          </a:p>
        </p:txBody>
      </p:sp>
      <p:sp>
        <p:nvSpPr>
          <p:cNvPr id="6" name="Triangle 7">
            <a:extLst>
              <a:ext uri="{FF2B5EF4-FFF2-40B4-BE49-F238E27FC236}">
                <a16:creationId xmlns:a16="http://schemas.microsoft.com/office/drawing/2014/main" id="{866602AF-C465-D699-7496-DD987355CA52}"/>
              </a:ext>
            </a:extLst>
          </p:cNvPr>
          <p:cNvSpPr/>
          <p:nvPr/>
        </p:nvSpPr>
        <p:spPr>
          <a:xfrm rot="5400000">
            <a:off x="4617533" y="1371756"/>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7B9B56E-26E6-F805-6EC1-2D8159FA9AA2}"/>
              </a:ext>
            </a:extLst>
          </p:cNvPr>
          <p:cNvSpPr txBox="1"/>
          <p:nvPr/>
        </p:nvSpPr>
        <p:spPr>
          <a:xfrm>
            <a:off x="6096000" y="5999855"/>
            <a:ext cx="6096000" cy="369332"/>
          </a:xfrm>
          <a:prstGeom prst="rect">
            <a:avLst/>
          </a:prstGeom>
          <a:noFill/>
        </p:spPr>
        <p:txBody>
          <a:bodyPr wrap="square">
            <a:spAutoFit/>
          </a:bodyPr>
          <a:lstStyle/>
          <a:p>
            <a:r>
              <a:rPr lang="en-GB" dirty="0">
                <a:solidFill>
                  <a:schemeClr val="accent2"/>
                </a:solidFill>
                <a:latin typeface="Open Sans SemiBold" pitchFamily="2" charset="0"/>
                <a:ea typeface="Open Sans SemiBold" pitchFamily="2" charset="0"/>
                <a:cs typeface="Open Sans SemiBold" pitchFamily="2" charset="0"/>
              </a:rPr>
              <a:t>https://www.espon.eu/</a:t>
            </a:r>
          </a:p>
        </p:txBody>
      </p:sp>
      <p:pic>
        <p:nvPicPr>
          <p:cNvPr id="8" name="Picture 7" descr="Graphical user interface&#10;&#10;Description automatically generated">
            <a:extLst>
              <a:ext uri="{FF2B5EF4-FFF2-40B4-BE49-F238E27FC236}">
                <a16:creationId xmlns:a16="http://schemas.microsoft.com/office/drawing/2014/main" id="{FF1A0ED7-1D62-B027-6DE1-0DB6672EE9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0788" y="1272574"/>
            <a:ext cx="5117919" cy="4688424"/>
          </a:xfrm>
          <a:prstGeom prst="rect">
            <a:avLst/>
          </a:prstGeom>
        </p:spPr>
      </p:pic>
    </p:spTree>
    <p:extLst>
      <p:ext uri="{BB962C8B-B14F-4D97-AF65-F5344CB8AC3E}">
        <p14:creationId xmlns:p14="http://schemas.microsoft.com/office/powerpoint/2010/main" val="363535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D4126-2ADE-3AF3-E77A-412A702287E3}"/>
              </a:ext>
            </a:extLst>
          </p:cNvPr>
          <p:cNvSpPr/>
          <p:nvPr/>
        </p:nvSpPr>
        <p:spPr>
          <a:xfrm>
            <a:off x="0" y="0"/>
            <a:ext cx="8460000" cy="6858000"/>
          </a:xfrm>
          <a:prstGeom prst="rect">
            <a:avLst/>
          </a:prstGeom>
          <a:solidFill>
            <a:srgbClr val="EE7D00"/>
          </a:solidFill>
          <a:ln>
            <a:solidFill>
              <a:srgbClr val="EE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Placeholder 13" descr="A brown walnut on a white background&#10;&#10;Description automatically generated with low confidence">
            <a:extLst>
              <a:ext uri="{FF2B5EF4-FFF2-40B4-BE49-F238E27FC236}">
                <a16:creationId xmlns:a16="http://schemas.microsoft.com/office/drawing/2014/main" id="{2F28FCDB-8642-3352-A00A-A6D6ACE30835}"/>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t="-51061" b="-47976"/>
          <a:stretch/>
        </p:blipFill>
        <p:spPr>
          <a:xfrm>
            <a:off x="8460000" y="0"/>
            <a:ext cx="3732000" cy="6858000"/>
          </a:xfrm>
        </p:spPr>
      </p:pic>
      <p:sp>
        <p:nvSpPr>
          <p:cNvPr id="11" name="Text Placeholder 10">
            <a:extLst>
              <a:ext uri="{FF2B5EF4-FFF2-40B4-BE49-F238E27FC236}">
                <a16:creationId xmlns:a16="http://schemas.microsoft.com/office/drawing/2014/main" id="{7B2AAF89-BA89-4E87-C110-B77F7EC170C7}"/>
              </a:ext>
            </a:extLst>
          </p:cNvPr>
          <p:cNvSpPr>
            <a:spLocks noGrp="1"/>
          </p:cNvSpPr>
          <p:nvPr>
            <p:ph type="body" sz="quarter" idx="4294967295"/>
          </p:nvPr>
        </p:nvSpPr>
        <p:spPr>
          <a:xfrm>
            <a:off x="1517996" y="2695575"/>
            <a:ext cx="4578003" cy="3240000"/>
          </a:xfrm>
        </p:spPr>
        <p:txBody>
          <a:bodyPr vert="horz" lIns="0" tIns="0" rIns="0" bIns="0" rtlCol="0" anchor="b" anchorCtr="0">
            <a:noAutofit/>
          </a:bodyPr>
          <a:lstStyle/>
          <a:p>
            <a:pPr algn="ctr">
              <a:lnSpc>
                <a:spcPts val="3200"/>
              </a:lnSpc>
              <a:spcBef>
                <a:spcPct val="0"/>
              </a:spcBef>
            </a:pPr>
            <a:r>
              <a:rPr lang="fr-FR" sz="2800" dirty="0">
                <a:solidFill>
                  <a:schemeClr val="bg1"/>
                </a:solidFill>
                <a:latin typeface="Open Sans Light" pitchFamily="2" charset="0"/>
                <a:ea typeface="Open Sans Light" pitchFamily="2" charset="0"/>
                <a:cs typeface="Open Sans Light" pitchFamily="2" charset="0"/>
              </a:rPr>
              <a:t>ESPON est un programme co-financé par l’UE qui produit de l’expertise adaptée aux autorités publiques en charge de  la conception et/ou de la mise en œuvre des politiques territoriales</a:t>
            </a:r>
          </a:p>
        </p:txBody>
      </p:sp>
      <p:sp>
        <p:nvSpPr>
          <p:cNvPr id="10" name="Title 9">
            <a:extLst>
              <a:ext uri="{FF2B5EF4-FFF2-40B4-BE49-F238E27FC236}">
                <a16:creationId xmlns:a16="http://schemas.microsoft.com/office/drawing/2014/main" id="{C61D9EEE-2472-A77A-9EE7-18D6974C70A3}"/>
              </a:ext>
            </a:extLst>
          </p:cNvPr>
          <p:cNvSpPr>
            <a:spLocks noGrp="1"/>
          </p:cNvSpPr>
          <p:nvPr>
            <p:ph type="ctrTitle"/>
          </p:nvPr>
        </p:nvSpPr>
        <p:spPr>
          <a:xfrm>
            <a:off x="1679137" y="1787562"/>
            <a:ext cx="5101725" cy="769125"/>
          </a:xfrm>
        </p:spPr>
        <p:txBody>
          <a:bodyPr/>
          <a:lstStyle/>
          <a:p>
            <a:r>
              <a:rPr lang="en-US" sz="3600" dirty="0">
                <a:latin typeface="Open Sans SemiBold" pitchFamily="2" charset="0"/>
                <a:ea typeface="Open Sans SemiBold" pitchFamily="2" charset="0"/>
                <a:cs typeface="Open Sans SemiBold" pitchFamily="2" charset="0"/>
              </a:rPr>
              <a:t>ESPON en deux mots</a:t>
            </a:r>
            <a:endParaRPr lang="en-GB" sz="3600" dirty="0">
              <a:latin typeface="Open Sans SemiBold" pitchFamily="2" charset="0"/>
              <a:ea typeface="Open Sans SemiBold" pitchFamily="2" charset="0"/>
              <a:cs typeface="Open Sans SemiBold" pitchFamily="2" charset="0"/>
            </a:endParaRPr>
          </a:p>
        </p:txBody>
      </p:sp>
    </p:spTree>
    <p:extLst>
      <p:ext uri="{BB962C8B-B14F-4D97-AF65-F5344CB8AC3E}">
        <p14:creationId xmlns:p14="http://schemas.microsoft.com/office/powerpoint/2010/main" val="235546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10B8ADE-D93A-4DB7-75AB-D24CAFCDAC11}"/>
              </a:ext>
            </a:extLst>
          </p:cNvPr>
          <p:cNvSpPr/>
          <p:nvPr/>
        </p:nvSpPr>
        <p:spPr>
          <a:xfrm>
            <a:off x="-1" y="1"/>
            <a:ext cx="5344023" cy="684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SemiBold" pitchFamily="2" charset="0"/>
              <a:ea typeface="Open Sans SemiBold" pitchFamily="2" charset="0"/>
              <a:cs typeface="Open Sans SemiBold" pitchFamily="2" charset="0"/>
            </a:endParaRPr>
          </a:p>
        </p:txBody>
      </p:sp>
      <p:sp>
        <p:nvSpPr>
          <p:cNvPr id="11" name="Titel 1">
            <a:extLst>
              <a:ext uri="{FF2B5EF4-FFF2-40B4-BE49-F238E27FC236}">
                <a16:creationId xmlns:a16="http://schemas.microsoft.com/office/drawing/2014/main" id="{02C20B3C-2484-29AD-6E98-1A8883AF9E2A}"/>
              </a:ext>
            </a:extLst>
          </p:cNvPr>
          <p:cNvSpPr txBox="1">
            <a:spLocks/>
          </p:cNvSpPr>
          <p:nvPr/>
        </p:nvSpPr>
        <p:spPr>
          <a:xfrm>
            <a:off x="914399" y="594705"/>
            <a:ext cx="10850313"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dirty="0">
                <a:latin typeface="Open Sans SemiBold" pitchFamily="2" charset="0"/>
                <a:ea typeface="Open Sans SemiBold" pitchFamily="2" charset="0"/>
                <a:cs typeface="Open Sans SemiBold" pitchFamily="2" charset="0"/>
              </a:rPr>
              <a:t>Où en savoir plus ?</a:t>
            </a:r>
          </a:p>
        </p:txBody>
      </p:sp>
      <p:sp>
        <p:nvSpPr>
          <p:cNvPr id="2" name="Titel 1">
            <a:extLst>
              <a:ext uri="{FF2B5EF4-FFF2-40B4-BE49-F238E27FC236}">
                <a16:creationId xmlns:a16="http://schemas.microsoft.com/office/drawing/2014/main" id="{1262EE54-6800-863D-3C3D-9E2EBE90150B}"/>
              </a:ext>
            </a:extLst>
          </p:cNvPr>
          <p:cNvSpPr txBox="1">
            <a:spLocks/>
          </p:cNvSpPr>
          <p:nvPr/>
        </p:nvSpPr>
        <p:spPr>
          <a:xfrm>
            <a:off x="1013012" y="3012640"/>
            <a:ext cx="4114306" cy="820061"/>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sz="3200" dirty="0">
                <a:latin typeface="Open Sans SemiBold" pitchFamily="2" charset="0"/>
                <a:ea typeface="Open Sans SemiBold" pitchFamily="2" charset="0"/>
                <a:cs typeface="Open Sans SemiBold" pitchFamily="2" charset="0"/>
              </a:rPr>
              <a:t>Ou se situe ESPON ? </a:t>
            </a:r>
          </a:p>
        </p:txBody>
      </p:sp>
      <p:sp>
        <p:nvSpPr>
          <p:cNvPr id="5" name="文本框 7">
            <a:extLst>
              <a:ext uri="{FF2B5EF4-FFF2-40B4-BE49-F238E27FC236}">
                <a16:creationId xmlns:a16="http://schemas.microsoft.com/office/drawing/2014/main" id="{C5C6B270-BF89-46A0-DDED-8048AB14B90A}"/>
              </a:ext>
            </a:extLst>
          </p:cNvPr>
          <p:cNvSpPr txBox="1"/>
          <p:nvPr/>
        </p:nvSpPr>
        <p:spPr>
          <a:xfrm>
            <a:off x="874713" y="1415351"/>
            <a:ext cx="4359208"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zh-CN" sz="1600" dirty="0">
                <a:solidFill>
                  <a:schemeClr val="bg1"/>
                </a:solidFill>
                <a:latin typeface="Open Sans Light" pitchFamily="2" charset="0"/>
                <a:ea typeface="Open Sans Light" pitchFamily="2" charset="0"/>
                <a:cs typeface="Open Sans Light" pitchFamily="2" charset="0"/>
              </a:rPr>
              <a:t>Vous pouvez toujours contacter ESPON pour avoir plus d’information : </a:t>
            </a:r>
          </a:p>
          <a:p>
            <a:r>
              <a:rPr lang="en-US" altLang="zh-CN" sz="1600" b="1" dirty="0">
                <a:solidFill>
                  <a:schemeClr val="accent2"/>
                </a:solidFill>
                <a:latin typeface="Open Sans Light" pitchFamily="2" charset="0"/>
                <a:ea typeface="Open Sans Light" pitchFamily="2" charset="0"/>
                <a:cs typeface="Open Sans Light" pitchFamily="2" charset="0"/>
              </a:rPr>
              <a:t>https://www.espon.eu/contact </a:t>
            </a:r>
            <a:r>
              <a:rPr lang="en-US" altLang="zh-CN" sz="1600" b="1" dirty="0">
                <a:solidFill>
                  <a:schemeClr val="bg1"/>
                </a:solidFill>
                <a:latin typeface="Open Sans Light" pitchFamily="2" charset="0"/>
                <a:ea typeface="Open Sans Light" pitchFamily="2" charset="0"/>
                <a:cs typeface="Open Sans Light" pitchFamily="2" charset="0"/>
              </a:rPr>
              <a:t>ou </a:t>
            </a:r>
            <a:r>
              <a:rPr lang="en-US" altLang="zh-CN" sz="1600" b="1" dirty="0">
                <a:solidFill>
                  <a:schemeClr val="accent2"/>
                </a:solidFill>
                <a:latin typeface="Open Sans Light" pitchFamily="2" charset="0"/>
                <a:ea typeface="Open Sans Light" pitchFamily="2" charset="0"/>
                <a:cs typeface="Open Sans Light" pitchFamily="2" charset="0"/>
              </a:rPr>
              <a:t>https://www.espon.eu/contact/espon-egtc</a:t>
            </a:r>
            <a:endParaRPr lang="zh-CN" altLang="en-US" sz="1600" b="1" dirty="0">
              <a:solidFill>
                <a:schemeClr val="accent2"/>
              </a:solidFill>
              <a:latin typeface="Open Sans Light" pitchFamily="2" charset="0"/>
              <a:cs typeface="Open Sans Light" pitchFamily="2" charset="0"/>
            </a:endParaRPr>
          </a:p>
        </p:txBody>
      </p:sp>
      <p:grpSp>
        <p:nvGrpSpPr>
          <p:cNvPr id="6" name="Group 5">
            <a:extLst>
              <a:ext uri="{FF2B5EF4-FFF2-40B4-BE49-F238E27FC236}">
                <a16:creationId xmlns:a16="http://schemas.microsoft.com/office/drawing/2014/main" id="{F2CD4F94-1142-CBC7-3C66-60BF029F0C1C}"/>
              </a:ext>
            </a:extLst>
          </p:cNvPr>
          <p:cNvGrpSpPr/>
          <p:nvPr/>
        </p:nvGrpSpPr>
        <p:grpSpPr>
          <a:xfrm>
            <a:off x="5462097" y="12358"/>
            <a:ext cx="9029834" cy="6612399"/>
            <a:chOff x="3014172" y="0"/>
            <a:chExt cx="9029834" cy="6612399"/>
          </a:xfrm>
        </p:grpSpPr>
        <p:grpSp>
          <p:nvGrpSpPr>
            <p:cNvPr id="7" name="Group 6">
              <a:extLst>
                <a:ext uri="{FF2B5EF4-FFF2-40B4-BE49-F238E27FC236}">
                  <a16:creationId xmlns:a16="http://schemas.microsoft.com/office/drawing/2014/main" id="{94840925-647B-399E-D4A1-66EDACC23D08}"/>
                </a:ext>
              </a:extLst>
            </p:cNvPr>
            <p:cNvGrpSpPr/>
            <p:nvPr/>
          </p:nvGrpSpPr>
          <p:grpSpPr>
            <a:xfrm>
              <a:off x="3014172" y="0"/>
              <a:ext cx="9029834" cy="6604401"/>
              <a:chOff x="3014172" y="0"/>
              <a:chExt cx="9029834" cy="6604401"/>
            </a:xfrm>
          </p:grpSpPr>
          <p:grpSp>
            <p:nvGrpSpPr>
              <p:cNvPr id="18" name="Group 17">
                <a:extLst>
                  <a:ext uri="{FF2B5EF4-FFF2-40B4-BE49-F238E27FC236}">
                    <a16:creationId xmlns:a16="http://schemas.microsoft.com/office/drawing/2014/main" id="{A8F9E487-8D18-1B54-BF79-7D46D2E1EAC6}"/>
                  </a:ext>
                </a:extLst>
              </p:cNvPr>
              <p:cNvGrpSpPr/>
              <p:nvPr/>
            </p:nvGrpSpPr>
            <p:grpSpPr>
              <a:xfrm>
                <a:off x="3014172" y="0"/>
                <a:ext cx="9029834" cy="6604401"/>
                <a:chOff x="3014172" y="0"/>
                <a:chExt cx="9029834" cy="6604401"/>
              </a:xfrm>
            </p:grpSpPr>
            <p:sp>
              <p:nvSpPr>
                <p:cNvPr id="22" name="Shape 2013">
                  <a:extLst>
                    <a:ext uri="{FF2B5EF4-FFF2-40B4-BE49-F238E27FC236}">
                      <a16:creationId xmlns:a16="http://schemas.microsoft.com/office/drawing/2014/main" id="{4EEFF2FB-B2B7-E721-6528-0EA5FB58295E}"/>
                    </a:ext>
                  </a:extLst>
                </p:cNvPr>
                <p:cNvSpPr/>
                <p:nvPr/>
              </p:nvSpPr>
              <p:spPr>
                <a:xfrm>
                  <a:off x="6976192" y="3203210"/>
                  <a:ext cx="344661" cy="173229"/>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3" name="Shape 2014">
                  <a:extLst>
                    <a:ext uri="{FF2B5EF4-FFF2-40B4-BE49-F238E27FC236}">
                      <a16:creationId xmlns:a16="http://schemas.microsoft.com/office/drawing/2014/main" id="{AA583471-692D-85AD-413B-0272D846581E}"/>
                    </a:ext>
                  </a:extLst>
                </p:cNvPr>
                <p:cNvSpPr/>
                <p:nvPr/>
              </p:nvSpPr>
              <p:spPr>
                <a:xfrm>
                  <a:off x="7327237" y="5263413"/>
                  <a:ext cx="248921" cy="250566"/>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4" name="Shape 2015">
                  <a:extLst>
                    <a:ext uri="{FF2B5EF4-FFF2-40B4-BE49-F238E27FC236}">
                      <a16:creationId xmlns:a16="http://schemas.microsoft.com/office/drawing/2014/main" id="{F01FCFA2-2376-33EF-0F60-3DC72DBDB802}"/>
                    </a:ext>
                  </a:extLst>
                </p:cNvPr>
                <p:cNvSpPr/>
                <p:nvPr/>
              </p:nvSpPr>
              <p:spPr>
                <a:xfrm>
                  <a:off x="7252242" y="5391789"/>
                  <a:ext cx="280835" cy="513503"/>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5" name="Shape 2016">
                  <a:extLst>
                    <a:ext uri="{FF2B5EF4-FFF2-40B4-BE49-F238E27FC236}">
                      <a16:creationId xmlns:a16="http://schemas.microsoft.com/office/drawing/2014/main" id="{BC192202-ABE5-ADC4-6F1B-2328D531C130}"/>
                    </a:ext>
                  </a:extLst>
                </p:cNvPr>
                <p:cNvSpPr/>
                <p:nvPr/>
              </p:nvSpPr>
              <p:spPr>
                <a:xfrm>
                  <a:off x="7252242" y="5391789"/>
                  <a:ext cx="280835" cy="513503"/>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6" name="Shape 2017">
                  <a:extLst>
                    <a:ext uri="{FF2B5EF4-FFF2-40B4-BE49-F238E27FC236}">
                      <a16:creationId xmlns:a16="http://schemas.microsoft.com/office/drawing/2014/main" id="{C4574262-BA82-BD85-F34F-BF9FE4C6BDD4}"/>
                    </a:ext>
                  </a:extLst>
                </p:cNvPr>
                <p:cNvSpPr/>
                <p:nvPr/>
              </p:nvSpPr>
              <p:spPr>
                <a:xfrm>
                  <a:off x="7122993" y="5251041"/>
                  <a:ext cx="256901" cy="284593"/>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7" name="Shape 2018">
                  <a:extLst>
                    <a:ext uri="{FF2B5EF4-FFF2-40B4-BE49-F238E27FC236}">
                      <a16:creationId xmlns:a16="http://schemas.microsoft.com/office/drawing/2014/main" id="{1A61D01A-CFCA-88DD-63A7-DCD7C4534C69}"/>
                    </a:ext>
                  </a:extLst>
                </p:cNvPr>
                <p:cNvSpPr/>
                <p:nvPr/>
              </p:nvSpPr>
              <p:spPr>
                <a:xfrm>
                  <a:off x="7422977" y="5385602"/>
                  <a:ext cx="351044" cy="298513"/>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8" name="Shape 2019">
                  <a:extLst>
                    <a:ext uri="{FF2B5EF4-FFF2-40B4-BE49-F238E27FC236}">
                      <a16:creationId xmlns:a16="http://schemas.microsoft.com/office/drawing/2014/main" id="{C8E4EBFD-97AA-D55C-0E0C-8AE9E680418C}"/>
                    </a:ext>
                  </a:extLst>
                </p:cNvPr>
                <p:cNvSpPr/>
                <p:nvPr/>
              </p:nvSpPr>
              <p:spPr>
                <a:xfrm>
                  <a:off x="6800670" y="4188459"/>
                  <a:ext cx="646241" cy="34955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9" name="Shape 2020">
                  <a:extLst>
                    <a:ext uri="{FF2B5EF4-FFF2-40B4-BE49-F238E27FC236}">
                      <a16:creationId xmlns:a16="http://schemas.microsoft.com/office/drawing/2014/main" id="{B3660668-7432-A007-4E9D-EF403C048807}"/>
                    </a:ext>
                  </a:extLst>
                </p:cNvPr>
                <p:cNvSpPr/>
                <p:nvPr/>
              </p:nvSpPr>
              <p:spPr>
                <a:xfrm>
                  <a:off x="6411329" y="4711242"/>
                  <a:ext cx="386148" cy="283047"/>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0" name="Shape 2021">
                  <a:extLst>
                    <a:ext uri="{FF2B5EF4-FFF2-40B4-BE49-F238E27FC236}">
                      <a16:creationId xmlns:a16="http://schemas.microsoft.com/office/drawing/2014/main" id="{38F0AFA7-74D2-255F-9E07-BB31F3B3D9C6}"/>
                    </a:ext>
                  </a:extLst>
                </p:cNvPr>
                <p:cNvSpPr/>
                <p:nvPr/>
              </p:nvSpPr>
              <p:spPr>
                <a:xfrm>
                  <a:off x="6436860" y="4771562"/>
                  <a:ext cx="751556" cy="677454"/>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 name="Shape 2022">
                  <a:extLst>
                    <a:ext uri="{FF2B5EF4-FFF2-40B4-BE49-F238E27FC236}">
                      <a16:creationId xmlns:a16="http://schemas.microsoft.com/office/drawing/2014/main" id="{5EC6E4B8-1078-8BF8-BC3E-24582D9A6359}"/>
                    </a:ext>
                  </a:extLst>
                </p:cNvPr>
                <p:cNvSpPr/>
                <p:nvPr/>
              </p:nvSpPr>
              <p:spPr>
                <a:xfrm>
                  <a:off x="9307450" y="6165138"/>
                  <a:ext cx="314344" cy="176324"/>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 name="Shape 2023">
                  <a:extLst>
                    <a:ext uri="{FF2B5EF4-FFF2-40B4-BE49-F238E27FC236}">
                      <a16:creationId xmlns:a16="http://schemas.microsoft.com/office/drawing/2014/main" id="{FAA7F79A-26BA-2CD1-61BE-743A192A6FBE}"/>
                    </a:ext>
                  </a:extLst>
                </p:cNvPr>
                <p:cNvSpPr/>
                <p:nvPr/>
              </p:nvSpPr>
              <p:spPr>
                <a:xfrm>
                  <a:off x="7099059" y="4785483"/>
                  <a:ext cx="615924" cy="635692"/>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 name="Shape 2024">
                  <a:extLst>
                    <a:ext uri="{FF2B5EF4-FFF2-40B4-BE49-F238E27FC236}">
                      <a16:creationId xmlns:a16="http://schemas.microsoft.com/office/drawing/2014/main" id="{94EDABAA-A0A3-4E4A-0B6A-3694C91F352A}"/>
                    </a:ext>
                  </a:extLst>
                </p:cNvPr>
                <p:cNvSpPr/>
                <p:nvPr/>
              </p:nvSpPr>
              <p:spPr>
                <a:xfrm>
                  <a:off x="5484253" y="4592148"/>
                  <a:ext cx="572841" cy="34955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 name="Shape 2025">
                  <a:extLst>
                    <a:ext uri="{FF2B5EF4-FFF2-40B4-BE49-F238E27FC236}">
                      <a16:creationId xmlns:a16="http://schemas.microsoft.com/office/drawing/2014/main" id="{0540D7C1-9A88-D08E-5C6A-86B546A5433E}"/>
                    </a:ext>
                  </a:extLst>
                </p:cNvPr>
                <p:cNvSpPr/>
                <p:nvPr/>
              </p:nvSpPr>
              <p:spPr>
                <a:xfrm>
                  <a:off x="7040021" y="2660320"/>
                  <a:ext cx="718047" cy="429980"/>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 name="Shape 2026">
                  <a:extLst>
                    <a:ext uri="{FF2B5EF4-FFF2-40B4-BE49-F238E27FC236}">
                      <a16:creationId xmlns:a16="http://schemas.microsoft.com/office/drawing/2014/main" id="{C281868F-7119-D6C1-D435-83B7A4CC31E4}"/>
                    </a:ext>
                  </a:extLst>
                </p:cNvPr>
                <p:cNvSpPr/>
                <p:nvPr/>
              </p:nvSpPr>
              <p:spPr>
                <a:xfrm>
                  <a:off x="6722483" y="4983463"/>
                  <a:ext cx="521779" cy="44699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 name="Shape 2027">
                  <a:extLst>
                    <a:ext uri="{FF2B5EF4-FFF2-40B4-BE49-F238E27FC236}">
                      <a16:creationId xmlns:a16="http://schemas.microsoft.com/office/drawing/2014/main" id="{5D7BD3AA-F0F3-2C8B-F7C3-1DFE30E1C973}"/>
                    </a:ext>
                  </a:extLst>
                </p:cNvPr>
                <p:cNvSpPr/>
                <p:nvPr/>
              </p:nvSpPr>
              <p:spPr>
                <a:xfrm>
                  <a:off x="5768279" y="2875311"/>
                  <a:ext cx="467526" cy="536703"/>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7" name="Shape 2028">
                  <a:extLst>
                    <a:ext uri="{FF2B5EF4-FFF2-40B4-BE49-F238E27FC236}">
                      <a16:creationId xmlns:a16="http://schemas.microsoft.com/office/drawing/2014/main" id="{37942F70-5237-4D0A-BAC2-5873E5DD0B5E}"/>
                    </a:ext>
                  </a:extLst>
                </p:cNvPr>
                <p:cNvSpPr/>
                <p:nvPr/>
              </p:nvSpPr>
              <p:spPr>
                <a:xfrm>
                  <a:off x="5246499" y="3565138"/>
                  <a:ext cx="449974" cy="510411"/>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8" name="Shape 2029">
                  <a:extLst>
                    <a:ext uri="{FF2B5EF4-FFF2-40B4-BE49-F238E27FC236}">
                      <a16:creationId xmlns:a16="http://schemas.microsoft.com/office/drawing/2014/main" id="{746CA16B-CF23-C228-97E7-B8AE6AB60D94}"/>
                    </a:ext>
                  </a:extLst>
                </p:cNvPr>
                <p:cNvSpPr/>
                <p:nvPr/>
              </p:nvSpPr>
              <p:spPr>
                <a:xfrm>
                  <a:off x="10379734" y="4791672"/>
                  <a:ext cx="558481" cy="382034"/>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9" name="Shape 2030">
                  <a:extLst>
                    <a:ext uri="{FF2B5EF4-FFF2-40B4-BE49-F238E27FC236}">
                      <a16:creationId xmlns:a16="http://schemas.microsoft.com/office/drawing/2014/main" id="{E2EF88D7-C66C-2139-140F-D292E8BBDE67}"/>
                    </a:ext>
                  </a:extLst>
                </p:cNvPr>
                <p:cNvSpPr/>
                <p:nvPr/>
              </p:nvSpPr>
              <p:spPr>
                <a:xfrm>
                  <a:off x="6744823" y="4341581"/>
                  <a:ext cx="794638" cy="545985"/>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0" name="Shape 2031">
                  <a:extLst>
                    <a:ext uri="{FF2B5EF4-FFF2-40B4-BE49-F238E27FC236}">
                      <a16:creationId xmlns:a16="http://schemas.microsoft.com/office/drawing/2014/main" id="{49FC59EE-90B5-1131-E220-FBA3C319CED9}"/>
                    </a:ext>
                  </a:extLst>
                </p:cNvPr>
                <p:cNvSpPr/>
                <p:nvPr/>
              </p:nvSpPr>
              <p:spPr>
                <a:xfrm>
                  <a:off x="7384683" y="2913978"/>
                  <a:ext cx="952608" cy="866151"/>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41" name="Shape 2032">
                  <a:extLst>
                    <a:ext uri="{FF2B5EF4-FFF2-40B4-BE49-F238E27FC236}">
                      <a16:creationId xmlns:a16="http://schemas.microsoft.com/office/drawing/2014/main" id="{2C631843-F1EF-7047-35B3-965D9F225B82}"/>
                    </a:ext>
                  </a:extLst>
                </p:cNvPr>
                <p:cNvSpPr/>
                <p:nvPr/>
              </p:nvSpPr>
              <p:spPr>
                <a:xfrm>
                  <a:off x="7943163" y="4203925"/>
                  <a:ext cx="513801" cy="488755"/>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42" name="Shape 2033">
                  <a:extLst>
                    <a:ext uri="{FF2B5EF4-FFF2-40B4-BE49-F238E27FC236}">
                      <a16:creationId xmlns:a16="http://schemas.microsoft.com/office/drawing/2014/main" id="{B83C31E0-B8B8-D7AD-DE4B-32E6713AF7B5}"/>
                    </a:ext>
                  </a:extLst>
                </p:cNvPr>
                <p:cNvSpPr/>
                <p:nvPr/>
              </p:nvSpPr>
              <p:spPr>
                <a:xfrm>
                  <a:off x="5144377" y="3933254"/>
                  <a:ext cx="427636" cy="34955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3" name="Shape 2034">
                  <a:extLst>
                    <a:ext uri="{FF2B5EF4-FFF2-40B4-BE49-F238E27FC236}">
                      <a16:creationId xmlns:a16="http://schemas.microsoft.com/office/drawing/2014/main" id="{713BAD17-C4EA-1145-8CF7-1397F406A971}"/>
                    </a:ext>
                  </a:extLst>
                </p:cNvPr>
                <p:cNvSpPr/>
                <p:nvPr/>
              </p:nvSpPr>
              <p:spPr>
                <a:xfrm>
                  <a:off x="6218256" y="4012134"/>
                  <a:ext cx="794638" cy="426887"/>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4" name="Shape 2035">
                  <a:extLst>
                    <a:ext uri="{FF2B5EF4-FFF2-40B4-BE49-F238E27FC236}">
                      <a16:creationId xmlns:a16="http://schemas.microsoft.com/office/drawing/2014/main" id="{8C46C624-587A-E9B9-0DB5-8C3A9C8F6A52}"/>
                    </a:ext>
                  </a:extLst>
                </p:cNvPr>
                <p:cNvSpPr/>
                <p:nvPr/>
              </p:nvSpPr>
              <p:spPr>
                <a:xfrm>
                  <a:off x="9846782" y="4582867"/>
                  <a:ext cx="962182" cy="343367"/>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5" name="Shape 2036">
                  <a:extLst>
                    <a:ext uri="{FF2B5EF4-FFF2-40B4-BE49-F238E27FC236}">
                      <a16:creationId xmlns:a16="http://schemas.microsoft.com/office/drawing/2014/main" id="{224A8407-3EDE-CEB2-6E3D-4163F0084A7A}"/>
                    </a:ext>
                  </a:extLst>
                </p:cNvPr>
                <p:cNvSpPr/>
                <p:nvPr/>
              </p:nvSpPr>
              <p:spPr>
                <a:xfrm>
                  <a:off x="7062359" y="2940273"/>
                  <a:ext cx="599967" cy="448542"/>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6" name="Shape 2037">
                  <a:extLst>
                    <a:ext uri="{FF2B5EF4-FFF2-40B4-BE49-F238E27FC236}">
                      <a16:creationId xmlns:a16="http://schemas.microsoft.com/office/drawing/2014/main" id="{ECA5D5EC-55CE-EDB4-8C9A-7DDC32742267}"/>
                    </a:ext>
                  </a:extLst>
                </p:cNvPr>
                <p:cNvSpPr/>
                <p:nvPr/>
              </p:nvSpPr>
              <p:spPr>
                <a:xfrm>
                  <a:off x="7059169" y="2364900"/>
                  <a:ext cx="582414" cy="385128"/>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7" name="Shape 2038">
                  <a:extLst>
                    <a:ext uri="{FF2B5EF4-FFF2-40B4-BE49-F238E27FC236}">
                      <a16:creationId xmlns:a16="http://schemas.microsoft.com/office/drawing/2014/main" id="{B54025B1-F7EC-72A4-BB5E-07380685B800}"/>
                    </a:ext>
                  </a:extLst>
                </p:cNvPr>
                <p:cNvSpPr/>
                <p:nvPr/>
              </p:nvSpPr>
              <p:spPr>
                <a:xfrm>
                  <a:off x="7606477" y="4952528"/>
                  <a:ext cx="807404" cy="589290"/>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8" name="Shape 2039">
                  <a:extLst>
                    <a:ext uri="{FF2B5EF4-FFF2-40B4-BE49-F238E27FC236}">
                      <a16:creationId xmlns:a16="http://schemas.microsoft.com/office/drawing/2014/main" id="{357EB530-E091-0177-9237-5D583340401D}"/>
                    </a:ext>
                  </a:extLst>
                </p:cNvPr>
                <p:cNvSpPr/>
                <p:nvPr/>
              </p:nvSpPr>
              <p:spPr>
                <a:xfrm>
                  <a:off x="10607912" y="4579773"/>
                  <a:ext cx="903142" cy="716121"/>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9" name="Shape 2040">
                  <a:extLst>
                    <a:ext uri="{FF2B5EF4-FFF2-40B4-BE49-F238E27FC236}">
                      <a16:creationId xmlns:a16="http://schemas.microsoft.com/office/drawing/2014/main" id="{DD0CE28B-AA22-B546-4EC2-3B6D9A576CBC}"/>
                    </a:ext>
                  </a:extLst>
                </p:cNvPr>
                <p:cNvSpPr/>
                <p:nvPr/>
              </p:nvSpPr>
              <p:spPr>
                <a:xfrm>
                  <a:off x="5921462" y="4355503"/>
                  <a:ext cx="922291" cy="454728"/>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0" name="Shape 2041">
                  <a:extLst>
                    <a:ext uri="{FF2B5EF4-FFF2-40B4-BE49-F238E27FC236}">
                      <a16:creationId xmlns:a16="http://schemas.microsoft.com/office/drawing/2014/main" id="{DC39DDDE-CE05-FD50-563F-706006BC7A0F}"/>
                    </a:ext>
                  </a:extLst>
                </p:cNvPr>
                <p:cNvSpPr/>
                <p:nvPr/>
              </p:nvSpPr>
              <p:spPr>
                <a:xfrm>
                  <a:off x="4217299" y="3988934"/>
                  <a:ext cx="1720119" cy="172766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2042">
                  <a:extLst>
                    <a:ext uri="{FF2B5EF4-FFF2-40B4-BE49-F238E27FC236}">
                      <a16:creationId xmlns:a16="http://schemas.microsoft.com/office/drawing/2014/main" id="{116A260E-7AD3-4CBE-ECE1-B5DCE7AC2F29}"/>
                    </a:ext>
                  </a:extLst>
                </p:cNvPr>
                <p:cNvSpPr/>
                <p:nvPr/>
              </p:nvSpPr>
              <p:spPr>
                <a:xfrm>
                  <a:off x="3014172" y="1580724"/>
                  <a:ext cx="788255" cy="635692"/>
                </a:xfrm>
                <a:custGeom>
                  <a:avLst/>
                  <a:gdLst/>
                  <a:ahLst/>
                  <a:cxnLst/>
                  <a:rect l="0" t="0" r="0" b="0"/>
                  <a:pathLst>
                    <a:path w="120000" h="120000" extrusionOk="0">
                      <a:moveTo>
                        <a:pt x="24201" y="44848"/>
                      </a:moveTo>
                      <a:cubicBezTo>
                        <a:pt x="26218" y="46666"/>
                        <a:pt x="26218" y="46666"/>
                        <a:pt x="26218" y="46666"/>
                      </a:cubicBezTo>
                      <a:cubicBezTo>
                        <a:pt x="27731" y="45454"/>
                        <a:pt x="27731" y="45454"/>
                        <a:pt x="27731" y="45454"/>
                      </a:cubicBezTo>
                      <a:cubicBezTo>
                        <a:pt x="28739" y="44242"/>
                        <a:pt x="28739" y="44242"/>
                        <a:pt x="28739" y="44242"/>
                      </a:cubicBezTo>
                      <a:cubicBezTo>
                        <a:pt x="29747" y="45454"/>
                        <a:pt x="29747" y="45454"/>
                        <a:pt x="29747" y="45454"/>
                      </a:cubicBezTo>
                      <a:cubicBezTo>
                        <a:pt x="28235" y="47272"/>
                        <a:pt x="28235" y="47272"/>
                        <a:pt x="28235" y="47272"/>
                      </a:cubicBezTo>
                      <a:cubicBezTo>
                        <a:pt x="27226" y="48484"/>
                        <a:pt x="27226" y="48484"/>
                        <a:pt x="27226" y="48484"/>
                      </a:cubicBezTo>
                      <a:cubicBezTo>
                        <a:pt x="27226" y="50303"/>
                        <a:pt x="27226" y="50303"/>
                        <a:pt x="27226" y="50303"/>
                      </a:cubicBezTo>
                      <a:cubicBezTo>
                        <a:pt x="25210" y="49696"/>
                        <a:pt x="25210" y="49696"/>
                        <a:pt x="25210" y="49696"/>
                      </a:cubicBezTo>
                      <a:cubicBezTo>
                        <a:pt x="23193" y="47272"/>
                        <a:pt x="23193" y="47272"/>
                        <a:pt x="23193" y="47272"/>
                      </a:cubicBezTo>
                      <a:cubicBezTo>
                        <a:pt x="22184" y="46666"/>
                        <a:pt x="22184" y="46666"/>
                        <a:pt x="22184" y="46666"/>
                      </a:cubicBezTo>
                      <a:cubicBezTo>
                        <a:pt x="21176" y="46060"/>
                        <a:pt x="21176" y="46060"/>
                        <a:pt x="21176" y="46060"/>
                      </a:cubicBezTo>
                      <a:cubicBezTo>
                        <a:pt x="20672" y="44242"/>
                        <a:pt x="20672" y="44242"/>
                        <a:pt x="20672" y="44242"/>
                      </a:cubicBezTo>
                      <a:cubicBezTo>
                        <a:pt x="20168" y="44848"/>
                        <a:pt x="20168" y="44848"/>
                        <a:pt x="20168" y="44848"/>
                      </a:cubicBezTo>
                      <a:cubicBezTo>
                        <a:pt x="18151" y="45454"/>
                        <a:pt x="18151" y="45454"/>
                        <a:pt x="18151" y="45454"/>
                      </a:cubicBezTo>
                      <a:cubicBezTo>
                        <a:pt x="17647" y="46060"/>
                        <a:pt x="17647" y="46060"/>
                        <a:pt x="17647" y="46060"/>
                      </a:cubicBezTo>
                      <a:cubicBezTo>
                        <a:pt x="17142" y="44848"/>
                        <a:pt x="17142" y="44848"/>
                        <a:pt x="17142" y="44848"/>
                      </a:cubicBezTo>
                      <a:cubicBezTo>
                        <a:pt x="17647" y="43636"/>
                        <a:pt x="17647" y="43636"/>
                        <a:pt x="17647" y="43636"/>
                      </a:cubicBezTo>
                      <a:cubicBezTo>
                        <a:pt x="16134" y="43636"/>
                        <a:pt x="16134" y="43636"/>
                        <a:pt x="16134" y="43636"/>
                      </a:cubicBezTo>
                      <a:cubicBezTo>
                        <a:pt x="16134" y="43636"/>
                        <a:pt x="15630" y="44242"/>
                        <a:pt x="15126" y="44242"/>
                      </a:cubicBezTo>
                      <a:cubicBezTo>
                        <a:pt x="14621" y="44242"/>
                        <a:pt x="14117" y="44242"/>
                        <a:pt x="14117" y="44242"/>
                      </a:cubicBezTo>
                      <a:cubicBezTo>
                        <a:pt x="13613" y="43636"/>
                        <a:pt x="13109" y="43030"/>
                        <a:pt x="12605" y="43030"/>
                      </a:cubicBezTo>
                      <a:cubicBezTo>
                        <a:pt x="12100" y="42424"/>
                        <a:pt x="11596" y="41818"/>
                        <a:pt x="11596" y="41818"/>
                      </a:cubicBezTo>
                      <a:cubicBezTo>
                        <a:pt x="10588" y="42424"/>
                        <a:pt x="10588" y="42424"/>
                        <a:pt x="10588" y="42424"/>
                      </a:cubicBezTo>
                      <a:cubicBezTo>
                        <a:pt x="9579" y="43636"/>
                        <a:pt x="9579" y="43636"/>
                        <a:pt x="9579" y="43636"/>
                      </a:cubicBezTo>
                      <a:cubicBezTo>
                        <a:pt x="9579" y="43030"/>
                        <a:pt x="9579" y="43030"/>
                        <a:pt x="9579" y="43030"/>
                      </a:cubicBezTo>
                      <a:cubicBezTo>
                        <a:pt x="8571" y="42424"/>
                        <a:pt x="8571" y="42424"/>
                        <a:pt x="8571" y="42424"/>
                      </a:cubicBezTo>
                      <a:cubicBezTo>
                        <a:pt x="6554" y="42424"/>
                        <a:pt x="6554" y="42424"/>
                        <a:pt x="6554" y="42424"/>
                      </a:cubicBezTo>
                      <a:cubicBezTo>
                        <a:pt x="6050" y="42424"/>
                        <a:pt x="6050" y="42424"/>
                        <a:pt x="6050" y="42424"/>
                      </a:cubicBezTo>
                      <a:cubicBezTo>
                        <a:pt x="6050" y="42424"/>
                        <a:pt x="6050" y="42424"/>
                        <a:pt x="5042" y="42424"/>
                      </a:cubicBezTo>
                      <a:cubicBezTo>
                        <a:pt x="4537" y="41818"/>
                        <a:pt x="4537" y="41818"/>
                        <a:pt x="4537" y="41818"/>
                      </a:cubicBezTo>
                      <a:cubicBezTo>
                        <a:pt x="3025" y="41212"/>
                        <a:pt x="3025" y="41212"/>
                        <a:pt x="3025" y="41212"/>
                      </a:cubicBezTo>
                      <a:cubicBezTo>
                        <a:pt x="1512" y="40606"/>
                        <a:pt x="1512" y="40606"/>
                        <a:pt x="1512" y="40606"/>
                      </a:cubicBezTo>
                      <a:cubicBezTo>
                        <a:pt x="1512" y="40606"/>
                        <a:pt x="1008" y="40606"/>
                        <a:pt x="1008" y="41212"/>
                      </a:cubicBezTo>
                      <a:cubicBezTo>
                        <a:pt x="1008" y="42424"/>
                        <a:pt x="0" y="43030"/>
                        <a:pt x="0" y="43636"/>
                      </a:cubicBezTo>
                      <a:cubicBezTo>
                        <a:pt x="504" y="44242"/>
                        <a:pt x="1008" y="44242"/>
                        <a:pt x="1512" y="45454"/>
                      </a:cubicBezTo>
                      <a:cubicBezTo>
                        <a:pt x="2521" y="46060"/>
                        <a:pt x="2521" y="46060"/>
                        <a:pt x="2521" y="46060"/>
                      </a:cubicBezTo>
                      <a:cubicBezTo>
                        <a:pt x="4033" y="46060"/>
                        <a:pt x="4033" y="46060"/>
                        <a:pt x="4033" y="46060"/>
                      </a:cubicBezTo>
                      <a:cubicBezTo>
                        <a:pt x="4537" y="45454"/>
                        <a:pt x="4537" y="45454"/>
                        <a:pt x="4537" y="45454"/>
                      </a:cubicBezTo>
                      <a:cubicBezTo>
                        <a:pt x="6554" y="46060"/>
                        <a:pt x="6554" y="46060"/>
                        <a:pt x="6554" y="46060"/>
                      </a:cubicBezTo>
                      <a:cubicBezTo>
                        <a:pt x="7058" y="47272"/>
                        <a:pt x="7563" y="48484"/>
                        <a:pt x="8067" y="47878"/>
                      </a:cubicBezTo>
                      <a:cubicBezTo>
                        <a:pt x="8571" y="47272"/>
                        <a:pt x="8571" y="47272"/>
                        <a:pt x="8571" y="47272"/>
                      </a:cubicBezTo>
                      <a:cubicBezTo>
                        <a:pt x="9579" y="47878"/>
                        <a:pt x="9579" y="47878"/>
                        <a:pt x="9579" y="47878"/>
                      </a:cubicBezTo>
                      <a:cubicBezTo>
                        <a:pt x="9579" y="47878"/>
                        <a:pt x="10084" y="50303"/>
                        <a:pt x="11092" y="50303"/>
                      </a:cubicBezTo>
                      <a:cubicBezTo>
                        <a:pt x="11596" y="50909"/>
                        <a:pt x="12100" y="50909"/>
                        <a:pt x="12100" y="50909"/>
                      </a:cubicBezTo>
                      <a:cubicBezTo>
                        <a:pt x="14117" y="52121"/>
                        <a:pt x="14117" y="52121"/>
                        <a:pt x="14117" y="52121"/>
                      </a:cubicBezTo>
                      <a:cubicBezTo>
                        <a:pt x="15126" y="52121"/>
                        <a:pt x="15126" y="52121"/>
                        <a:pt x="15126" y="52121"/>
                      </a:cubicBezTo>
                      <a:cubicBezTo>
                        <a:pt x="15126" y="52121"/>
                        <a:pt x="16638" y="51515"/>
                        <a:pt x="16638" y="52121"/>
                      </a:cubicBezTo>
                      <a:cubicBezTo>
                        <a:pt x="16638" y="52727"/>
                        <a:pt x="17647" y="53333"/>
                        <a:pt x="17142" y="53939"/>
                      </a:cubicBezTo>
                      <a:cubicBezTo>
                        <a:pt x="17142" y="53939"/>
                        <a:pt x="17142" y="54545"/>
                        <a:pt x="17142" y="55151"/>
                      </a:cubicBezTo>
                      <a:cubicBezTo>
                        <a:pt x="17142" y="55757"/>
                        <a:pt x="17142" y="56363"/>
                        <a:pt x="17142" y="56363"/>
                      </a:cubicBezTo>
                      <a:cubicBezTo>
                        <a:pt x="15630" y="58181"/>
                        <a:pt x="15630" y="58181"/>
                        <a:pt x="15630" y="58181"/>
                      </a:cubicBezTo>
                      <a:cubicBezTo>
                        <a:pt x="15630" y="59393"/>
                        <a:pt x="15630" y="59393"/>
                        <a:pt x="15630" y="59393"/>
                      </a:cubicBezTo>
                      <a:cubicBezTo>
                        <a:pt x="15630" y="59393"/>
                        <a:pt x="15630" y="60606"/>
                        <a:pt x="15126" y="60606"/>
                      </a:cubicBezTo>
                      <a:cubicBezTo>
                        <a:pt x="15126" y="61212"/>
                        <a:pt x="14621" y="63030"/>
                        <a:pt x="14621" y="63030"/>
                      </a:cubicBezTo>
                      <a:cubicBezTo>
                        <a:pt x="16134" y="61818"/>
                        <a:pt x="16134" y="61818"/>
                        <a:pt x="16134" y="61818"/>
                      </a:cubicBezTo>
                      <a:cubicBezTo>
                        <a:pt x="16134" y="61818"/>
                        <a:pt x="16638" y="61818"/>
                        <a:pt x="16638" y="62424"/>
                      </a:cubicBezTo>
                      <a:cubicBezTo>
                        <a:pt x="16134" y="63636"/>
                        <a:pt x="15630" y="64242"/>
                        <a:pt x="15630" y="64242"/>
                      </a:cubicBezTo>
                      <a:cubicBezTo>
                        <a:pt x="15630" y="64242"/>
                        <a:pt x="16134" y="66060"/>
                        <a:pt x="16638" y="65454"/>
                      </a:cubicBezTo>
                      <a:cubicBezTo>
                        <a:pt x="17647" y="64848"/>
                        <a:pt x="17647" y="64848"/>
                        <a:pt x="17647" y="64848"/>
                      </a:cubicBezTo>
                      <a:cubicBezTo>
                        <a:pt x="18655" y="64242"/>
                        <a:pt x="18655" y="64242"/>
                        <a:pt x="18655" y="64242"/>
                      </a:cubicBezTo>
                      <a:cubicBezTo>
                        <a:pt x="20168" y="63636"/>
                        <a:pt x="20168" y="63636"/>
                        <a:pt x="20168" y="63636"/>
                      </a:cubicBezTo>
                      <a:cubicBezTo>
                        <a:pt x="20168" y="63636"/>
                        <a:pt x="20168" y="63636"/>
                        <a:pt x="20672" y="63030"/>
                      </a:cubicBezTo>
                      <a:cubicBezTo>
                        <a:pt x="21680" y="63030"/>
                        <a:pt x="23193" y="63030"/>
                        <a:pt x="23193" y="63030"/>
                      </a:cubicBezTo>
                      <a:cubicBezTo>
                        <a:pt x="23193" y="63030"/>
                        <a:pt x="23697" y="64848"/>
                        <a:pt x="23193" y="64848"/>
                      </a:cubicBezTo>
                      <a:cubicBezTo>
                        <a:pt x="22689" y="64848"/>
                        <a:pt x="20672" y="64242"/>
                        <a:pt x="20672" y="64242"/>
                      </a:cubicBezTo>
                      <a:cubicBezTo>
                        <a:pt x="19663" y="64848"/>
                        <a:pt x="19663" y="64848"/>
                        <a:pt x="19663" y="64848"/>
                      </a:cubicBezTo>
                      <a:cubicBezTo>
                        <a:pt x="18655" y="65454"/>
                        <a:pt x="18655" y="65454"/>
                        <a:pt x="18655" y="65454"/>
                      </a:cubicBezTo>
                      <a:cubicBezTo>
                        <a:pt x="17647" y="66666"/>
                        <a:pt x="17647" y="66666"/>
                        <a:pt x="17647" y="66666"/>
                      </a:cubicBezTo>
                      <a:cubicBezTo>
                        <a:pt x="17647" y="66666"/>
                        <a:pt x="16638" y="68484"/>
                        <a:pt x="17142" y="68484"/>
                      </a:cubicBezTo>
                      <a:cubicBezTo>
                        <a:pt x="17647" y="69090"/>
                        <a:pt x="16134" y="69696"/>
                        <a:pt x="16134" y="69696"/>
                      </a:cubicBezTo>
                      <a:cubicBezTo>
                        <a:pt x="15630" y="69696"/>
                        <a:pt x="15630" y="69696"/>
                        <a:pt x="15630" y="69696"/>
                      </a:cubicBezTo>
                      <a:cubicBezTo>
                        <a:pt x="15630" y="70303"/>
                        <a:pt x="15630" y="70303"/>
                        <a:pt x="15630" y="70303"/>
                      </a:cubicBezTo>
                      <a:cubicBezTo>
                        <a:pt x="15630" y="70303"/>
                        <a:pt x="15630" y="70303"/>
                        <a:pt x="16134" y="70909"/>
                      </a:cubicBezTo>
                      <a:cubicBezTo>
                        <a:pt x="16638" y="70909"/>
                        <a:pt x="18151" y="70909"/>
                        <a:pt x="18151" y="70909"/>
                      </a:cubicBezTo>
                      <a:cubicBezTo>
                        <a:pt x="18151" y="70909"/>
                        <a:pt x="19159" y="70303"/>
                        <a:pt x="18655" y="70909"/>
                      </a:cubicBezTo>
                      <a:cubicBezTo>
                        <a:pt x="18655" y="71515"/>
                        <a:pt x="18151" y="73333"/>
                        <a:pt x="18151" y="73333"/>
                      </a:cubicBezTo>
                      <a:cubicBezTo>
                        <a:pt x="18151" y="73333"/>
                        <a:pt x="17647" y="73939"/>
                        <a:pt x="16134" y="73939"/>
                      </a:cubicBezTo>
                      <a:cubicBezTo>
                        <a:pt x="15126" y="74545"/>
                        <a:pt x="13613" y="75151"/>
                        <a:pt x="13613" y="75151"/>
                      </a:cubicBezTo>
                      <a:cubicBezTo>
                        <a:pt x="12605" y="76969"/>
                        <a:pt x="12605" y="76969"/>
                        <a:pt x="12605" y="76969"/>
                      </a:cubicBezTo>
                      <a:cubicBezTo>
                        <a:pt x="12605" y="76969"/>
                        <a:pt x="13109" y="77575"/>
                        <a:pt x="11596" y="77575"/>
                      </a:cubicBezTo>
                      <a:cubicBezTo>
                        <a:pt x="10588" y="77575"/>
                        <a:pt x="9579" y="77575"/>
                        <a:pt x="9579" y="77575"/>
                      </a:cubicBezTo>
                      <a:cubicBezTo>
                        <a:pt x="8571" y="77575"/>
                        <a:pt x="8571" y="77575"/>
                        <a:pt x="8571" y="77575"/>
                      </a:cubicBezTo>
                      <a:cubicBezTo>
                        <a:pt x="8571" y="77575"/>
                        <a:pt x="7563" y="78181"/>
                        <a:pt x="7563" y="78181"/>
                      </a:cubicBezTo>
                      <a:cubicBezTo>
                        <a:pt x="7058" y="77575"/>
                        <a:pt x="6554" y="76969"/>
                        <a:pt x="6554" y="76969"/>
                      </a:cubicBezTo>
                      <a:cubicBezTo>
                        <a:pt x="7058" y="74545"/>
                        <a:pt x="7058" y="74545"/>
                        <a:pt x="7058" y="74545"/>
                      </a:cubicBezTo>
                      <a:cubicBezTo>
                        <a:pt x="6554" y="73939"/>
                        <a:pt x="6554" y="73939"/>
                        <a:pt x="6554" y="73939"/>
                      </a:cubicBezTo>
                      <a:cubicBezTo>
                        <a:pt x="6554" y="72121"/>
                        <a:pt x="6554" y="72121"/>
                        <a:pt x="6554" y="72121"/>
                      </a:cubicBezTo>
                      <a:cubicBezTo>
                        <a:pt x="6554" y="72121"/>
                        <a:pt x="5042" y="73333"/>
                        <a:pt x="5042" y="73939"/>
                      </a:cubicBezTo>
                      <a:cubicBezTo>
                        <a:pt x="4537" y="73939"/>
                        <a:pt x="4537" y="75151"/>
                        <a:pt x="4537" y="75151"/>
                      </a:cubicBezTo>
                      <a:cubicBezTo>
                        <a:pt x="3529" y="76969"/>
                        <a:pt x="3529" y="76969"/>
                        <a:pt x="3529" y="76969"/>
                      </a:cubicBezTo>
                      <a:cubicBezTo>
                        <a:pt x="3025" y="76969"/>
                        <a:pt x="3025" y="76969"/>
                        <a:pt x="3025" y="76969"/>
                      </a:cubicBezTo>
                      <a:cubicBezTo>
                        <a:pt x="3025" y="79393"/>
                        <a:pt x="3025" y="79393"/>
                        <a:pt x="3025" y="79393"/>
                      </a:cubicBezTo>
                      <a:cubicBezTo>
                        <a:pt x="2521" y="80606"/>
                        <a:pt x="2521" y="80606"/>
                        <a:pt x="2521" y="80606"/>
                      </a:cubicBezTo>
                      <a:cubicBezTo>
                        <a:pt x="2521" y="80606"/>
                        <a:pt x="2016" y="80606"/>
                        <a:pt x="2521" y="81212"/>
                      </a:cubicBezTo>
                      <a:cubicBezTo>
                        <a:pt x="3025" y="81212"/>
                        <a:pt x="5042" y="82424"/>
                        <a:pt x="5042" y="82424"/>
                      </a:cubicBezTo>
                      <a:cubicBezTo>
                        <a:pt x="5042" y="82424"/>
                        <a:pt x="5546" y="81818"/>
                        <a:pt x="6554" y="83030"/>
                      </a:cubicBezTo>
                      <a:cubicBezTo>
                        <a:pt x="7058" y="83636"/>
                        <a:pt x="8067" y="84242"/>
                        <a:pt x="8067" y="84242"/>
                      </a:cubicBezTo>
                      <a:cubicBezTo>
                        <a:pt x="8571" y="84242"/>
                        <a:pt x="8571" y="84242"/>
                        <a:pt x="8571" y="84242"/>
                      </a:cubicBezTo>
                      <a:cubicBezTo>
                        <a:pt x="10084" y="83636"/>
                        <a:pt x="10084" y="83636"/>
                        <a:pt x="10084" y="83636"/>
                      </a:cubicBezTo>
                      <a:cubicBezTo>
                        <a:pt x="11092" y="84848"/>
                        <a:pt x="11092" y="84848"/>
                        <a:pt x="11092" y="84848"/>
                      </a:cubicBezTo>
                      <a:cubicBezTo>
                        <a:pt x="13613" y="85454"/>
                        <a:pt x="13613" y="85454"/>
                        <a:pt x="13613" y="85454"/>
                      </a:cubicBezTo>
                      <a:cubicBezTo>
                        <a:pt x="13613" y="85454"/>
                        <a:pt x="14117" y="86666"/>
                        <a:pt x="14117" y="87272"/>
                      </a:cubicBezTo>
                      <a:cubicBezTo>
                        <a:pt x="14621" y="87272"/>
                        <a:pt x="15630" y="89090"/>
                        <a:pt x="15630" y="89090"/>
                      </a:cubicBezTo>
                      <a:cubicBezTo>
                        <a:pt x="15630" y="89090"/>
                        <a:pt x="15630" y="87878"/>
                        <a:pt x="16638" y="88484"/>
                      </a:cubicBezTo>
                      <a:cubicBezTo>
                        <a:pt x="18151" y="88484"/>
                        <a:pt x="18655" y="88484"/>
                        <a:pt x="18655" y="88484"/>
                      </a:cubicBezTo>
                      <a:cubicBezTo>
                        <a:pt x="18655" y="88484"/>
                        <a:pt x="19663" y="88484"/>
                        <a:pt x="20168" y="89090"/>
                      </a:cubicBezTo>
                      <a:cubicBezTo>
                        <a:pt x="20672" y="89696"/>
                        <a:pt x="22184" y="92727"/>
                        <a:pt x="22184" y="92727"/>
                      </a:cubicBezTo>
                      <a:cubicBezTo>
                        <a:pt x="23193" y="95757"/>
                        <a:pt x="23193" y="95757"/>
                        <a:pt x="23193" y="95757"/>
                      </a:cubicBezTo>
                      <a:cubicBezTo>
                        <a:pt x="24201" y="98181"/>
                        <a:pt x="24201" y="98181"/>
                        <a:pt x="24201" y="98181"/>
                      </a:cubicBezTo>
                      <a:cubicBezTo>
                        <a:pt x="24201" y="98181"/>
                        <a:pt x="24201" y="98787"/>
                        <a:pt x="25210" y="99393"/>
                      </a:cubicBezTo>
                      <a:cubicBezTo>
                        <a:pt x="26218" y="100606"/>
                        <a:pt x="26722" y="101818"/>
                        <a:pt x="26722" y="101818"/>
                      </a:cubicBezTo>
                      <a:cubicBezTo>
                        <a:pt x="26722" y="101818"/>
                        <a:pt x="26722" y="102424"/>
                        <a:pt x="27226" y="103030"/>
                      </a:cubicBezTo>
                      <a:cubicBezTo>
                        <a:pt x="27731" y="104242"/>
                        <a:pt x="28739" y="105454"/>
                        <a:pt x="28739" y="105454"/>
                      </a:cubicBezTo>
                      <a:cubicBezTo>
                        <a:pt x="28739" y="105454"/>
                        <a:pt x="28739" y="106060"/>
                        <a:pt x="29243" y="106666"/>
                      </a:cubicBezTo>
                      <a:cubicBezTo>
                        <a:pt x="30252" y="107272"/>
                        <a:pt x="31260" y="107272"/>
                        <a:pt x="31764" y="107878"/>
                      </a:cubicBezTo>
                      <a:cubicBezTo>
                        <a:pt x="32773" y="109090"/>
                        <a:pt x="33781" y="110303"/>
                        <a:pt x="33781" y="110303"/>
                      </a:cubicBezTo>
                      <a:cubicBezTo>
                        <a:pt x="33781" y="110303"/>
                        <a:pt x="36302" y="113333"/>
                        <a:pt x="37310" y="114545"/>
                      </a:cubicBezTo>
                      <a:cubicBezTo>
                        <a:pt x="38319" y="115757"/>
                        <a:pt x="39327" y="116969"/>
                        <a:pt x="39831" y="116969"/>
                      </a:cubicBezTo>
                      <a:cubicBezTo>
                        <a:pt x="40336" y="117575"/>
                        <a:pt x="42857" y="118181"/>
                        <a:pt x="42857" y="118181"/>
                      </a:cubicBezTo>
                      <a:cubicBezTo>
                        <a:pt x="42857" y="118181"/>
                        <a:pt x="44369" y="119999"/>
                        <a:pt x="44873" y="119393"/>
                      </a:cubicBezTo>
                      <a:cubicBezTo>
                        <a:pt x="45882" y="119393"/>
                        <a:pt x="43865" y="118787"/>
                        <a:pt x="46890" y="118787"/>
                      </a:cubicBezTo>
                      <a:cubicBezTo>
                        <a:pt x="49915" y="118787"/>
                        <a:pt x="51932" y="119999"/>
                        <a:pt x="51932" y="119999"/>
                      </a:cubicBezTo>
                      <a:cubicBezTo>
                        <a:pt x="53949" y="118181"/>
                        <a:pt x="53949" y="118181"/>
                        <a:pt x="53949" y="118181"/>
                      </a:cubicBezTo>
                      <a:cubicBezTo>
                        <a:pt x="53949" y="118181"/>
                        <a:pt x="53445" y="119393"/>
                        <a:pt x="53949" y="117575"/>
                      </a:cubicBezTo>
                      <a:cubicBezTo>
                        <a:pt x="54453" y="116363"/>
                        <a:pt x="54957" y="115151"/>
                        <a:pt x="54957" y="115151"/>
                      </a:cubicBezTo>
                      <a:cubicBezTo>
                        <a:pt x="54957" y="115151"/>
                        <a:pt x="54453" y="113939"/>
                        <a:pt x="55966" y="113939"/>
                      </a:cubicBezTo>
                      <a:cubicBezTo>
                        <a:pt x="56974" y="113939"/>
                        <a:pt x="60000" y="113333"/>
                        <a:pt x="60504" y="113333"/>
                      </a:cubicBezTo>
                      <a:cubicBezTo>
                        <a:pt x="61008" y="113333"/>
                        <a:pt x="61008" y="113939"/>
                        <a:pt x="61512" y="113333"/>
                      </a:cubicBezTo>
                      <a:cubicBezTo>
                        <a:pt x="61512" y="112727"/>
                        <a:pt x="66050" y="114545"/>
                        <a:pt x="66050" y="114545"/>
                      </a:cubicBezTo>
                      <a:cubicBezTo>
                        <a:pt x="66554" y="113333"/>
                        <a:pt x="66554" y="113333"/>
                        <a:pt x="66554" y="113333"/>
                      </a:cubicBezTo>
                      <a:cubicBezTo>
                        <a:pt x="67563" y="112727"/>
                        <a:pt x="67563" y="112727"/>
                        <a:pt x="67563" y="112727"/>
                      </a:cubicBezTo>
                      <a:cubicBezTo>
                        <a:pt x="68571" y="115151"/>
                        <a:pt x="68571" y="115151"/>
                        <a:pt x="68571" y="115151"/>
                      </a:cubicBezTo>
                      <a:cubicBezTo>
                        <a:pt x="70588" y="115151"/>
                        <a:pt x="70588" y="115151"/>
                        <a:pt x="70588" y="115151"/>
                      </a:cubicBezTo>
                      <a:cubicBezTo>
                        <a:pt x="70588" y="115151"/>
                        <a:pt x="72100" y="114545"/>
                        <a:pt x="73109" y="114545"/>
                      </a:cubicBezTo>
                      <a:cubicBezTo>
                        <a:pt x="73613" y="114545"/>
                        <a:pt x="75630" y="113333"/>
                        <a:pt x="75630" y="113333"/>
                      </a:cubicBezTo>
                      <a:cubicBezTo>
                        <a:pt x="75630" y="113333"/>
                        <a:pt x="76134" y="112121"/>
                        <a:pt x="76638" y="112121"/>
                      </a:cubicBezTo>
                      <a:cubicBezTo>
                        <a:pt x="77142" y="111515"/>
                        <a:pt x="78655" y="111515"/>
                        <a:pt x="79159" y="111515"/>
                      </a:cubicBezTo>
                      <a:cubicBezTo>
                        <a:pt x="80168" y="111515"/>
                        <a:pt x="81680" y="110909"/>
                        <a:pt x="81680" y="110909"/>
                      </a:cubicBezTo>
                      <a:cubicBezTo>
                        <a:pt x="82689" y="109696"/>
                        <a:pt x="82689" y="109696"/>
                        <a:pt x="82689" y="109696"/>
                      </a:cubicBezTo>
                      <a:cubicBezTo>
                        <a:pt x="82689" y="109696"/>
                        <a:pt x="83193" y="109090"/>
                        <a:pt x="84201" y="109090"/>
                      </a:cubicBezTo>
                      <a:cubicBezTo>
                        <a:pt x="84705" y="109696"/>
                        <a:pt x="86722" y="109696"/>
                        <a:pt x="86722" y="109696"/>
                      </a:cubicBezTo>
                      <a:cubicBezTo>
                        <a:pt x="88235" y="108484"/>
                        <a:pt x="88235" y="108484"/>
                        <a:pt x="88235" y="108484"/>
                      </a:cubicBezTo>
                      <a:cubicBezTo>
                        <a:pt x="89747" y="107878"/>
                        <a:pt x="89747" y="107878"/>
                        <a:pt x="89747" y="107878"/>
                      </a:cubicBezTo>
                      <a:cubicBezTo>
                        <a:pt x="89747" y="107878"/>
                        <a:pt x="89747" y="107272"/>
                        <a:pt x="90252" y="107878"/>
                      </a:cubicBezTo>
                      <a:cubicBezTo>
                        <a:pt x="90756" y="108484"/>
                        <a:pt x="91764" y="109696"/>
                        <a:pt x="91764" y="109696"/>
                      </a:cubicBezTo>
                      <a:cubicBezTo>
                        <a:pt x="93781" y="110303"/>
                        <a:pt x="93781" y="110303"/>
                        <a:pt x="93781" y="110303"/>
                      </a:cubicBezTo>
                      <a:cubicBezTo>
                        <a:pt x="95294" y="109696"/>
                        <a:pt x="95294" y="109696"/>
                        <a:pt x="95294" y="109696"/>
                      </a:cubicBezTo>
                      <a:cubicBezTo>
                        <a:pt x="96302" y="108484"/>
                        <a:pt x="96302" y="108484"/>
                        <a:pt x="96302" y="108484"/>
                      </a:cubicBezTo>
                      <a:cubicBezTo>
                        <a:pt x="96302" y="108484"/>
                        <a:pt x="96302" y="107878"/>
                        <a:pt x="97815" y="107878"/>
                      </a:cubicBezTo>
                      <a:cubicBezTo>
                        <a:pt x="99327" y="107878"/>
                        <a:pt x="99831" y="107878"/>
                        <a:pt x="99831" y="107878"/>
                      </a:cubicBezTo>
                      <a:cubicBezTo>
                        <a:pt x="99831" y="107878"/>
                        <a:pt x="101344" y="107878"/>
                        <a:pt x="101344" y="107272"/>
                      </a:cubicBezTo>
                      <a:cubicBezTo>
                        <a:pt x="101344" y="106666"/>
                        <a:pt x="101344" y="105454"/>
                        <a:pt x="101848" y="104848"/>
                      </a:cubicBezTo>
                      <a:cubicBezTo>
                        <a:pt x="101848" y="104242"/>
                        <a:pt x="103865" y="101818"/>
                        <a:pt x="103865" y="101818"/>
                      </a:cubicBezTo>
                      <a:cubicBezTo>
                        <a:pt x="104873" y="101212"/>
                        <a:pt x="104873" y="101212"/>
                        <a:pt x="104873" y="101212"/>
                      </a:cubicBezTo>
                      <a:cubicBezTo>
                        <a:pt x="104369" y="99393"/>
                        <a:pt x="104369" y="99393"/>
                        <a:pt x="104369" y="99393"/>
                      </a:cubicBezTo>
                      <a:cubicBezTo>
                        <a:pt x="104873" y="98181"/>
                        <a:pt x="104873" y="98181"/>
                        <a:pt x="104873" y="98181"/>
                      </a:cubicBezTo>
                      <a:cubicBezTo>
                        <a:pt x="104873" y="98181"/>
                        <a:pt x="106386" y="97575"/>
                        <a:pt x="105882" y="98787"/>
                      </a:cubicBezTo>
                      <a:cubicBezTo>
                        <a:pt x="105378" y="99999"/>
                        <a:pt x="105882" y="100606"/>
                        <a:pt x="105882" y="100606"/>
                      </a:cubicBezTo>
                      <a:cubicBezTo>
                        <a:pt x="105882" y="100606"/>
                        <a:pt x="106386" y="99999"/>
                        <a:pt x="106890" y="99999"/>
                      </a:cubicBezTo>
                      <a:cubicBezTo>
                        <a:pt x="107899" y="99999"/>
                        <a:pt x="107899" y="99393"/>
                        <a:pt x="108403" y="99393"/>
                      </a:cubicBezTo>
                      <a:cubicBezTo>
                        <a:pt x="109411" y="99999"/>
                        <a:pt x="109915" y="99393"/>
                        <a:pt x="109915" y="99393"/>
                      </a:cubicBezTo>
                      <a:cubicBezTo>
                        <a:pt x="109915" y="99393"/>
                        <a:pt x="109411" y="98181"/>
                        <a:pt x="109915" y="98181"/>
                      </a:cubicBezTo>
                      <a:cubicBezTo>
                        <a:pt x="110420" y="98787"/>
                        <a:pt x="111428" y="98787"/>
                        <a:pt x="111428" y="98787"/>
                      </a:cubicBezTo>
                      <a:cubicBezTo>
                        <a:pt x="111428" y="98787"/>
                        <a:pt x="111932" y="98787"/>
                        <a:pt x="111932" y="98181"/>
                      </a:cubicBezTo>
                      <a:cubicBezTo>
                        <a:pt x="111932" y="98181"/>
                        <a:pt x="110420" y="96969"/>
                        <a:pt x="110924" y="96969"/>
                      </a:cubicBezTo>
                      <a:cubicBezTo>
                        <a:pt x="111428" y="97575"/>
                        <a:pt x="112436" y="96969"/>
                        <a:pt x="112436" y="96969"/>
                      </a:cubicBezTo>
                      <a:cubicBezTo>
                        <a:pt x="112436" y="96969"/>
                        <a:pt x="113949" y="97575"/>
                        <a:pt x="112436" y="96363"/>
                      </a:cubicBezTo>
                      <a:cubicBezTo>
                        <a:pt x="111428" y="94545"/>
                        <a:pt x="112941" y="94545"/>
                        <a:pt x="112941" y="94545"/>
                      </a:cubicBezTo>
                      <a:cubicBezTo>
                        <a:pt x="112941" y="94545"/>
                        <a:pt x="114453" y="95151"/>
                        <a:pt x="113949" y="95151"/>
                      </a:cubicBezTo>
                      <a:cubicBezTo>
                        <a:pt x="113445" y="94545"/>
                        <a:pt x="111428" y="91515"/>
                        <a:pt x="111428" y="91515"/>
                      </a:cubicBezTo>
                      <a:cubicBezTo>
                        <a:pt x="111428" y="90909"/>
                        <a:pt x="111428" y="90909"/>
                        <a:pt x="111428" y="90909"/>
                      </a:cubicBezTo>
                      <a:cubicBezTo>
                        <a:pt x="111428" y="89696"/>
                        <a:pt x="111428" y="89696"/>
                        <a:pt x="111428" y="89696"/>
                      </a:cubicBezTo>
                      <a:cubicBezTo>
                        <a:pt x="111428" y="89696"/>
                        <a:pt x="112436" y="90303"/>
                        <a:pt x="112941" y="90909"/>
                      </a:cubicBezTo>
                      <a:cubicBezTo>
                        <a:pt x="112941" y="90909"/>
                        <a:pt x="112941" y="90909"/>
                        <a:pt x="113445" y="91515"/>
                      </a:cubicBezTo>
                      <a:cubicBezTo>
                        <a:pt x="114453" y="92121"/>
                        <a:pt x="113949" y="93333"/>
                        <a:pt x="114453" y="93333"/>
                      </a:cubicBezTo>
                      <a:cubicBezTo>
                        <a:pt x="114957" y="93939"/>
                        <a:pt x="116470" y="93333"/>
                        <a:pt x="116470" y="93333"/>
                      </a:cubicBezTo>
                      <a:cubicBezTo>
                        <a:pt x="117478" y="91515"/>
                        <a:pt x="117478" y="91515"/>
                        <a:pt x="117478" y="91515"/>
                      </a:cubicBezTo>
                      <a:cubicBezTo>
                        <a:pt x="117478" y="91515"/>
                        <a:pt x="119495" y="89090"/>
                        <a:pt x="118991" y="89090"/>
                      </a:cubicBezTo>
                      <a:cubicBezTo>
                        <a:pt x="118487" y="88484"/>
                        <a:pt x="115966" y="89696"/>
                        <a:pt x="115966" y="89696"/>
                      </a:cubicBezTo>
                      <a:cubicBezTo>
                        <a:pt x="116974" y="87272"/>
                        <a:pt x="116974" y="87272"/>
                        <a:pt x="116974" y="87272"/>
                      </a:cubicBezTo>
                      <a:cubicBezTo>
                        <a:pt x="115462" y="86666"/>
                        <a:pt x="115462" y="86666"/>
                        <a:pt x="115462" y="86666"/>
                      </a:cubicBezTo>
                      <a:cubicBezTo>
                        <a:pt x="114957" y="86060"/>
                        <a:pt x="114957" y="86060"/>
                        <a:pt x="114957" y="86060"/>
                      </a:cubicBezTo>
                      <a:cubicBezTo>
                        <a:pt x="114957" y="86060"/>
                        <a:pt x="116470" y="86060"/>
                        <a:pt x="116470" y="86060"/>
                      </a:cubicBezTo>
                      <a:cubicBezTo>
                        <a:pt x="116974" y="86060"/>
                        <a:pt x="117983" y="85454"/>
                        <a:pt x="117983" y="85454"/>
                      </a:cubicBezTo>
                      <a:cubicBezTo>
                        <a:pt x="117983" y="84242"/>
                        <a:pt x="117983" y="84242"/>
                        <a:pt x="117983" y="84242"/>
                      </a:cubicBezTo>
                      <a:cubicBezTo>
                        <a:pt x="116470" y="83030"/>
                        <a:pt x="116470" y="83030"/>
                        <a:pt x="116470" y="83030"/>
                      </a:cubicBezTo>
                      <a:cubicBezTo>
                        <a:pt x="116974" y="82424"/>
                        <a:pt x="116974" y="82424"/>
                        <a:pt x="116974" y="82424"/>
                      </a:cubicBezTo>
                      <a:cubicBezTo>
                        <a:pt x="117478" y="81212"/>
                        <a:pt x="117478" y="81212"/>
                        <a:pt x="117478" y="81212"/>
                      </a:cubicBezTo>
                      <a:cubicBezTo>
                        <a:pt x="118487" y="80606"/>
                        <a:pt x="118487" y="80606"/>
                        <a:pt x="118487" y="80606"/>
                      </a:cubicBezTo>
                      <a:cubicBezTo>
                        <a:pt x="120000" y="76969"/>
                        <a:pt x="120000" y="76969"/>
                        <a:pt x="120000" y="76969"/>
                      </a:cubicBezTo>
                      <a:cubicBezTo>
                        <a:pt x="119495" y="75757"/>
                        <a:pt x="119495" y="75757"/>
                        <a:pt x="119495" y="75757"/>
                      </a:cubicBezTo>
                      <a:cubicBezTo>
                        <a:pt x="118487" y="75757"/>
                        <a:pt x="118487" y="75757"/>
                        <a:pt x="118487" y="75757"/>
                      </a:cubicBezTo>
                      <a:cubicBezTo>
                        <a:pt x="118487" y="73333"/>
                        <a:pt x="118487" y="73333"/>
                        <a:pt x="118487" y="73333"/>
                      </a:cubicBezTo>
                      <a:cubicBezTo>
                        <a:pt x="116470" y="72121"/>
                        <a:pt x="116470" y="72121"/>
                        <a:pt x="116470" y="72121"/>
                      </a:cubicBezTo>
                      <a:cubicBezTo>
                        <a:pt x="116470" y="72121"/>
                        <a:pt x="114957" y="70909"/>
                        <a:pt x="114957" y="70303"/>
                      </a:cubicBezTo>
                      <a:cubicBezTo>
                        <a:pt x="114957" y="70303"/>
                        <a:pt x="114957" y="69090"/>
                        <a:pt x="114453" y="69696"/>
                      </a:cubicBezTo>
                      <a:cubicBezTo>
                        <a:pt x="113949" y="69696"/>
                        <a:pt x="113445" y="69090"/>
                        <a:pt x="113445" y="69090"/>
                      </a:cubicBezTo>
                      <a:cubicBezTo>
                        <a:pt x="113445" y="69090"/>
                        <a:pt x="113445" y="67272"/>
                        <a:pt x="113445" y="67272"/>
                      </a:cubicBezTo>
                      <a:cubicBezTo>
                        <a:pt x="113445" y="67272"/>
                        <a:pt x="114453" y="66666"/>
                        <a:pt x="114453" y="66060"/>
                      </a:cubicBezTo>
                      <a:cubicBezTo>
                        <a:pt x="114957" y="65454"/>
                        <a:pt x="114453" y="64242"/>
                        <a:pt x="114453" y="64242"/>
                      </a:cubicBezTo>
                      <a:cubicBezTo>
                        <a:pt x="113949" y="64242"/>
                        <a:pt x="112941" y="64848"/>
                        <a:pt x="112941" y="64848"/>
                      </a:cubicBezTo>
                      <a:cubicBezTo>
                        <a:pt x="109915" y="65454"/>
                        <a:pt x="109915" y="65454"/>
                        <a:pt x="109915" y="65454"/>
                      </a:cubicBezTo>
                      <a:cubicBezTo>
                        <a:pt x="108907" y="64848"/>
                        <a:pt x="108907" y="64848"/>
                        <a:pt x="108907" y="64848"/>
                      </a:cubicBezTo>
                      <a:cubicBezTo>
                        <a:pt x="108907" y="64848"/>
                        <a:pt x="109411" y="64848"/>
                        <a:pt x="109411" y="64242"/>
                      </a:cubicBezTo>
                      <a:cubicBezTo>
                        <a:pt x="109915" y="63636"/>
                        <a:pt x="109915" y="63030"/>
                        <a:pt x="110420" y="62424"/>
                      </a:cubicBezTo>
                      <a:cubicBezTo>
                        <a:pt x="110924" y="61818"/>
                        <a:pt x="110924" y="62424"/>
                        <a:pt x="111428" y="61212"/>
                      </a:cubicBezTo>
                      <a:cubicBezTo>
                        <a:pt x="112436" y="60606"/>
                        <a:pt x="113445" y="59393"/>
                        <a:pt x="113445" y="59393"/>
                      </a:cubicBezTo>
                      <a:cubicBezTo>
                        <a:pt x="113445" y="57575"/>
                        <a:pt x="113445" y="57575"/>
                        <a:pt x="113445" y="57575"/>
                      </a:cubicBezTo>
                      <a:cubicBezTo>
                        <a:pt x="112941" y="55757"/>
                        <a:pt x="112941" y="55757"/>
                        <a:pt x="112941" y="55757"/>
                      </a:cubicBezTo>
                      <a:cubicBezTo>
                        <a:pt x="112941" y="55757"/>
                        <a:pt x="112436" y="55151"/>
                        <a:pt x="111932" y="55151"/>
                      </a:cubicBezTo>
                      <a:cubicBezTo>
                        <a:pt x="111428" y="55151"/>
                        <a:pt x="111932" y="56363"/>
                        <a:pt x="110924" y="55151"/>
                      </a:cubicBezTo>
                      <a:cubicBezTo>
                        <a:pt x="110420" y="54545"/>
                        <a:pt x="110420" y="54545"/>
                        <a:pt x="109915" y="53333"/>
                      </a:cubicBezTo>
                      <a:cubicBezTo>
                        <a:pt x="109411" y="52727"/>
                        <a:pt x="109411" y="51515"/>
                        <a:pt x="109411" y="51515"/>
                      </a:cubicBezTo>
                      <a:cubicBezTo>
                        <a:pt x="109411" y="51515"/>
                        <a:pt x="108403" y="50909"/>
                        <a:pt x="108907" y="50909"/>
                      </a:cubicBezTo>
                      <a:cubicBezTo>
                        <a:pt x="109915" y="50909"/>
                        <a:pt x="110420" y="51515"/>
                        <a:pt x="110924" y="50909"/>
                      </a:cubicBezTo>
                      <a:cubicBezTo>
                        <a:pt x="111428" y="50303"/>
                        <a:pt x="111428" y="50909"/>
                        <a:pt x="111428" y="50303"/>
                      </a:cubicBezTo>
                      <a:cubicBezTo>
                        <a:pt x="111428" y="49696"/>
                        <a:pt x="111932" y="47878"/>
                        <a:pt x="111932" y="47878"/>
                      </a:cubicBezTo>
                      <a:cubicBezTo>
                        <a:pt x="111932" y="47272"/>
                        <a:pt x="111932" y="47272"/>
                        <a:pt x="112941" y="46666"/>
                      </a:cubicBezTo>
                      <a:cubicBezTo>
                        <a:pt x="114453" y="46060"/>
                        <a:pt x="113949" y="46060"/>
                        <a:pt x="114957" y="46060"/>
                      </a:cubicBezTo>
                      <a:cubicBezTo>
                        <a:pt x="115462" y="45454"/>
                        <a:pt x="115966" y="44848"/>
                        <a:pt x="115462" y="44848"/>
                      </a:cubicBezTo>
                      <a:cubicBezTo>
                        <a:pt x="115462" y="44242"/>
                        <a:pt x="114453" y="44242"/>
                        <a:pt x="114453" y="44242"/>
                      </a:cubicBezTo>
                      <a:cubicBezTo>
                        <a:pt x="113949" y="43636"/>
                        <a:pt x="112941" y="44848"/>
                        <a:pt x="112941" y="44848"/>
                      </a:cubicBezTo>
                      <a:cubicBezTo>
                        <a:pt x="112941" y="44848"/>
                        <a:pt x="111932" y="45454"/>
                        <a:pt x="111428" y="46060"/>
                      </a:cubicBezTo>
                      <a:cubicBezTo>
                        <a:pt x="110924" y="46666"/>
                        <a:pt x="110420" y="46060"/>
                        <a:pt x="109915" y="46060"/>
                      </a:cubicBezTo>
                      <a:cubicBezTo>
                        <a:pt x="109411" y="46060"/>
                        <a:pt x="109411" y="46060"/>
                        <a:pt x="109411" y="46060"/>
                      </a:cubicBezTo>
                      <a:cubicBezTo>
                        <a:pt x="109411" y="46060"/>
                        <a:pt x="108403" y="45454"/>
                        <a:pt x="107899" y="46666"/>
                      </a:cubicBezTo>
                      <a:cubicBezTo>
                        <a:pt x="107899" y="47878"/>
                        <a:pt x="106890" y="49090"/>
                        <a:pt x="106890" y="49090"/>
                      </a:cubicBezTo>
                      <a:cubicBezTo>
                        <a:pt x="106890" y="49090"/>
                        <a:pt x="106386" y="49696"/>
                        <a:pt x="106386" y="48484"/>
                      </a:cubicBezTo>
                      <a:cubicBezTo>
                        <a:pt x="106386" y="47878"/>
                        <a:pt x="105882" y="46060"/>
                        <a:pt x="105882" y="46060"/>
                      </a:cubicBezTo>
                      <a:cubicBezTo>
                        <a:pt x="105882" y="46060"/>
                        <a:pt x="105882" y="46060"/>
                        <a:pt x="105882" y="46060"/>
                      </a:cubicBezTo>
                      <a:cubicBezTo>
                        <a:pt x="105378" y="46060"/>
                        <a:pt x="103865" y="45454"/>
                        <a:pt x="103865" y="45454"/>
                      </a:cubicBezTo>
                      <a:cubicBezTo>
                        <a:pt x="103865" y="45454"/>
                        <a:pt x="104369" y="45454"/>
                        <a:pt x="104369" y="44242"/>
                      </a:cubicBezTo>
                      <a:cubicBezTo>
                        <a:pt x="103865" y="43636"/>
                        <a:pt x="103865" y="43030"/>
                        <a:pt x="103865" y="43030"/>
                      </a:cubicBezTo>
                      <a:cubicBezTo>
                        <a:pt x="104369" y="43030"/>
                        <a:pt x="104873" y="43030"/>
                        <a:pt x="104873" y="43030"/>
                      </a:cubicBezTo>
                      <a:cubicBezTo>
                        <a:pt x="105378" y="43030"/>
                        <a:pt x="105378" y="43030"/>
                        <a:pt x="105378" y="41818"/>
                      </a:cubicBezTo>
                      <a:cubicBezTo>
                        <a:pt x="105378" y="40000"/>
                        <a:pt x="104873" y="39393"/>
                        <a:pt x="104873" y="39393"/>
                      </a:cubicBezTo>
                      <a:cubicBezTo>
                        <a:pt x="104873" y="39393"/>
                        <a:pt x="104369" y="38787"/>
                        <a:pt x="104369" y="38787"/>
                      </a:cubicBezTo>
                      <a:cubicBezTo>
                        <a:pt x="104369" y="36363"/>
                        <a:pt x="104369" y="36363"/>
                        <a:pt x="104369" y="36363"/>
                      </a:cubicBezTo>
                      <a:cubicBezTo>
                        <a:pt x="104369" y="36363"/>
                        <a:pt x="104369" y="35757"/>
                        <a:pt x="103865" y="35151"/>
                      </a:cubicBezTo>
                      <a:cubicBezTo>
                        <a:pt x="103361" y="34545"/>
                        <a:pt x="103361" y="33939"/>
                        <a:pt x="102857" y="34545"/>
                      </a:cubicBezTo>
                      <a:cubicBezTo>
                        <a:pt x="102857" y="34545"/>
                        <a:pt x="102352" y="35151"/>
                        <a:pt x="101848" y="35151"/>
                      </a:cubicBezTo>
                      <a:cubicBezTo>
                        <a:pt x="101344" y="34545"/>
                        <a:pt x="100336" y="33939"/>
                        <a:pt x="100336" y="33939"/>
                      </a:cubicBezTo>
                      <a:cubicBezTo>
                        <a:pt x="98319" y="32727"/>
                        <a:pt x="98319" y="32727"/>
                        <a:pt x="98319" y="32727"/>
                      </a:cubicBezTo>
                      <a:cubicBezTo>
                        <a:pt x="98319" y="32727"/>
                        <a:pt x="98319" y="32727"/>
                        <a:pt x="97815" y="33333"/>
                      </a:cubicBezTo>
                      <a:cubicBezTo>
                        <a:pt x="97815" y="33939"/>
                        <a:pt x="97310" y="33333"/>
                        <a:pt x="97310" y="34545"/>
                      </a:cubicBezTo>
                      <a:cubicBezTo>
                        <a:pt x="97815" y="35151"/>
                        <a:pt x="97815" y="35757"/>
                        <a:pt x="97815" y="36363"/>
                      </a:cubicBezTo>
                      <a:cubicBezTo>
                        <a:pt x="97310" y="36969"/>
                        <a:pt x="97310" y="37575"/>
                        <a:pt x="97310" y="38787"/>
                      </a:cubicBezTo>
                      <a:cubicBezTo>
                        <a:pt x="96806" y="39393"/>
                        <a:pt x="96302" y="39393"/>
                        <a:pt x="96302" y="40000"/>
                      </a:cubicBezTo>
                      <a:cubicBezTo>
                        <a:pt x="96302" y="40606"/>
                        <a:pt x="96806" y="40606"/>
                        <a:pt x="96806" y="41212"/>
                      </a:cubicBezTo>
                      <a:cubicBezTo>
                        <a:pt x="96806" y="41212"/>
                        <a:pt x="96302" y="42424"/>
                        <a:pt x="95798" y="42424"/>
                      </a:cubicBezTo>
                      <a:cubicBezTo>
                        <a:pt x="95798" y="43030"/>
                        <a:pt x="95294" y="43636"/>
                        <a:pt x="94789" y="43636"/>
                      </a:cubicBezTo>
                      <a:cubicBezTo>
                        <a:pt x="94789" y="43030"/>
                        <a:pt x="94285" y="43030"/>
                        <a:pt x="93781" y="43030"/>
                      </a:cubicBezTo>
                      <a:cubicBezTo>
                        <a:pt x="93277" y="43030"/>
                        <a:pt x="92773" y="43636"/>
                        <a:pt x="92773" y="43636"/>
                      </a:cubicBezTo>
                      <a:cubicBezTo>
                        <a:pt x="92773" y="43636"/>
                        <a:pt x="92268" y="44242"/>
                        <a:pt x="91764" y="43636"/>
                      </a:cubicBezTo>
                      <a:cubicBezTo>
                        <a:pt x="90756" y="43030"/>
                        <a:pt x="90252" y="42424"/>
                        <a:pt x="90252" y="42424"/>
                      </a:cubicBezTo>
                      <a:cubicBezTo>
                        <a:pt x="90252" y="41212"/>
                        <a:pt x="90252" y="41212"/>
                        <a:pt x="90252" y="41212"/>
                      </a:cubicBezTo>
                      <a:cubicBezTo>
                        <a:pt x="90252" y="41212"/>
                        <a:pt x="92268" y="41818"/>
                        <a:pt x="89747" y="40000"/>
                      </a:cubicBezTo>
                      <a:cubicBezTo>
                        <a:pt x="87731" y="38787"/>
                        <a:pt x="87731" y="38787"/>
                        <a:pt x="87731" y="38787"/>
                      </a:cubicBezTo>
                      <a:cubicBezTo>
                        <a:pt x="87731" y="38787"/>
                        <a:pt x="87731" y="39393"/>
                        <a:pt x="87226" y="40000"/>
                      </a:cubicBezTo>
                      <a:cubicBezTo>
                        <a:pt x="86722" y="40000"/>
                        <a:pt x="86722" y="40606"/>
                        <a:pt x="86722" y="40606"/>
                      </a:cubicBezTo>
                      <a:cubicBezTo>
                        <a:pt x="86218" y="41818"/>
                        <a:pt x="86218" y="41818"/>
                        <a:pt x="86218" y="41818"/>
                      </a:cubicBezTo>
                      <a:cubicBezTo>
                        <a:pt x="85714" y="41818"/>
                        <a:pt x="85714" y="41818"/>
                        <a:pt x="85714" y="41818"/>
                      </a:cubicBezTo>
                      <a:cubicBezTo>
                        <a:pt x="84705" y="43636"/>
                        <a:pt x="84705" y="43636"/>
                        <a:pt x="84705" y="43636"/>
                      </a:cubicBezTo>
                      <a:cubicBezTo>
                        <a:pt x="84705" y="43636"/>
                        <a:pt x="84201" y="44242"/>
                        <a:pt x="83697" y="44242"/>
                      </a:cubicBezTo>
                      <a:cubicBezTo>
                        <a:pt x="83697" y="44242"/>
                        <a:pt x="83193" y="44242"/>
                        <a:pt x="83193" y="44242"/>
                      </a:cubicBezTo>
                      <a:cubicBezTo>
                        <a:pt x="82689" y="44242"/>
                        <a:pt x="82184" y="44242"/>
                        <a:pt x="82184" y="43636"/>
                      </a:cubicBezTo>
                      <a:cubicBezTo>
                        <a:pt x="81680" y="43636"/>
                        <a:pt x="81680" y="43636"/>
                        <a:pt x="81680" y="43030"/>
                      </a:cubicBezTo>
                      <a:cubicBezTo>
                        <a:pt x="81680" y="42424"/>
                        <a:pt x="81680" y="41212"/>
                        <a:pt x="81176" y="40606"/>
                      </a:cubicBezTo>
                      <a:cubicBezTo>
                        <a:pt x="81176" y="40000"/>
                        <a:pt x="81176" y="40000"/>
                        <a:pt x="80672" y="38787"/>
                      </a:cubicBezTo>
                      <a:cubicBezTo>
                        <a:pt x="80168" y="38181"/>
                        <a:pt x="79663" y="36969"/>
                        <a:pt x="79663" y="36969"/>
                      </a:cubicBezTo>
                      <a:cubicBezTo>
                        <a:pt x="77142" y="35151"/>
                        <a:pt x="77142" y="35151"/>
                        <a:pt x="77142" y="35151"/>
                      </a:cubicBezTo>
                      <a:cubicBezTo>
                        <a:pt x="77142" y="35151"/>
                        <a:pt x="77647" y="34545"/>
                        <a:pt x="76638" y="34545"/>
                      </a:cubicBezTo>
                      <a:cubicBezTo>
                        <a:pt x="76134" y="35151"/>
                        <a:pt x="75126" y="36363"/>
                        <a:pt x="75126" y="36363"/>
                      </a:cubicBezTo>
                      <a:cubicBezTo>
                        <a:pt x="75126" y="36363"/>
                        <a:pt x="75126" y="37575"/>
                        <a:pt x="75126" y="38181"/>
                      </a:cubicBezTo>
                      <a:cubicBezTo>
                        <a:pt x="75126" y="38181"/>
                        <a:pt x="74621" y="38787"/>
                        <a:pt x="74621" y="39393"/>
                      </a:cubicBezTo>
                      <a:cubicBezTo>
                        <a:pt x="75126" y="40606"/>
                        <a:pt x="75630" y="41818"/>
                        <a:pt x="75126" y="42424"/>
                      </a:cubicBezTo>
                      <a:cubicBezTo>
                        <a:pt x="75126" y="42424"/>
                        <a:pt x="74621" y="43636"/>
                        <a:pt x="74621" y="44848"/>
                      </a:cubicBezTo>
                      <a:cubicBezTo>
                        <a:pt x="74621" y="46060"/>
                        <a:pt x="75126" y="47272"/>
                        <a:pt x="74621" y="47272"/>
                      </a:cubicBezTo>
                      <a:cubicBezTo>
                        <a:pt x="74117" y="47878"/>
                        <a:pt x="74117" y="48484"/>
                        <a:pt x="74117" y="48484"/>
                      </a:cubicBezTo>
                      <a:cubicBezTo>
                        <a:pt x="73613" y="48484"/>
                        <a:pt x="73613" y="48484"/>
                        <a:pt x="73613" y="48484"/>
                      </a:cubicBezTo>
                      <a:cubicBezTo>
                        <a:pt x="73613" y="48484"/>
                        <a:pt x="73613" y="47878"/>
                        <a:pt x="74117" y="46060"/>
                      </a:cubicBezTo>
                      <a:cubicBezTo>
                        <a:pt x="74117" y="44242"/>
                        <a:pt x="73613" y="43636"/>
                        <a:pt x="73613" y="43030"/>
                      </a:cubicBezTo>
                      <a:cubicBezTo>
                        <a:pt x="73109" y="43030"/>
                        <a:pt x="73109" y="43030"/>
                        <a:pt x="73109" y="42424"/>
                      </a:cubicBezTo>
                      <a:cubicBezTo>
                        <a:pt x="73109" y="41818"/>
                        <a:pt x="73109" y="41212"/>
                        <a:pt x="73109" y="41212"/>
                      </a:cubicBezTo>
                      <a:cubicBezTo>
                        <a:pt x="73109" y="41212"/>
                        <a:pt x="72100" y="40000"/>
                        <a:pt x="72100" y="39393"/>
                      </a:cubicBezTo>
                      <a:cubicBezTo>
                        <a:pt x="72100" y="38787"/>
                        <a:pt x="72605" y="38181"/>
                        <a:pt x="72605" y="36969"/>
                      </a:cubicBezTo>
                      <a:cubicBezTo>
                        <a:pt x="72605" y="35151"/>
                        <a:pt x="73109" y="35151"/>
                        <a:pt x="72605" y="34545"/>
                      </a:cubicBezTo>
                      <a:cubicBezTo>
                        <a:pt x="72100" y="33939"/>
                        <a:pt x="72605" y="33333"/>
                        <a:pt x="72100" y="32727"/>
                      </a:cubicBezTo>
                      <a:cubicBezTo>
                        <a:pt x="71596" y="32727"/>
                        <a:pt x="71596" y="33333"/>
                        <a:pt x="71092" y="32727"/>
                      </a:cubicBezTo>
                      <a:cubicBezTo>
                        <a:pt x="71092" y="32727"/>
                        <a:pt x="71092" y="33333"/>
                        <a:pt x="71092" y="33333"/>
                      </a:cubicBezTo>
                      <a:cubicBezTo>
                        <a:pt x="71596" y="32121"/>
                        <a:pt x="71596" y="32121"/>
                        <a:pt x="71596" y="32121"/>
                      </a:cubicBezTo>
                      <a:cubicBezTo>
                        <a:pt x="71596" y="32121"/>
                        <a:pt x="72100" y="29696"/>
                        <a:pt x="71596" y="30909"/>
                      </a:cubicBezTo>
                      <a:cubicBezTo>
                        <a:pt x="71092" y="31515"/>
                        <a:pt x="69579" y="32121"/>
                        <a:pt x="69579" y="31515"/>
                      </a:cubicBezTo>
                      <a:cubicBezTo>
                        <a:pt x="70084" y="30909"/>
                        <a:pt x="69579" y="30303"/>
                        <a:pt x="69579" y="30303"/>
                      </a:cubicBezTo>
                      <a:cubicBezTo>
                        <a:pt x="69579" y="30303"/>
                        <a:pt x="67563" y="30303"/>
                        <a:pt x="67563" y="30303"/>
                      </a:cubicBezTo>
                      <a:cubicBezTo>
                        <a:pt x="67563" y="30303"/>
                        <a:pt x="67563" y="29696"/>
                        <a:pt x="67563" y="30909"/>
                      </a:cubicBezTo>
                      <a:cubicBezTo>
                        <a:pt x="67563" y="31515"/>
                        <a:pt x="68067" y="32727"/>
                        <a:pt x="67058" y="32727"/>
                      </a:cubicBezTo>
                      <a:cubicBezTo>
                        <a:pt x="66050" y="33333"/>
                        <a:pt x="65546" y="33333"/>
                        <a:pt x="65546" y="33333"/>
                      </a:cubicBezTo>
                      <a:cubicBezTo>
                        <a:pt x="65546" y="32727"/>
                        <a:pt x="64537" y="32121"/>
                        <a:pt x="64537" y="32121"/>
                      </a:cubicBezTo>
                      <a:cubicBezTo>
                        <a:pt x="64537" y="32121"/>
                        <a:pt x="64033" y="32121"/>
                        <a:pt x="63529" y="32121"/>
                      </a:cubicBezTo>
                      <a:cubicBezTo>
                        <a:pt x="63529" y="32727"/>
                        <a:pt x="62521" y="32727"/>
                        <a:pt x="62521" y="32727"/>
                      </a:cubicBezTo>
                      <a:cubicBezTo>
                        <a:pt x="62521" y="33939"/>
                        <a:pt x="62521" y="33939"/>
                        <a:pt x="62521" y="33939"/>
                      </a:cubicBezTo>
                      <a:cubicBezTo>
                        <a:pt x="62521" y="34545"/>
                        <a:pt x="62521" y="34545"/>
                        <a:pt x="62521" y="34545"/>
                      </a:cubicBezTo>
                      <a:cubicBezTo>
                        <a:pt x="62521" y="34545"/>
                        <a:pt x="62016" y="34545"/>
                        <a:pt x="62016" y="34545"/>
                      </a:cubicBezTo>
                      <a:cubicBezTo>
                        <a:pt x="61512" y="35151"/>
                        <a:pt x="61008" y="35151"/>
                        <a:pt x="61512" y="35757"/>
                      </a:cubicBezTo>
                      <a:cubicBezTo>
                        <a:pt x="61512" y="35757"/>
                        <a:pt x="61512" y="35757"/>
                        <a:pt x="61512" y="36969"/>
                      </a:cubicBezTo>
                      <a:cubicBezTo>
                        <a:pt x="61512" y="37575"/>
                        <a:pt x="61512" y="37575"/>
                        <a:pt x="61512" y="38181"/>
                      </a:cubicBezTo>
                      <a:cubicBezTo>
                        <a:pt x="61008" y="38787"/>
                        <a:pt x="61008" y="39393"/>
                        <a:pt x="60504" y="40000"/>
                      </a:cubicBezTo>
                      <a:cubicBezTo>
                        <a:pt x="60504" y="40000"/>
                        <a:pt x="60000" y="40606"/>
                        <a:pt x="60000" y="40606"/>
                      </a:cubicBezTo>
                      <a:cubicBezTo>
                        <a:pt x="59495" y="41212"/>
                        <a:pt x="59495" y="41212"/>
                        <a:pt x="58991" y="41212"/>
                      </a:cubicBezTo>
                      <a:cubicBezTo>
                        <a:pt x="58487" y="41212"/>
                        <a:pt x="58487" y="41818"/>
                        <a:pt x="58487" y="41212"/>
                      </a:cubicBezTo>
                      <a:cubicBezTo>
                        <a:pt x="58487" y="40000"/>
                        <a:pt x="58487" y="39393"/>
                        <a:pt x="58487" y="38181"/>
                      </a:cubicBezTo>
                      <a:cubicBezTo>
                        <a:pt x="58487" y="37575"/>
                        <a:pt x="58991" y="37575"/>
                        <a:pt x="57983" y="36363"/>
                      </a:cubicBezTo>
                      <a:cubicBezTo>
                        <a:pt x="57478" y="35151"/>
                        <a:pt x="56974" y="35151"/>
                        <a:pt x="56974" y="34545"/>
                      </a:cubicBezTo>
                      <a:cubicBezTo>
                        <a:pt x="56974" y="34545"/>
                        <a:pt x="56974" y="33939"/>
                        <a:pt x="56974" y="33333"/>
                      </a:cubicBezTo>
                      <a:cubicBezTo>
                        <a:pt x="56974" y="32727"/>
                        <a:pt x="56974" y="33939"/>
                        <a:pt x="56974" y="31515"/>
                      </a:cubicBezTo>
                      <a:cubicBezTo>
                        <a:pt x="57478" y="29696"/>
                        <a:pt x="56974" y="29090"/>
                        <a:pt x="56974" y="29090"/>
                      </a:cubicBezTo>
                      <a:cubicBezTo>
                        <a:pt x="56974" y="29090"/>
                        <a:pt x="57478" y="26060"/>
                        <a:pt x="57478" y="26060"/>
                      </a:cubicBezTo>
                      <a:cubicBezTo>
                        <a:pt x="56974" y="26060"/>
                        <a:pt x="55462" y="26060"/>
                        <a:pt x="54957" y="26060"/>
                      </a:cubicBezTo>
                      <a:cubicBezTo>
                        <a:pt x="54453" y="26060"/>
                        <a:pt x="54453" y="26060"/>
                        <a:pt x="53949" y="26060"/>
                      </a:cubicBezTo>
                      <a:cubicBezTo>
                        <a:pt x="53949" y="26666"/>
                        <a:pt x="53445" y="26060"/>
                        <a:pt x="53445" y="27272"/>
                      </a:cubicBezTo>
                      <a:cubicBezTo>
                        <a:pt x="52941" y="28484"/>
                        <a:pt x="52436" y="28484"/>
                        <a:pt x="52436" y="29696"/>
                      </a:cubicBezTo>
                      <a:cubicBezTo>
                        <a:pt x="52436" y="30303"/>
                        <a:pt x="52436" y="31515"/>
                        <a:pt x="52436" y="31515"/>
                      </a:cubicBezTo>
                      <a:cubicBezTo>
                        <a:pt x="52436" y="32121"/>
                        <a:pt x="51932" y="32727"/>
                        <a:pt x="51932" y="32727"/>
                      </a:cubicBezTo>
                      <a:cubicBezTo>
                        <a:pt x="51932" y="32727"/>
                        <a:pt x="51932" y="33333"/>
                        <a:pt x="51932" y="34545"/>
                      </a:cubicBezTo>
                      <a:cubicBezTo>
                        <a:pt x="51428" y="35757"/>
                        <a:pt x="51428" y="36363"/>
                        <a:pt x="51428" y="36969"/>
                      </a:cubicBezTo>
                      <a:cubicBezTo>
                        <a:pt x="51428" y="36969"/>
                        <a:pt x="51428" y="36969"/>
                        <a:pt x="50924" y="37575"/>
                      </a:cubicBezTo>
                      <a:cubicBezTo>
                        <a:pt x="50420" y="38181"/>
                        <a:pt x="49411" y="40000"/>
                        <a:pt x="48907" y="40000"/>
                      </a:cubicBezTo>
                      <a:cubicBezTo>
                        <a:pt x="48907" y="40000"/>
                        <a:pt x="48907" y="40000"/>
                        <a:pt x="48403" y="40606"/>
                      </a:cubicBezTo>
                      <a:cubicBezTo>
                        <a:pt x="48403" y="40606"/>
                        <a:pt x="47394" y="42424"/>
                        <a:pt x="46890" y="42424"/>
                      </a:cubicBezTo>
                      <a:cubicBezTo>
                        <a:pt x="46386" y="43030"/>
                        <a:pt x="46890" y="43030"/>
                        <a:pt x="46386" y="43030"/>
                      </a:cubicBezTo>
                      <a:cubicBezTo>
                        <a:pt x="46386" y="42424"/>
                        <a:pt x="45882" y="42424"/>
                        <a:pt x="45882" y="41818"/>
                      </a:cubicBezTo>
                      <a:cubicBezTo>
                        <a:pt x="45882" y="40606"/>
                        <a:pt x="45882" y="40606"/>
                        <a:pt x="46386" y="39393"/>
                      </a:cubicBezTo>
                      <a:cubicBezTo>
                        <a:pt x="46386" y="38787"/>
                        <a:pt x="46890" y="37575"/>
                        <a:pt x="46890" y="37575"/>
                      </a:cubicBezTo>
                      <a:cubicBezTo>
                        <a:pt x="46890" y="37575"/>
                        <a:pt x="47394" y="36969"/>
                        <a:pt x="46890" y="36969"/>
                      </a:cubicBezTo>
                      <a:cubicBezTo>
                        <a:pt x="46386" y="36969"/>
                        <a:pt x="45882" y="36969"/>
                        <a:pt x="45378" y="36969"/>
                      </a:cubicBezTo>
                      <a:cubicBezTo>
                        <a:pt x="44369" y="36969"/>
                        <a:pt x="43361" y="37575"/>
                        <a:pt x="42857" y="38181"/>
                      </a:cubicBezTo>
                      <a:cubicBezTo>
                        <a:pt x="42352" y="38181"/>
                        <a:pt x="42352" y="38787"/>
                        <a:pt x="41344" y="40000"/>
                      </a:cubicBezTo>
                      <a:cubicBezTo>
                        <a:pt x="40336" y="40606"/>
                        <a:pt x="40336" y="40606"/>
                        <a:pt x="40336" y="40606"/>
                      </a:cubicBezTo>
                      <a:cubicBezTo>
                        <a:pt x="39831" y="41818"/>
                        <a:pt x="39831" y="41818"/>
                        <a:pt x="39831" y="41818"/>
                      </a:cubicBezTo>
                      <a:cubicBezTo>
                        <a:pt x="39831" y="42424"/>
                        <a:pt x="39831" y="42424"/>
                        <a:pt x="39831" y="42424"/>
                      </a:cubicBezTo>
                      <a:cubicBezTo>
                        <a:pt x="39831" y="42424"/>
                        <a:pt x="39831" y="41212"/>
                        <a:pt x="39831" y="41212"/>
                      </a:cubicBezTo>
                      <a:cubicBezTo>
                        <a:pt x="39831" y="41212"/>
                        <a:pt x="39327" y="41212"/>
                        <a:pt x="39327" y="41818"/>
                      </a:cubicBezTo>
                      <a:cubicBezTo>
                        <a:pt x="39327" y="41818"/>
                        <a:pt x="38823" y="42424"/>
                        <a:pt x="38823" y="42424"/>
                      </a:cubicBezTo>
                      <a:cubicBezTo>
                        <a:pt x="38319" y="43030"/>
                        <a:pt x="38319" y="43636"/>
                        <a:pt x="38319" y="44242"/>
                      </a:cubicBezTo>
                      <a:cubicBezTo>
                        <a:pt x="37815" y="44848"/>
                        <a:pt x="37815" y="46060"/>
                        <a:pt x="37310" y="46060"/>
                      </a:cubicBezTo>
                      <a:cubicBezTo>
                        <a:pt x="37310" y="46060"/>
                        <a:pt x="37310" y="46666"/>
                        <a:pt x="37310" y="46666"/>
                      </a:cubicBezTo>
                      <a:cubicBezTo>
                        <a:pt x="36806" y="46666"/>
                        <a:pt x="36302" y="47272"/>
                        <a:pt x="36302" y="47272"/>
                      </a:cubicBezTo>
                      <a:cubicBezTo>
                        <a:pt x="36302" y="47878"/>
                        <a:pt x="35798" y="46666"/>
                        <a:pt x="35798" y="45454"/>
                      </a:cubicBezTo>
                      <a:cubicBezTo>
                        <a:pt x="36302" y="44848"/>
                        <a:pt x="36302" y="44848"/>
                        <a:pt x="36302" y="44242"/>
                      </a:cubicBezTo>
                      <a:cubicBezTo>
                        <a:pt x="36806" y="44242"/>
                        <a:pt x="36806" y="43030"/>
                        <a:pt x="37310" y="43030"/>
                      </a:cubicBezTo>
                      <a:cubicBezTo>
                        <a:pt x="37310" y="43030"/>
                        <a:pt x="37310" y="43636"/>
                        <a:pt x="37310" y="42424"/>
                      </a:cubicBezTo>
                      <a:cubicBezTo>
                        <a:pt x="37815" y="41212"/>
                        <a:pt x="37815" y="40606"/>
                        <a:pt x="37815" y="40606"/>
                      </a:cubicBezTo>
                      <a:cubicBezTo>
                        <a:pt x="37815" y="40606"/>
                        <a:pt x="37815" y="40606"/>
                        <a:pt x="37815" y="40000"/>
                      </a:cubicBezTo>
                      <a:cubicBezTo>
                        <a:pt x="37310" y="39393"/>
                        <a:pt x="37310" y="40000"/>
                        <a:pt x="37310" y="39393"/>
                      </a:cubicBezTo>
                      <a:cubicBezTo>
                        <a:pt x="37815" y="38787"/>
                        <a:pt x="37815" y="38181"/>
                        <a:pt x="37815" y="37575"/>
                      </a:cubicBezTo>
                      <a:cubicBezTo>
                        <a:pt x="38319" y="37575"/>
                        <a:pt x="38319" y="36969"/>
                        <a:pt x="38319" y="36969"/>
                      </a:cubicBezTo>
                      <a:cubicBezTo>
                        <a:pt x="38319" y="36969"/>
                        <a:pt x="38319" y="36969"/>
                        <a:pt x="38319" y="36363"/>
                      </a:cubicBezTo>
                      <a:cubicBezTo>
                        <a:pt x="38319" y="36363"/>
                        <a:pt x="37815" y="35757"/>
                        <a:pt x="37815" y="35757"/>
                      </a:cubicBezTo>
                      <a:cubicBezTo>
                        <a:pt x="37815" y="35757"/>
                        <a:pt x="37815" y="35151"/>
                        <a:pt x="37815" y="35151"/>
                      </a:cubicBezTo>
                      <a:cubicBezTo>
                        <a:pt x="37815" y="35151"/>
                        <a:pt x="38319" y="34545"/>
                        <a:pt x="38319" y="33939"/>
                      </a:cubicBezTo>
                      <a:cubicBezTo>
                        <a:pt x="37815" y="33939"/>
                        <a:pt x="37815" y="33333"/>
                        <a:pt x="37310" y="32727"/>
                      </a:cubicBezTo>
                      <a:cubicBezTo>
                        <a:pt x="36806" y="32727"/>
                        <a:pt x="36806" y="32727"/>
                        <a:pt x="36806" y="32121"/>
                      </a:cubicBezTo>
                      <a:cubicBezTo>
                        <a:pt x="36806" y="32121"/>
                        <a:pt x="35798" y="31515"/>
                        <a:pt x="35798" y="31515"/>
                      </a:cubicBezTo>
                      <a:cubicBezTo>
                        <a:pt x="35798" y="31515"/>
                        <a:pt x="36302" y="30303"/>
                        <a:pt x="36302" y="30303"/>
                      </a:cubicBezTo>
                      <a:cubicBezTo>
                        <a:pt x="36302" y="30303"/>
                        <a:pt x="36302" y="29696"/>
                        <a:pt x="36806" y="29696"/>
                      </a:cubicBezTo>
                      <a:cubicBezTo>
                        <a:pt x="36806" y="30303"/>
                        <a:pt x="36806" y="30909"/>
                        <a:pt x="36806" y="30909"/>
                      </a:cubicBezTo>
                      <a:cubicBezTo>
                        <a:pt x="36806" y="31515"/>
                        <a:pt x="38319" y="32121"/>
                        <a:pt x="38319" y="32121"/>
                      </a:cubicBezTo>
                      <a:cubicBezTo>
                        <a:pt x="38319" y="32121"/>
                        <a:pt x="39327" y="31515"/>
                        <a:pt x="39327" y="31515"/>
                      </a:cubicBezTo>
                      <a:cubicBezTo>
                        <a:pt x="39831" y="31515"/>
                        <a:pt x="39831" y="30303"/>
                        <a:pt x="39831" y="30303"/>
                      </a:cubicBezTo>
                      <a:cubicBezTo>
                        <a:pt x="39831" y="30303"/>
                        <a:pt x="39327" y="30303"/>
                        <a:pt x="39831" y="29696"/>
                      </a:cubicBezTo>
                      <a:cubicBezTo>
                        <a:pt x="40336" y="29696"/>
                        <a:pt x="41344" y="29090"/>
                        <a:pt x="41344" y="29090"/>
                      </a:cubicBezTo>
                      <a:cubicBezTo>
                        <a:pt x="41344" y="28484"/>
                        <a:pt x="41848" y="28484"/>
                        <a:pt x="41848" y="28484"/>
                      </a:cubicBezTo>
                      <a:cubicBezTo>
                        <a:pt x="41848" y="28484"/>
                        <a:pt x="42352" y="27878"/>
                        <a:pt x="42352" y="27878"/>
                      </a:cubicBezTo>
                      <a:cubicBezTo>
                        <a:pt x="42352" y="27272"/>
                        <a:pt x="42857" y="27272"/>
                        <a:pt x="42352" y="26666"/>
                      </a:cubicBezTo>
                      <a:cubicBezTo>
                        <a:pt x="42352" y="26666"/>
                        <a:pt x="42352" y="26060"/>
                        <a:pt x="42352" y="25454"/>
                      </a:cubicBezTo>
                      <a:cubicBezTo>
                        <a:pt x="42352" y="25454"/>
                        <a:pt x="43361" y="26060"/>
                        <a:pt x="42352" y="24848"/>
                      </a:cubicBezTo>
                      <a:cubicBezTo>
                        <a:pt x="41344" y="24242"/>
                        <a:pt x="40336" y="23636"/>
                        <a:pt x="40840" y="23636"/>
                      </a:cubicBezTo>
                      <a:cubicBezTo>
                        <a:pt x="41344" y="23636"/>
                        <a:pt x="41848" y="23636"/>
                        <a:pt x="41848" y="23636"/>
                      </a:cubicBezTo>
                      <a:cubicBezTo>
                        <a:pt x="42352" y="23636"/>
                        <a:pt x="42857" y="24242"/>
                        <a:pt x="42857" y="23636"/>
                      </a:cubicBezTo>
                      <a:cubicBezTo>
                        <a:pt x="43361" y="23636"/>
                        <a:pt x="43361" y="23636"/>
                        <a:pt x="43361" y="23030"/>
                      </a:cubicBezTo>
                      <a:cubicBezTo>
                        <a:pt x="42857" y="22424"/>
                        <a:pt x="42857" y="22424"/>
                        <a:pt x="42857" y="22424"/>
                      </a:cubicBezTo>
                      <a:cubicBezTo>
                        <a:pt x="42352" y="21818"/>
                        <a:pt x="42352" y="21818"/>
                        <a:pt x="41848" y="21818"/>
                      </a:cubicBezTo>
                      <a:cubicBezTo>
                        <a:pt x="41848" y="21818"/>
                        <a:pt x="41344" y="22424"/>
                        <a:pt x="41848" y="21212"/>
                      </a:cubicBezTo>
                      <a:cubicBezTo>
                        <a:pt x="41848" y="20000"/>
                        <a:pt x="41848" y="20000"/>
                        <a:pt x="41848" y="19393"/>
                      </a:cubicBezTo>
                      <a:cubicBezTo>
                        <a:pt x="41848" y="19393"/>
                        <a:pt x="42857" y="19393"/>
                        <a:pt x="41848" y="19393"/>
                      </a:cubicBezTo>
                      <a:cubicBezTo>
                        <a:pt x="41344" y="18787"/>
                        <a:pt x="41344" y="18787"/>
                        <a:pt x="41344" y="18787"/>
                      </a:cubicBezTo>
                      <a:cubicBezTo>
                        <a:pt x="40840" y="18787"/>
                        <a:pt x="41344" y="18787"/>
                        <a:pt x="40336" y="18787"/>
                      </a:cubicBezTo>
                      <a:cubicBezTo>
                        <a:pt x="39831" y="18787"/>
                        <a:pt x="40336" y="17575"/>
                        <a:pt x="40336" y="17575"/>
                      </a:cubicBezTo>
                      <a:cubicBezTo>
                        <a:pt x="40336" y="16969"/>
                        <a:pt x="40840" y="14545"/>
                        <a:pt x="40840" y="14545"/>
                      </a:cubicBezTo>
                      <a:cubicBezTo>
                        <a:pt x="40336" y="13939"/>
                        <a:pt x="40336" y="13939"/>
                        <a:pt x="40336" y="13939"/>
                      </a:cubicBezTo>
                      <a:cubicBezTo>
                        <a:pt x="40336" y="13939"/>
                        <a:pt x="39831" y="12727"/>
                        <a:pt x="39831" y="12727"/>
                      </a:cubicBezTo>
                      <a:cubicBezTo>
                        <a:pt x="39831" y="12121"/>
                        <a:pt x="39831" y="11515"/>
                        <a:pt x="39327" y="11515"/>
                      </a:cubicBezTo>
                      <a:cubicBezTo>
                        <a:pt x="39327" y="11515"/>
                        <a:pt x="38823" y="10909"/>
                        <a:pt x="38823" y="10909"/>
                      </a:cubicBezTo>
                      <a:cubicBezTo>
                        <a:pt x="38823" y="10909"/>
                        <a:pt x="38319" y="10909"/>
                        <a:pt x="38319" y="10303"/>
                      </a:cubicBezTo>
                      <a:cubicBezTo>
                        <a:pt x="38319" y="9696"/>
                        <a:pt x="38319" y="9090"/>
                        <a:pt x="38319" y="9090"/>
                      </a:cubicBezTo>
                      <a:cubicBezTo>
                        <a:pt x="38319" y="8484"/>
                        <a:pt x="38319" y="7878"/>
                        <a:pt x="38319" y="7878"/>
                      </a:cubicBezTo>
                      <a:cubicBezTo>
                        <a:pt x="37310" y="4848"/>
                        <a:pt x="37310" y="4848"/>
                        <a:pt x="37310" y="4848"/>
                      </a:cubicBezTo>
                      <a:cubicBezTo>
                        <a:pt x="37310" y="4242"/>
                        <a:pt x="37310" y="4242"/>
                        <a:pt x="37310" y="4242"/>
                      </a:cubicBezTo>
                      <a:cubicBezTo>
                        <a:pt x="36806" y="3030"/>
                        <a:pt x="36806" y="3030"/>
                        <a:pt x="36806" y="3030"/>
                      </a:cubicBezTo>
                      <a:cubicBezTo>
                        <a:pt x="36302" y="3030"/>
                        <a:pt x="36302" y="3030"/>
                        <a:pt x="36302" y="3030"/>
                      </a:cubicBezTo>
                      <a:cubicBezTo>
                        <a:pt x="36302" y="1818"/>
                        <a:pt x="36302" y="1818"/>
                        <a:pt x="36302" y="1818"/>
                      </a:cubicBezTo>
                      <a:cubicBezTo>
                        <a:pt x="36302" y="1818"/>
                        <a:pt x="35798" y="1818"/>
                        <a:pt x="35798" y="2424"/>
                      </a:cubicBezTo>
                      <a:cubicBezTo>
                        <a:pt x="35798" y="2424"/>
                        <a:pt x="35798" y="3030"/>
                        <a:pt x="35294" y="3030"/>
                      </a:cubicBezTo>
                      <a:cubicBezTo>
                        <a:pt x="34789" y="3030"/>
                        <a:pt x="34285" y="2424"/>
                        <a:pt x="34285" y="2424"/>
                      </a:cubicBezTo>
                      <a:cubicBezTo>
                        <a:pt x="34285" y="2424"/>
                        <a:pt x="34285" y="1818"/>
                        <a:pt x="34285" y="1212"/>
                      </a:cubicBezTo>
                      <a:cubicBezTo>
                        <a:pt x="33781" y="1212"/>
                        <a:pt x="32268" y="0"/>
                        <a:pt x="32268" y="0"/>
                      </a:cubicBezTo>
                      <a:cubicBezTo>
                        <a:pt x="32268" y="0"/>
                        <a:pt x="32268" y="0"/>
                        <a:pt x="32268" y="606"/>
                      </a:cubicBezTo>
                      <a:cubicBezTo>
                        <a:pt x="32268" y="606"/>
                        <a:pt x="31764" y="1212"/>
                        <a:pt x="31764" y="606"/>
                      </a:cubicBezTo>
                      <a:cubicBezTo>
                        <a:pt x="31260" y="606"/>
                        <a:pt x="30252" y="0"/>
                        <a:pt x="30252" y="0"/>
                      </a:cubicBezTo>
                      <a:cubicBezTo>
                        <a:pt x="30252" y="0"/>
                        <a:pt x="30252" y="606"/>
                        <a:pt x="30252" y="606"/>
                      </a:cubicBezTo>
                      <a:cubicBezTo>
                        <a:pt x="30252" y="1212"/>
                        <a:pt x="30756" y="1818"/>
                        <a:pt x="30756" y="1818"/>
                      </a:cubicBezTo>
                      <a:cubicBezTo>
                        <a:pt x="30252" y="1818"/>
                        <a:pt x="29747" y="1818"/>
                        <a:pt x="29747" y="1818"/>
                      </a:cubicBezTo>
                      <a:cubicBezTo>
                        <a:pt x="29747" y="1818"/>
                        <a:pt x="29747" y="1818"/>
                        <a:pt x="29243" y="1818"/>
                      </a:cubicBezTo>
                      <a:cubicBezTo>
                        <a:pt x="29243" y="1212"/>
                        <a:pt x="28739" y="1212"/>
                        <a:pt x="28739" y="1212"/>
                      </a:cubicBezTo>
                      <a:cubicBezTo>
                        <a:pt x="28739" y="1818"/>
                        <a:pt x="28235" y="1818"/>
                        <a:pt x="28235" y="3030"/>
                      </a:cubicBezTo>
                      <a:cubicBezTo>
                        <a:pt x="28739" y="3636"/>
                        <a:pt x="28235" y="3636"/>
                        <a:pt x="28739" y="4242"/>
                      </a:cubicBezTo>
                      <a:cubicBezTo>
                        <a:pt x="29243" y="4242"/>
                        <a:pt x="29243" y="4242"/>
                        <a:pt x="29747" y="4848"/>
                      </a:cubicBezTo>
                      <a:cubicBezTo>
                        <a:pt x="30252" y="4848"/>
                        <a:pt x="30252" y="4848"/>
                        <a:pt x="30756" y="4848"/>
                      </a:cubicBezTo>
                      <a:cubicBezTo>
                        <a:pt x="30756" y="4848"/>
                        <a:pt x="31260" y="4848"/>
                        <a:pt x="31764" y="4848"/>
                      </a:cubicBezTo>
                      <a:cubicBezTo>
                        <a:pt x="31764" y="4848"/>
                        <a:pt x="32268" y="4242"/>
                        <a:pt x="32268" y="4242"/>
                      </a:cubicBezTo>
                      <a:cubicBezTo>
                        <a:pt x="32268" y="4242"/>
                        <a:pt x="32268" y="4848"/>
                        <a:pt x="32268" y="4848"/>
                      </a:cubicBezTo>
                      <a:cubicBezTo>
                        <a:pt x="32268" y="4848"/>
                        <a:pt x="31764" y="4848"/>
                        <a:pt x="32268" y="5454"/>
                      </a:cubicBezTo>
                      <a:cubicBezTo>
                        <a:pt x="32268" y="5454"/>
                        <a:pt x="32268" y="5454"/>
                        <a:pt x="32268" y="5454"/>
                      </a:cubicBezTo>
                      <a:cubicBezTo>
                        <a:pt x="32773" y="6060"/>
                        <a:pt x="32773" y="6060"/>
                        <a:pt x="32773" y="6060"/>
                      </a:cubicBezTo>
                      <a:cubicBezTo>
                        <a:pt x="32773" y="6060"/>
                        <a:pt x="32773" y="6060"/>
                        <a:pt x="32773" y="6060"/>
                      </a:cubicBezTo>
                      <a:cubicBezTo>
                        <a:pt x="32773" y="6060"/>
                        <a:pt x="32773" y="6666"/>
                        <a:pt x="32773" y="6666"/>
                      </a:cubicBezTo>
                      <a:cubicBezTo>
                        <a:pt x="32773" y="7272"/>
                        <a:pt x="32773" y="7272"/>
                        <a:pt x="33277" y="7272"/>
                      </a:cubicBezTo>
                      <a:cubicBezTo>
                        <a:pt x="33781" y="7878"/>
                        <a:pt x="33781" y="7272"/>
                        <a:pt x="33781" y="7272"/>
                      </a:cubicBezTo>
                      <a:cubicBezTo>
                        <a:pt x="33781" y="7272"/>
                        <a:pt x="34789" y="8484"/>
                        <a:pt x="34285" y="8484"/>
                      </a:cubicBezTo>
                      <a:cubicBezTo>
                        <a:pt x="34285" y="8484"/>
                        <a:pt x="33781" y="7878"/>
                        <a:pt x="34285" y="8484"/>
                      </a:cubicBezTo>
                      <a:cubicBezTo>
                        <a:pt x="34789" y="9090"/>
                        <a:pt x="35294" y="9090"/>
                        <a:pt x="35294" y="9090"/>
                      </a:cubicBezTo>
                      <a:cubicBezTo>
                        <a:pt x="35294" y="9090"/>
                        <a:pt x="34789" y="9696"/>
                        <a:pt x="33781" y="9090"/>
                      </a:cubicBezTo>
                      <a:cubicBezTo>
                        <a:pt x="33277" y="9090"/>
                        <a:pt x="33277" y="9090"/>
                        <a:pt x="33277" y="9090"/>
                      </a:cubicBezTo>
                      <a:cubicBezTo>
                        <a:pt x="33277" y="9090"/>
                        <a:pt x="32773" y="8484"/>
                        <a:pt x="32773" y="8484"/>
                      </a:cubicBezTo>
                      <a:cubicBezTo>
                        <a:pt x="32268" y="7878"/>
                        <a:pt x="32268" y="7272"/>
                        <a:pt x="32268" y="7272"/>
                      </a:cubicBezTo>
                      <a:cubicBezTo>
                        <a:pt x="32268" y="7272"/>
                        <a:pt x="31764" y="6666"/>
                        <a:pt x="31260" y="6666"/>
                      </a:cubicBezTo>
                      <a:cubicBezTo>
                        <a:pt x="30756" y="6060"/>
                        <a:pt x="30252" y="6666"/>
                        <a:pt x="29747" y="6666"/>
                      </a:cubicBezTo>
                      <a:cubicBezTo>
                        <a:pt x="29747" y="6666"/>
                        <a:pt x="29243" y="7272"/>
                        <a:pt x="28739" y="7272"/>
                      </a:cubicBezTo>
                      <a:cubicBezTo>
                        <a:pt x="28739" y="7272"/>
                        <a:pt x="28739" y="7878"/>
                        <a:pt x="28739" y="8484"/>
                      </a:cubicBezTo>
                      <a:cubicBezTo>
                        <a:pt x="29243" y="9090"/>
                        <a:pt x="30252" y="11515"/>
                        <a:pt x="30252" y="11515"/>
                      </a:cubicBezTo>
                      <a:cubicBezTo>
                        <a:pt x="30252" y="11515"/>
                        <a:pt x="31260" y="12727"/>
                        <a:pt x="31260" y="12727"/>
                      </a:cubicBezTo>
                      <a:cubicBezTo>
                        <a:pt x="31260" y="12727"/>
                        <a:pt x="31764" y="13939"/>
                        <a:pt x="31764" y="13939"/>
                      </a:cubicBezTo>
                      <a:cubicBezTo>
                        <a:pt x="31764" y="13939"/>
                        <a:pt x="31764" y="13939"/>
                        <a:pt x="32268" y="14545"/>
                      </a:cubicBezTo>
                      <a:cubicBezTo>
                        <a:pt x="32773" y="14545"/>
                        <a:pt x="32268" y="14545"/>
                        <a:pt x="32268" y="14545"/>
                      </a:cubicBezTo>
                      <a:cubicBezTo>
                        <a:pt x="32268" y="15151"/>
                        <a:pt x="31764" y="15757"/>
                        <a:pt x="31764" y="16363"/>
                      </a:cubicBezTo>
                      <a:cubicBezTo>
                        <a:pt x="31764" y="16363"/>
                        <a:pt x="31764" y="15757"/>
                        <a:pt x="31764" y="16363"/>
                      </a:cubicBezTo>
                      <a:cubicBezTo>
                        <a:pt x="31764" y="17575"/>
                        <a:pt x="31764" y="18787"/>
                        <a:pt x="31764" y="18787"/>
                      </a:cubicBezTo>
                      <a:cubicBezTo>
                        <a:pt x="31260" y="20000"/>
                        <a:pt x="31260" y="20000"/>
                        <a:pt x="31260" y="20000"/>
                      </a:cubicBezTo>
                      <a:cubicBezTo>
                        <a:pt x="30756" y="20606"/>
                        <a:pt x="30756" y="20606"/>
                        <a:pt x="30756" y="20606"/>
                      </a:cubicBezTo>
                      <a:cubicBezTo>
                        <a:pt x="30756" y="20606"/>
                        <a:pt x="30756" y="20606"/>
                        <a:pt x="30756" y="20606"/>
                      </a:cubicBezTo>
                      <a:cubicBezTo>
                        <a:pt x="30252" y="20606"/>
                        <a:pt x="30756" y="20000"/>
                        <a:pt x="30756" y="20000"/>
                      </a:cubicBezTo>
                      <a:cubicBezTo>
                        <a:pt x="30756" y="19393"/>
                        <a:pt x="30756" y="19393"/>
                        <a:pt x="30756" y="19393"/>
                      </a:cubicBezTo>
                      <a:cubicBezTo>
                        <a:pt x="31260" y="18181"/>
                        <a:pt x="31260" y="18181"/>
                        <a:pt x="31260" y="18181"/>
                      </a:cubicBezTo>
                      <a:cubicBezTo>
                        <a:pt x="31260" y="18181"/>
                        <a:pt x="30756" y="17575"/>
                        <a:pt x="30252" y="17575"/>
                      </a:cubicBezTo>
                      <a:cubicBezTo>
                        <a:pt x="30252" y="16969"/>
                        <a:pt x="30252" y="17575"/>
                        <a:pt x="29747" y="17575"/>
                      </a:cubicBezTo>
                      <a:cubicBezTo>
                        <a:pt x="29747" y="17575"/>
                        <a:pt x="29243" y="18787"/>
                        <a:pt x="29243" y="18787"/>
                      </a:cubicBezTo>
                      <a:cubicBezTo>
                        <a:pt x="29243" y="18787"/>
                        <a:pt x="28739" y="18787"/>
                        <a:pt x="29243" y="18181"/>
                      </a:cubicBezTo>
                      <a:cubicBezTo>
                        <a:pt x="29243" y="18181"/>
                        <a:pt x="29243" y="16969"/>
                        <a:pt x="29747" y="16969"/>
                      </a:cubicBezTo>
                      <a:cubicBezTo>
                        <a:pt x="29747" y="16969"/>
                        <a:pt x="29747" y="16969"/>
                        <a:pt x="29747" y="16969"/>
                      </a:cubicBezTo>
                      <a:cubicBezTo>
                        <a:pt x="29747" y="16363"/>
                        <a:pt x="30252" y="16363"/>
                        <a:pt x="30252" y="15757"/>
                      </a:cubicBezTo>
                      <a:cubicBezTo>
                        <a:pt x="30252" y="15151"/>
                        <a:pt x="30252" y="15151"/>
                        <a:pt x="30252" y="14545"/>
                      </a:cubicBezTo>
                      <a:cubicBezTo>
                        <a:pt x="29747" y="14545"/>
                        <a:pt x="29747" y="13939"/>
                        <a:pt x="29747" y="13333"/>
                      </a:cubicBezTo>
                      <a:cubicBezTo>
                        <a:pt x="29243" y="13333"/>
                        <a:pt x="28739" y="13939"/>
                        <a:pt x="28739" y="13939"/>
                      </a:cubicBezTo>
                      <a:cubicBezTo>
                        <a:pt x="28739" y="14545"/>
                        <a:pt x="28739" y="14545"/>
                        <a:pt x="28739" y="14545"/>
                      </a:cubicBezTo>
                      <a:cubicBezTo>
                        <a:pt x="28235" y="15151"/>
                        <a:pt x="28235" y="15151"/>
                        <a:pt x="27731" y="15757"/>
                      </a:cubicBezTo>
                      <a:cubicBezTo>
                        <a:pt x="27226" y="16363"/>
                        <a:pt x="27226" y="16363"/>
                        <a:pt x="27226" y="16363"/>
                      </a:cubicBezTo>
                      <a:cubicBezTo>
                        <a:pt x="27226" y="16363"/>
                        <a:pt x="27731" y="15151"/>
                        <a:pt x="27731" y="15151"/>
                      </a:cubicBezTo>
                      <a:cubicBezTo>
                        <a:pt x="27731" y="15151"/>
                        <a:pt x="28235" y="14545"/>
                        <a:pt x="27731" y="14545"/>
                      </a:cubicBezTo>
                      <a:cubicBezTo>
                        <a:pt x="27731" y="14545"/>
                        <a:pt x="27731" y="14545"/>
                        <a:pt x="27731" y="13939"/>
                      </a:cubicBezTo>
                      <a:cubicBezTo>
                        <a:pt x="27731" y="13939"/>
                        <a:pt x="27731" y="13333"/>
                        <a:pt x="27731" y="13333"/>
                      </a:cubicBezTo>
                      <a:cubicBezTo>
                        <a:pt x="27731" y="13333"/>
                        <a:pt x="28235" y="13333"/>
                        <a:pt x="27731" y="13333"/>
                      </a:cubicBezTo>
                      <a:cubicBezTo>
                        <a:pt x="27226" y="13333"/>
                        <a:pt x="27226" y="13333"/>
                        <a:pt x="27226" y="13333"/>
                      </a:cubicBezTo>
                      <a:cubicBezTo>
                        <a:pt x="27226" y="13333"/>
                        <a:pt x="26722" y="13333"/>
                        <a:pt x="26722" y="13333"/>
                      </a:cubicBezTo>
                      <a:cubicBezTo>
                        <a:pt x="26722" y="12727"/>
                        <a:pt x="27226" y="12727"/>
                        <a:pt x="27226" y="12727"/>
                      </a:cubicBezTo>
                      <a:cubicBezTo>
                        <a:pt x="27226" y="12121"/>
                        <a:pt x="27731" y="11515"/>
                        <a:pt x="27731" y="11515"/>
                      </a:cubicBezTo>
                      <a:cubicBezTo>
                        <a:pt x="27731" y="11515"/>
                        <a:pt x="27226" y="10909"/>
                        <a:pt x="27226" y="10909"/>
                      </a:cubicBezTo>
                      <a:cubicBezTo>
                        <a:pt x="26722" y="10303"/>
                        <a:pt x="26722" y="9696"/>
                        <a:pt x="26722" y="9696"/>
                      </a:cubicBezTo>
                      <a:cubicBezTo>
                        <a:pt x="26722" y="9696"/>
                        <a:pt x="26722" y="10909"/>
                        <a:pt x="26722" y="9090"/>
                      </a:cubicBezTo>
                      <a:cubicBezTo>
                        <a:pt x="26218" y="7272"/>
                        <a:pt x="26218" y="7272"/>
                        <a:pt x="26218" y="7272"/>
                      </a:cubicBezTo>
                      <a:cubicBezTo>
                        <a:pt x="25714" y="6666"/>
                        <a:pt x="25714" y="6666"/>
                        <a:pt x="25714" y="6666"/>
                      </a:cubicBezTo>
                      <a:cubicBezTo>
                        <a:pt x="25714" y="6666"/>
                        <a:pt x="25714" y="6060"/>
                        <a:pt x="25210" y="6060"/>
                      </a:cubicBezTo>
                      <a:cubicBezTo>
                        <a:pt x="25210" y="5454"/>
                        <a:pt x="24201" y="4848"/>
                        <a:pt x="24201" y="4848"/>
                      </a:cubicBezTo>
                      <a:cubicBezTo>
                        <a:pt x="24201" y="4242"/>
                        <a:pt x="24201" y="4242"/>
                        <a:pt x="24201" y="4242"/>
                      </a:cubicBezTo>
                      <a:cubicBezTo>
                        <a:pt x="24201" y="4242"/>
                        <a:pt x="24201" y="3636"/>
                        <a:pt x="24201" y="3636"/>
                      </a:cubicBezTo>
                      <a:cubicBezTo>
                        <a:pt x="23697" y="3636"/>
                        <a:pt x="23193" y="3030"/>
                        <a:pt x="23193" y="3636"/>
                      </a:cubicBezTo>
                      <a:cubicBezTo>
                        <a:pt x="23193" y="4242"/>
                        <a:pt x="23193" y="4242"/>
                        <a:pt x="23193" y="4848"/>
                      </a:cubicBezTo>
                      <a:cubicBezTo>
                        <a:pt x="22689" y="4848"/>
                        <a:pt x="21680" y="4848"/>
                        <a:pt x="21680" y="4848"/>
                      </a:cubicBezTo>
                      <a:cubicBezTo>
                        <a:pt x="21680" y="4848"/>
                        <a:pt x="21680" y="5454"/>
                        <a:pt x="21680" y="5454"/>
                      </a:cubicBezTo>
                      <a:cubicBezTo>
                        <a:pt x="20672" y="6060"/>
                        <a:pt x="20672" y="6060"/>
                        <a:pt x="20672" y="6060"/>
                      </a:cubicBezTo>
                      <a:cubicBezTo>
                        <a:pt x="20672" y="6060"/>
                        <a:pt x="20672" y="5454"/>
                        <a:pt x="20672" y="6060"/>
                      </a:cubicBezTo>
                      <a:cubicBezTo>
                        <a:pt x="21176" y="6666"/>
                        <a:pt x="21176" y="7272"/>
                        <a:pt x="21176" y="7878"/>
                      </a:cubicBezTo>
                      <a:cubicBezTo>
                        <a:pt x="21176" y="7878"/>
                        <a:pt x="22184" y="8484"/>
                        <a:pt x="21680" y="8484"/>
                      </a:cubicBezTo>
                      <a:cubicBezTo>
                        <a:pt x="21680" y="8484"/>
                        <a:pt x="20672" y="8484"/>
                        <a:pt x="20672" y="8484"/>
                      </a:cubicBezTo>
                      <a:cubicBezTo>
                        <a:pt x="20672" y="8484"/>
                        <a:pt x="20168" y="7878"/>
                        <a:pt x="20168" y="7272"/>
                      </a:cubicBezTo>
                      <a:cubicBezTo>
                        <a:pt x="20168" y="7272"/>
                        <a:pt x="19663" y="6666"/>
                        <a:pt x="19159" y="6666"/>
                      </a:cubicBezTo>
                      <a:cubicBezTo>
                        <a:pt x="19159" y="6666"/>
                        <a:pt x="18655" y="6666"/>
                        <a:pt x="18151" y="7272"/>
                      </a:cubicBezTo>
                      <a:cubicBezTo>
                        <a:pt x="18151" y="7878"/>
                        <a:pt x="18151" y="7272"/>
                        <a:pt x="18151" y="8484"/>
                      </a:cubicBezTo>
                      <a:cubicBezTo>
                        <a:pt x="18151" y="9696"/>
                        <a:pt x="18151" y="10909"/>
                        <a:pt x="18151" y="10909"/>
                      </a:cubicBezTo>
                      <a:cubicBezTo>
                        <a:pt x="18151" y="10909"/>
                        <a:pt x="18655" y="11515"/>
                        <a:pt x="19159" y="12121"/>
                      </a:cubicBezTo>
                      <a:cubicBezTo>
                        <a:pt x="19159" y="12121"/>
                        <a:pt x="19663" y="13939"/>
                        <a:pt x="19663" y="13939"/>
                      </a:cubicBezTo>
                      <a:cubicBezTo>
                        <a:pt x="19663" y="14545"/>
                        <a:pt x="20168" y="15151"/>
                        <a:pt x="20168" y="15151"/>
                      </a:cubicBezTo>
                      <a:cubicBezTo>
                        <a:pt x="20168" y="15151"/>
                        <a:pt x="17647" y="13939"/>
                        <a:pt x="17647" y="13333"/>
                      </a:cubicBezTo>
                      <a:cubicBezTo>
                        <a:pt x="17647" y="12727"/>
                        <a:pt x="17647" y="11515"/>
                        <a:pt x="17142" y="11515"/>
                      </a:cubicBezTo>
                      <a:cubicBezTo>
                        <a:pt x="17142" y="11515"/>
                        <a:pt x="17142" y="10909"/>
                        <a:pt x="16638" y="11515"/>
                      </a:cubicBezTo>
                      <a:cubicBezTo>
                        <a:pt x="16134" y="11515"/>
                        <a:pt x="16134" y="11515"/>
                        <a:pt x="15630" y="11515"/>
                      </a:cubicBezTo>
                      <a:cubicBezTo>
                        <a:pt x="15630" y="12121"/>
                        <a:pt x="15630" y="12727"/>
                        <a:pt x="15630" y="12727"/>
                      </a:cubicBezTo>
                      <a:cubicBezTo>
                        <a:pt x="15630" y="12727"/>
                        <a:pt x="15630" y="13333"/>
                        <a:pt x="15630" y="13939"/>
                      </a:cubicBezTo>
                      <a:cubicBezTo>
                        <a:pt x="16134" y="15151"/>
                        <a:pt x="16134" y="15151"/>
                        <a:pt x="16134" y="15757"/>
                      </a:cubicBezTo>
                      <a:cubicBezTo>
                        <a:pt x="16638" y="16363"/>
                        <a:pt x="17142" y="16363"/>
                        <a:pt x="17142" y="16969"/>
                      </a:cubicBezTo>
                      <a:cubicBezTo>
                        <a:pt x="17142" y="16969"/>
                        <a:pt x="17647" y="17575"/>
                        <a:pt x="17647" y="17575"/>
                      </a:cubicBezTo>
                      <a:cubicBezTo>
                        <a:pt x="17647" y="17575"/>
                        <a:pt x="17142" y="18787"/>
                        <a:pt x="17142" y="18787"/>
                      </a:cubicBezTo>
                      <a:cubicBezTo>
                        <a:pt x="17142" y="19393"/>
                        <a:pt x="16638" y="20000"/>
                        <a:pt x="16638" y="20000"/>
                      </a:cubicBezTo>
                      <a:cubicBezTo>
                        <a:pt x="16638" y="20000"/>
                        <a:pt x="17647" y="20606"/>
                        <a:pt x="17647" y="20606"/>
                      </a:cubicBezTo>
                      <a:cubicBezTo>
                        <a:pt x="17647" y="20606"/>
                        <a:pt x="18151" y="21212"/>
                        <a:pt x="17647" y="21818"/>
                      </a:cubicBezTo>
                      <a:cubicBezTo>
                        <a:pt x="17142" y="21818"/>
                        <a:pt x="17142" y="21818"/>
                        <a:pt x="16638" y="21818"/>
                      </a:cubicBezTo>
                      <a:cubicBezTo>
                        <a:pt x="16638" y="21212"/>
                        <a:pt x="16134" y="21818"/>
                        <a:pt x="16134" y="20606"/>
                      </a:cubicBezTo>
                      <a:cubicBezTo>
                        <a:pt x="16638" y="20000"/>
                        <a:pt x="16638" y="19393"/>
                        <a:pt x="16638" y="19393"/>
                      </a:cubicBezTo>
                      <a:cubicBezTo>
                        <a:pt x="16134" y="19393"/>
                        <a:pt x="15630" y="18181"/>
                        <a:pt x="15630" y="18181"/>
                      </a:cubicBezTo>
                      <a:cubicBezTo>
                        <a:pt x="15630" y="18181"/>
                        <a:pt x="16638" y="20000"/>
                        <a:pt x="15126" y="16969"/>
                      </a:cubicBezTo>
                      <a:cubicBezTo>
                        <a:pt x="14117" y="14545"/>
                        <a:pt x="14117" y="14545"/>
                        <a:pt x="14117" y="14545"/>
                      </a:cubicBezTo>
                      <a:cubicBezTo>
                        <a:pt x="14117" y="13333"/>
                        <a:pt x="14117" y="13333"/>
                        <a:pt x="14117" y="13333"/>
                      </a:cubicBezTo>
                      <a:cubicBezTo>
                        <a:pt x="14117" y="13333"/>
                        <a:pt x="13613" y="13333"/>
                        <a:pt x="13613" y="13333"/>
                      </a:cubicBezTo>
                      <a:cubicBezTo>
                        <a:pt x="13613" y="13333"/>
                        <a:pt x="13109" y="12727"/>
                        <a:pt x="13109" y="12727"/>
                      </a:cubicBezTo>
                      <a:cubicBezTo>
                        <a:pt x="13109" y="12727"/>
                        <a:pt x="12100" y="12727"/>
                        <a:pt x="12100" y="12727"/>
                      </a:cubicBezTo>
                      <a:cubicBezTo>
                        <a:pt x="12100" y="13333"/>
                        <a:pt x="12100" y="13333"/>
                        <a:pt x="12100" y="13939"/>
                      </a:cubicBezTo>
                      <a:cubicBezTo>
                        <a:pt x="11596" y="13939"/>
                        <a:pt x="11596" y="15151"/>
                        <a:pt x="11596" y="15151"/>
                      </a:cubicBezTo>
                      <a:cubicBezTo>
                        <a:pt x="11092" y="15151"/>
                        <a:pt x="11092" y="16363"/>
                        <a:pt x="11092" y="16363"/>
                      </a:cubicBezTo>
                      <a:cubicBezTo>
                        <a:pt x="11092" y="16363"/>
                        <a:pt x="11596" y="16363"/>
                        <a:pt x="11596" y="16969"/>
                      </a:cubicBezTo>
                      <a:cubicBezTo>
                        <a:pt x="12100" y="17575"/>
                        <a:pt x="12100" y="18181"/>
                        <a:pt x="12100" y="18181"/>
                      </a:cubicBezTo>
                      <a:cubicBezTo>
                        <a:pt x="12100" y="18181"/>
                        <a:pt x="11596" y="17575"/>
                        <a:pt x="11596" y="17575"/>
                      </a:cubicBezTo>
                      <a:cubicBezTo>
                        <a:pt x="11092" y="17575"/>
                        <a:pt x="11092" y="17575"/>
                        <a:pt x="11092" y="17575"/>
                      </a:cubicBezTo>
                      <a:cubicBezTo>
                        <a:pt x="10588" y="18181"/>
                        <a:pt x="10588" y="18181"/>
                        <a:pt x="10588" y="18181"/>
                      </a:cubicBezTo>
                      <a:cubicBezTo>
                        <a:pt x="10588" y="18181"/>
                        <a:pt x="10588" y="18181"/>
                        <a:pt x="10588" y="18181"/>
                      </a:cubicBezTo>
                      <a:cubicBezTo>
                        <a:pt x="10588" y="18181"/>
                        <a:pt x="10588" y="19393"/>
                        <a:pt x="10588" y="19393"/>
                      </a:cubicBezTo>
                      <a:cubicBezTo>
                        <a:pt x="10588" y="19393"/>
                        <a:pt x="11092" y="20000"/>
                        <a:pt x="11092" y="20000"/>
                      </a:cubicBezTo>
                      <a:cubicBezTo>
                        <a:pt x="11092" y="20000"/>
                        <a:pt x="11092" y="20606"/>
                        <a:pt x="11092" y="20606"/>
                      </a:cubicBezTo>
                      <a:cubicBezTo>
                        <a:pt x="11092" y="20606"/>
                        <a:pt x="11596" y="21212"/>
                        <a:pt x="11596" y="21212"/>
                      </a:cubicBezTo>
                      <a:cubicBezTo>
                        <a:pt x="11596" y="21818"/>
                        <a:pt x="11596" y="21818"/>
                        <a:pt x="11596" y="21818"/>
                      </a:cubicBezTo>
                      <a:cubicBezTo>
                        <a:pt x="11596" y="21818"/>
                        <a:pt x="11596" y="21818"/>
                        <a:pt x="11596" y="21818"/>
                      </a:cubicBezTo>
                      <a:cubicBezTo>
                        <a:pt x="11092" y="21818"/>
                        <a:pt x="11596" y="22424"/>
                        <a:pt x="11092" y="21818"/>
                      </a:cubicBezTo>
                      <a:cubicBezTo>
                        <a:pt x="10588" y="21212"/>
                        <a:pt x="10588" y="21818"/>
                        <a:pt x="10084" y="21212"/>
                      </a:cubicBezTo>
                      <a:cubicBezTo>
                        <a:pt x="10084" y="20000"/>
                        <a:pt x="10084" y="20000"/>
                        <a:pt x="10084" y="20000"/>
                      </a:cubicBezTo>
                      <a:cubicBezTo>
                        <a:pt x="10084" y="20000"/>
                        <a:pt x="10588" y="19393"/>
                        <a:pt x="9579" y="18787"/>
                      </a:cubicBezTo>
                      <a:cubicBezTo>
                        <a:pt x="9075" y="17575"/>
                        <a:pt x="9075" y="16969"/>
                        <a:pt x="9075" y="16969"/>
                      </a:cubicBezTo>
                      <a:cubicBezTo>
                        <a:pt x="9075" y="16969"/>
                        <a:pt x="8571" y="16363"/>
                        <a:pt x="8067" y="16363"/>
                      </a:cubicBezTo>
                      <a:cubicBezTo>
                        <a:pt x="8067" y="16969"/>
                        <a:pt x="8067" y="16969"/>
                        <a:pt x="7563" y="16969"/>
                      </a:cubicBezTo>
                      <a:cubicBezTo>
                        <a:pt x="7058" y="17575"/>
                        <a:pt x="7058" y="17575"/>
                        <a:pt x="6554" y="17575"/>
                      </a:cubicBezTo>
                      <a:cubicBezTo>
                        <a:pt x="6554" y="17575"/>
                        <a:pt x="5546" y="17575"/>
                        <a:pt x="5546" y="17575"/>
                      </a:cubicBezTo>
                      <a:cubicBezTo>
                        <a:pt x="5546" y="17575"/>
                        <a:pt x="5546" y="17575"/>
                        <a:pt x="4537" y="18181"/>
                      </a:cubicBezTo>
                      <a:cubicBezTo>
                        <a:pt x="4033" y="19393"/>
                        <a:pt x="3529" y="19393"/>
                        <a:pt x="4033" y="19393"/>
                      </a:cubicBezTo>
                      <a:cubicBezTo>
                        <a:pt x="4537" y="20000"/>
                        <a:pt x="5546" y="20000"/>
                        <a:pt x="5546" y="20000"/>
                      </a:cubicBezTo>
                      <a:cubicBezTo>
                        <a:pt x="5546" y="20000"/>
                        <a:pt x="6050" y="20000"/>
                        <a:pt x="6554" y="20606"/>
                      </a:cubicBezTo>
                      <a:cubicBezTo>
                        <a:pt x="7058" y="20606"/>
                        <a:pt x="8067" y="21818"/>
                        <a:pt x="8067" y="21818"/>
                      </a:cubicBezTo>
                      <a:cubicBezTo>
                        <a:pt x="9075" y="23636"/>
                        <a:pt x="9075" y="23636"/>
                        <a:pt x="9075" y="23636"/>
                      </a:cubicBezTo>
                      <a:cubicBezTo>
                        <a:pt x="9075" y="23636"/>
                        <a:pt x="9075" y="24242"/>
                        <a:pt x="9075" y="24242"/>
                      </a:cubicBezTo>
                      <a:cubicBezTo>
                        <a:pt x="9075" y="24242"/>
                        <a:pt x="9075" y="24242"/>
                        <a:pt x="9075" y="24848"/>
                      </a:cubicBezTo>
                      <a:cubicBezTo>
                        <a:pt x="9075" y="24848"/>
                        <a:pt x="9075" y="25454"/>
                        <a:pt x="9075" y="25454"/>
                      </a:cubicBezTo>
                      <a:cubicBezTo>
                        <a:pt x="9075" y="25454"/>
                        <a:pt x="9579" y="26060"/>
                        <a:pt x="10084" y="26666"/>
                      </a:cubicBezTo>
                      <a:cubicBezTo>
                        <a:pt x="10588" y="26666"/>
                        <a:pt x="10588" y="26666"/>
                        <a:pt x="11092" y="26666"/>
                      </a:cubicBezTo>
                      <a:cubicBezTo>
                        <a:pt x="11596" y="26666"/>
                        <a:pt x="11092" y="26666"/>
                        <a:pt x="11596" y="26666"/>
                      </a:cubicBezTo>
                      <a:cubicBezTo>
                        <a:pt x="12605" y="26060"/>
                        <a:pt x="12605" y="26060"/>
                        <a:pt x="12605" y="26060"/>
                      </a:cubicBezTo>
                      <a:cubicBezTo>
                        <a:pt x="12605" y="26060"/>
                        <a:pt x="12605" y="26060"/>
                        <a:pt x="13109" y="26060"/>
                      </a:cubicBezTo>
                      <a:cubicBezTo>
                        <a:pt x="14117" y="26060"/>
                        <a:pt x="13613" y="26666"/>
                        <a:pt x="14117" y="26666"/>
                      </a:cubicBezTo>
                      <a:cubicBezTo>
                        <a:pt x="14117" y="26060"/>
                        <a:pt x="15126" y="26060"/>
                        <a:pt x="15126" y="26060"/>
                      </a:cubicBezTo>
                      <a:cubicBezTo>
                        <a:pt x="15630" y="26060"/>
                        <a:pt x="15630" y="25454"/>
                        <a:pt x="16134" y="26060"/>
                      </a:cubicBezTo>
                      <a:cubicBezTo>
                        <a:pt x="16134" y="26666"/>
                        <a:pt x="16134" y="26666"/>
                        <a:pt x="16134" y="27272"/>
                      </a:cubicBezTo>
                      <a:cubicBezTo>
                        <a:pt x="16638" y="27272"/>
                        <a:pt x="17142" y="27878"/>
                        <a:pt x="17142" y="27878"/>
                      </a:cubicBezTo>
                      <a:cubicBezTo>
                        <a:pt x="18151" y="27878"/>
                        <a:pt x="18151" y="27878"/>
                        <a:pt x="18151" y="27878"/>
                      </a:cubicBezTo>
                      <a:cubicBezTo>
                        <a:pt x="18151" y="27878"/>
                        <a:pt x="18151" y="27272"/>
                        <a:pt x="18655" y="27272"/>
                      </a:cubicBezTo>
                      <a:cubicBezTo>
                        <a:pt x="18655" y="26666"/>
                        <a:pt x="19159" y="26060"/>
                        <a:pt x="19159" y="26060"/>
                      </a:cubicBezTo>
                      <a:cubicBezTo>
                        <a:pt x="19159" y="26060"/>
                        <a:pt x="18655" y="26060"/>
                        <a:pt x="19159" y="26666"/>
                      </a:cubicBezTo>
                      <a:cubicBezTo>
                        <a:pt x="19663" y="26666"/>
                        <a:pt x="19663" y="26666"/>
                        <a:pt x="20168" y="27272"/>
                      </a:cubicBezTo>
                      <a:cubicBezTo>
                        <a:pt x="20168" y="27272"/>
                        <a:pt x="21176" y="26666"/>
                        <a:pt x="21176" y="26666"/>
                      </a:cubicBezTo>
                      <a:cubicBezTo>
                        <a:pt x="21680" y="26666"/>
                        <a:pt x="21680" y="26666"/>
                        <a:pt x="21680" y="26666"/>
                      </a:cubicBezTo>
                      <a:cubicBezTo>
                        <a:pt x="21680" y="26666"/>
                        <a:pt x="21176" y="27272"/>
                        <a:pt x="21680" y="27272"/>
                      </a:cubicBezTo>
                      <a:cubicBezTo>
                        <a:pt x="21680" y="27272"/>
                        <a:pt x="21176" y="27272"/>
                        <a:pt x="21680" y="27272"/>
                      </a:cubicBezTo>
                      <a:cubicBezTo>
                        <a:pt x="22184" y="27272"/>
                        <a:pt x="22689" y="26666"/>
                        <a:pt x="22689" y="26666"/>
                      </a:cubicBezTo>
                      <a:cubicBezTo>
                        <a:pt x="22689" y="26666"/>
                        <a:pt x="22184" y="27272"/>
                        <a:pt x="22184" y="27878"/>
                      </a:cubicBezTo>
                      <a:cubicBezTo>
                        <a:pt x="22184" y="27878"/>
                        <a:pt x="22184" y="28484"/>
                        <a:pt x="22184" y="28484"/>
                      </a:cubicBezTo>
                      <a:cubicBezTo>
                        <a:pt x="22184" y="28484"/>
                        <a:pt x="22184" y="29090"/>
                        <a:pt x="22689" y="29696"/>
                      </a:cubicBezTo>
                      <a:cubicBezTo>
                        <a:pt x="23193" y="29696"/>
                        <a:pt x="23697" y="29696"/>
                        <a:pt x="23697" y="29696"/>
                      </a:cubicBezTo>
                      <a:cubicBezTo>
                        <a:pt x="23697" y="29696"/>
                        <a:pt x="24705" y="29696"/>
                        <a:pt x="24705" y="29696"/>
                      </a:cubicBezTo>
                      <a:cubicBezTo>
                        <a:pt x="24705" y="30303"/>
                        <a:pt x="24705" y="29696"/>
                        <a:pt x="24705" y="30303"/>
                      </a:cubicBezTo>
                      <a:cubicBezTo>
                        <a:pt x="24705" y="30303"/>
                        <a:pt x="25210" y="29696"/>
                        <a:pt x="25210" y="29696"/>
                      </a:cubicBezTo>
                      <a:cubicBezTo>
                        <a:pt x="25714" y="29696"/>
                        <a:pt x="26218" y="29696"/>
                        <a:pt x="26218" y="29696"/>
                      </a:cubicBezTo>
                      <a:cubicBezTo>
                        <a:pt x="26218" y="30303"/>
                        <a:pt x="25714" y="30909"/>
                        <a:pt x="25714" y="30909"/>
                      </a:cubicBezTo>
                      <a:cubicBezTo>
                        <a:pt x="25714" y="30909"/>
                        <a:pt x="25714" y="30909"/>
                        <a:pt x="25714" y="31515"/>
                      </a:cubicBezTo>
                      <a:cubicBezTo>
                        <a:pt x="25714" y="31515"/>
                        <a:pt x="26722" y="31515"/>
                        <a:pt x="26722" y="31515"/>
                      </a:cubicBezTo>
                      <a:cubicBezTo>
                        <a:pt x="26722" y="31515"/>
                        <a:pt x="26722" y="30909"/>
                        <a:pt x="27226" y="31515"/>
                      </a:cubicBezTo>
                      <a:cubicBezTo>
                        <a:pt x="27226" y="32121"/>
                        <a:pt x="27226" y="32121"/>
                        <a:pt x="27226" y="32121"/>
                      </a:cubicBezTo>
                      <a:cubicBezTo>
                        <a:pt x="26722" y="32121"/>
                        <a:pt x="26722" y="31515"/>
                        <a:pt x="26722" y="32727"/>
                      </a:cubicBezTo>
                      <a:cubicBezTo>
                        <a:pt x="26218" y="33333"/>
                        <a:pt x="26722" y="33939"/>
                        <a:pt x="26722" y="33939"/>
                      </a:cubicBezTo>
                      <a:cubicBezTo>
                        <a:pt x="27226" y="35151"/>
                        <a:pt x="27226" y="35151"/>
                        <a:pt x="27226" y="35151"/>
                      </a:cubicBezTo>
                      <a:cubicBezTo>
                        <a:pt x="27226" y="35151"/>
                        <a:pt x="27731" y="35151"/>
                        <a:pt x="28235" y="35151"/>
                      </a:cubicBezTo>
                      <a:cubicBezTo>
                        <a:pt x="28235" y="35151"/>
                        <a:pt x="28235" y="35151"/>
                        <a:pt x="28235" y="35151"/>
                      </a:cubicBezTo>
                      <a:cubicBezTo>
                        <a:pt x="28739" y="34545"/>
                        <a:pt x="28739" y="34545"/>
                        <a:pt x="29243" y="34545"/>
                      </a:cubicBezTo>
                      <a:cubicBezTo>
                        <a:pt x="29243" y="34545"/>
                        <a:pt x="29747" y="35151"/>
                        <a:pt x="29747" y="35151"/>
                      </a:cubicBezTo>
                      <a:cubicBezTo>
                        <a:pt x="29747" y="35757"/>
                        <a:pt x="29747" y="35757"/>
                        <a:pt x="29747" y="35757"/>
                      </a:cubicBezTo>
                      <a:cubicBezTo>
                        <a:pt x="29747" y="35757"/>
                        <a:pt x="29747" y="36363"/>
                        <a:pt x="29747" y="36363"/>
                      </a:cubicBezTo>
                      <a:cubicBezTo>
                        <a:pt x="30252" y="36969"/>
                        <a:pt x="30756" y="36969"/>
                        <a:pt x="30756" y="36969"/>
                      </a:cubicBezTo>
                      <a:cubicBezTo>
                        <a:pt x="30756" y="36969"/>
                        <a:pt x="30756" y="36969"/>
                        <a:pt x="30756" y="37575"/>
                      </a:cubicBezTo>
                      <a:cubicBezTo>
                        <a:pt x="31260" y="38181"/>
                        <a:pt x="32268" y="38787"/>
                        <a:pt x="32268" y="38787"/>
                      </a:cubicBezTo>
                      <a:cubicBezTo>
                        <a:pt x="32268" y="38787"/>
                        <a:pt x="30756" y="38181"/>
                        <a:pt x="30756" y="38181"/>
                      </a:cubicBezTo>
                      <a:cubicBezTo>
                        <a:pt x="30252" y="38181"/>
                        <a:pt x="29243" y="38181"/>
                        <a:pt x="29243" y="38181"/>
                      </a:cubicBezTo>
                      <a:cubicBezTo>
                        <a:pt x="28739" y="38181"/>
                        <a:pt x="27731" y="38181"/>
                        <a:pt x="27731" y="38181"/>
                      </a:cubicBezTo>
                      <a:cubicBezTo>
                        <a:pt x="26218" y="38787"/>
                        <a:pt x="26218" y="38787"/>
                        <a:pt x="26218" y="38787"/>
                      </a:cubicBezTo>
                      <a:cubicBezTo>
                        <a:pt x="26218" y="38787"/>
                        <a:pt x="25210" y="39393"/>
                        <a:pt x="24705" y="39393"/>
                      </a:cubicBezTo>
                      <a:cubicBezTo>
                        <a:pt x="24705" y="39393"/>
                        <a:pt x="24201" y="39393"/>
                        <a:pt x="23697" y="39393"/>
                      </a:cubicBezTo>
                      <a:cubicBezTo>
                        <a:pt x="23697" y="40000"/>
                        <a:pt x="23193" y="40000"/>
                        <a:pt x="22689" y="40000"/>
                      </a:cubicBezTo>
                      <a:cubicBezTo>
                        <a:pt x="22689" y="40000"/>
                        <a:pt x="21680" y="40000"/>
                        <a:pt x="21176" y="40000"/>
                      </a:cubicBezTo>
                      <a:cubicBezTo>
                        <a:pt x="21176" y="40000"/>
                        <a:pt x="20672" y="40000"/>
                        <a:pt x="20672" y="40000"/>
                      </a:cubicBezTo>
                      <a:cubicBezTo>
                        <a:pt x="19159" y="40606"/>
                        <a:pt x="19159" y="40606"/>
                        <a:pt x="19159" y="40606"/>
                      </a:cubicBezTo>
                      <a:cubicBezTo>
                        <a:pt x="19663" y="41212"/>
                        <a:pt x="19663" y="41212"/>
                        <a:pt x="19663" y="41212"/>
                      </a:cubicBezTo>
                      <a:cubicBezTo>
                        <a:pt x="20672" y="41818"/>
                        <a:pt x="20672" y="41818"/>
                        <a:pt x="20672" y="41818"/>
                      </a:cubicBezTo>
                      <a:cubicBezTo>
                        <a:pt x="20672" y="41818"/>
                        <a:pt x="20672" y="41818"/>
                        <a:pt x="20672" y="41818"/>
                      </a:cubicBezTo>
                      <a:cubicBezTo>
                        <a:pt x="21176" y="41818"/>
                        <a:pt x="21680" y="42424"/>
                        <a:pt x="21680" y="42424"/>
                      </a:cubicBezTo>
                      <a:cubicBezTo>
                        <a:pt x="21680" y="42424"/>
                        <a:pt x="22184" y="43030"/>
                        <a:pt x="22689" y="43636"/>
                      </a:cubicBezTo>
                      <a:cubicBezTo>
                        <a:pt x="22689" y="43636"/>
                        <a:pt x="23193" y="44242"/>
                        <a:pt x="23193" y="44242"/>
                      </a:cubicBezTo>
                      <a:lnTo>
                        <a:pt x="24201" y="44848"/>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2" name="Shape 2043">
                  <a:extLst>
                    <a:ext uri="{FF2B5EF4-FFF2-40B4-BE49-F238E27FC236}">
                      <a16:creationId xmlns:a16="http://schemas.microsoft.com/office/drawing/2014/main" id="{F21E182F-84AF-EA98-FBC6-455DA9621800}"/>
                    </a:ext>
                  </a:extLst>
                </p:cNvPr>
                <p:cNvSpPr/>
                <p:nvPr/>
              </p:nvSpPr>
              <p:spPr>
                <a:xfrm>
                  <a:off x="6414522" y="3317666"/>
                  <a:ext cx="1164829" cy="948124"/>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3" name="Shape 2044">
                  <a:extLst>
                    <a:ext uri="{FF2B5EF4-FFF2-40B4-BE49-F238E27FC236}">
                      <a16:creationId xmlns:a16="http://schemas.microsoft.com/office/drawing/2014/main" id="{5CD3C2E6-7DC5-09FB-85BA-C8DDA6AAF80D}"/>
                    </a:ext>
                  </a:extLst>
                </p:cNvPr>
                <p:cNvSpPr/>
                <p:nvPr/>
              </p:nvSpPr>
              <p:spPr>
                <a:xfrm>
                  <a:off x="3743390" y="3087210"/>
                  <a:ext cx="548905" cy="603211"/>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4" name="Shape 2045">
                  <a:extLst>
                    <a:ext uri="{FF2B5EF4-FFF2-40B4-BE49-F238E27FC236}">
                      <a16:creationId xmlns:a16="http://schemas.microsoft.com/office/drawing/2014/main" id="{BEE591D2-8A85-5D8D-105B-C65134361E0A}"/>
                    </a:ext>
                  </a:extLst>
                </p:cNvPr>
                <p:cNvSpPr/>
                <p:nvPr/>
              </p:nvSpPr>
              <p:spPr>
                <a:xfrm>
                  <a:off x="3213631" y="5289706"/>
                  <a:ext cx="588798" cy="890899"/>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5" name="Shape 2046">
                  <a:extLst>
                    <a:ext uri="{FF2B5EF4-FFF2-40B4-BE49-F238E27FC236}">
                      <a16:creationId xmlns:a16="http://schemas.microsoft.com/office/drawing/2014/main" id="{3304F7EF-30B7-BEFA-AABE-8D95A3F1BCCD}"/>
                    </a:ext>
                  </a:extLst>
                </p:cNvPr>
                <p:cNvSpPr/>
                <p:nvPr/>
              </p:nvSpPr>
              <p:spPr>
                <a:xfrm>
                  <a:off x="5517411" y="3367160"/>
                  <a:ext cx="1032389" cy="1325520"/>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56" name="Shape 2047">
                  <a:extLst>
                    <a:ext uri="{FF2B5EF4-FFF2-40B4-BE49-F238E27FC236}">
                      <a16:creationId xmlns:a16="http://schemas.microsoft.com/office/drawing/2014/main" id="{283999AD-4346-95E8-1012-0789E996D9E6}"/>
                    </a:ext>
                  </a:extLst>
                </p:cNvPr>
                <p:cNvSpPr/>
                <p:nvPr/>
              </p:nvSpPr>
              <p:spPr>
                <a:xfrm>
                  <a:off x="5564037" y="4711242"/>
                  <a:ext cx="1627571" cy="180035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7" name="Shape 2048">
                  <a:extLst>
                    <a:ext uri="{FF2B5EF4-FFF2-40B4-BE49-F238E27FC236}">
                      <a16:creationId xmlns:a16="http://schemas.microsoft.com/office/drawing/2014/main" id="{C10D7DF7-C635-0D38-3DCD-7C795240564F}"/>
                    </a:ext>
                  </a:extLst>
                </p:cNvPr>
                <p:cNvSpPr/>
                <p:nvPr/>
              </p:nvSpPr>
              <p:spPr>
                <a:xfrm>
                  <a:off x="7258625" y="4271980"/>
                  <a:ext cx="1220679" cy="853776"/>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8" name="Shape 2049">
                  <a:extLst>
                    <a:ext uri="{FF2B5EF4-FFF2-40B4-BE49-F238E27FC236}">
                      <a16:creationId xmlns:a16="http://schemas.microsoft.com/office/drawing/2014/main" id="{9266BF97-4408-AE56-CB72-7C8920146605}"/>
                    </a:ext>
                  </a:extLst>
                </p:cNvPr>
                <p:cNvSpPr/>
                <p:nvPr/>
              </p:nvSpPr>
              <p:spPr>
                <a:xfrm>
                  <a:off x="7419787" y="3356335"/>
                  <a:ext cx="2032867" cy="1370374"/>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59" name="Shape 2050">
                  <a:extLst>
                    <a:ext uri="{FF2B5EF4-FFF2-40B4-BE49-F238E27FC236}">
                      <a16:creationId xmlns:a16="http://schemas.microsoft.com/office/drawing/2014/main" id="{D1C19DD4-D760-B79B-E5EE-D785EB7393D3}"/>
                    </a:ext>
                  </a:extLst>
                </p:cNvPr>
                <p:cNvSpPr/>
                <p:nvPr/>
              </p:nvSpPr>
              <p:spPr>
                <a:xfrm>
                  <a:off x="6060284" y="830576"/>
                  <a:ext cx="933459" cy="2459251"/>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0" name="Shape 2051">
                  <a:extLst>
                    <a:ext uri="{FF2B5EF4-FFF2-40B4-BE49-F238E27FC236}">
                      <a16:creationId xmlns:a16="http://schemas.microsoft.com/office/drawing/2014/main" id="{C6FC8EBF-4125-4B72-6BBD-AF2B3DD15995}"/>
                    </a:ext>
                  </a:extLst>
                </p:cNvPr>
                <p:cNvSpPr/>
                <p:nvPr/>
              </p:nvSpPr>
              <p:spPr>
                <a:xfrm>
                  <a:off x="5490636" y="391312"/>
                  <a:ext cx="1780753" cy="243914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1" name="Shape 2052">
                  <a:extLst>
                    <a:ext uri="{FF2B5EF4-FFF2-40B4-BE49-F238E27FC236}">
                      <a16:creationId xmlns:a16="http://schemas.microsoft.com/office/drawing/2014/main" id="{DB9B8961-881A-F438-900B-3429E9D09333}"/>
                    </a:ext>
                  </a:extLst>
                </p:cNvPr>
                <p:cNvSpPr/>
                <p:nvPr/>
              </p:nvSpPr>
              <p:spPr>
                <a:xfrm>
                  <a:off x="7148525" y="0"/>
                  <a:ext cx="4895481" cy="4791672"/>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2" name="Shape 2053">
                  <a:extLst>
                    <a:ext uri="{FF2B5EF4-FFF2-40B4-BE49-F238E27FC236}">
                      <a16:creationId xmlns:a16="http://schemas.microsoft.com/office/drawing/2014/main" id="{2F4DCAC1-EEFA-2242-8373-1BA154C0F630}"/>
                    </a:ext>
                  </a:extLst>
                </p:cNvPr>
                <p:cNvSpPr/>
                <p:nvPr/>
              </p:nvSpPr>
              <p:spPr>
                <a:xfrm>
                  <a:off x="4107199" y="2287565"/>
                  <a:ext cx="963777" cy="1766331"/>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solidFill>
                  <a:srgbClr val="D9D9D9"/>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63" name="Shape 2054">
                  <a:extLst>
                    <a:ext uri="{FF2B5EF4-FFF2-40B4-BE49-F238E27FC236}">
                      <a16:creationId xmlns:a16="http://schemas.microsoft.com/office/drawing/2014/main" id="{3A0B575D-A891-83DA-E343-99B005B9736D}"/>
                    </a:ext>
                  </a:extLst>
                </p:cNvPr>
                <p:cNvSpPr/>
                <p:nvPr/>
              </p:nvSpPr>
              <p:spPr>
                <a:xfrm>
                  <a:off x="3448193" y="5022129"/>
                  <a:ext cx="1767990" cy="1409041"/>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4" name="Shape 2055">
                  <a:extLst>
                    <a:ext uri="{FF2B5EF4-FFF2-40B4-BE49-F238E27FC236}">
                      <a16:creationId xmlns:a16="http://schemas.microsoft.com/office/drawing/2014/main" id="{EE0E28DA-9879-03B4-4458-24DA3B84C3E9}"/>
                    </a:ext>
                  </a:extLst>
                </p:cNvPr>
                <p:cNvSpPr/>
                <p:nvPr/>
              </p:nvSpPr>
              <p:spPr>
                <a:xfrm>
                  <a:off x="7367129" y="5385602"/>
                  <a:ext cx="1349927" cy="1218799"/>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65" name="Shape 2056">
                  <a:extLst>
                    <a:ext uri="{FF2B5EF4-FFF2-40B4-BE49-F238E27FC236}">
                      <a16:creationId xmlns:a16="http://schemas.microsoft.com/office/drawing/2014/main" id="{67802060-FE61-F986-C17F-D4D73E6016FD}"/>
                    </a:ext>
                  </a:extLst>
                </p:cNvPr>
                <p:cNvSpPr/>
                <p:nvPr/>
              </p:nvSpPr>
              <p:spPr>
                <a:xfrm>
                  <a:off x="8198469" y="4858180"/>
                  <a:ext cx="2628049" cy="1370374"/>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6" name="Shape 2057">
                  <a:extLst>
                    <a:ext uri="{FF2B5EF4-FFF2-40B4-BE49-F238E27FC236}">
                      <a16:creationId xmlns:a16="http://schemas.microsoft.com/office/drawing/2014/main" id="{E2FB5706-3B38-DF23-DFE4-D1C8E4E13E73}"/>
                    </a:ext>
                  </a:extLst>
                </p:cNvPr>
                <p:cNvSpPr/>
                <p:nvPr/>
              </p:nvSpPr>
              <p:spPr>
                <a:xfrm>
                  <a:off x="6639511" y="576916"/>
                  <a:ext cx="1048347" cy="1856039"/>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67" name="Shape 2058">
                  <a:extLst>
                    <a:ext uri="{FF2B5EF4-FFF2-40B4-BE49-F238E27FC236}">
                      <a16:creationId xmlns:a16="http://schemas.microsoft.com/office/drawing/2014/main" id="{2EB2C880-EECA-5D4C-4330-4143CE018744}"/>
                    </a:ext>
                  </a:extLst>
                </p:cNvPr>
                <p:cNvSpPr/>
                <p:nvPr/>
              </p:nvSpPr>
              <p:spPr>
                <a:xfrm>
                  <a:off x="10346223" y="2361808"/>
                  <a:ext cx="1697780" cy="208959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68" name="Shape 1707">
                  <a:extLst>
                    <a:ext uri="{FF2B5EF4-FFF2-40B4-BE49-F238E27FC236}">
                      <a16:creationId xmlns:a16="http://schemas.microsoft.com/office/drawing/2014/main" id="{68E6A820-4154-5BFA-EC8E-47B7778A6D98}"/>
                    </a:ext>
                  </a:extLst>
                </p:cNvPr>
                <p:cNvSpPr/>
                <p:nvPr/>
              </p:nvSpPr>
              <p:spPr>
                <a:xfrm>
                  <a:off x="5501663" y="4167904"/>
                  <a:ext cx="81520" cy="121662"/>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chemeClr val="accent1"/>
                </a:solidFill>
                <a:ln w="12700">
                  <a:solidFill>
                    <a:schemeClr val="bg1"/>
                  </a:solidFill>
                </a:ln>
              </p:spPr>
              <p:style>
                <a:lnRef idx="3">
                  <a:schemeClr val="lt1"/>
                </a:lnRef>
                <a:fillRef idx="1">
                  <a:schemeClr val="accent1"/>
                </a:fillRef>
                <a:effectRef idx="1">
                  <a:schemeClr val="accent1"/>
                </a:effectRef>
                <a:fontRef idx="minor">
                  <a:schemeClr val="lt1"/>
                </a:fontRef>
              </p:style>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pic>
            <p:nvPicPr>
              <p:cNvPr id="19" name="Graphic 18" descr="Marker with solid fill">
                <a:extLst>
                  <a:ext uri="{FF2B5EF4-FFF2-40B4-BE49-F238E27FC236}">
                    <a16:creationId xmlns:a16="http://schemas.microsoft.com/office/drawing/2014/main" id="{06DEB662-FB96-64D4-379E-3CF579780AC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85119" y="3493690"/>
                <a:ext cx="914400" cy="914400"/>
              </a:xfrm>
              <a:prstGeom prst="rect">
                <a:avLst/>
              </a:prstGeom>
              <a:effectLst>
                <a:glow rad="63500">
                  <a:schemeClr val="accent2">
                    <a:satMod val="175000"/>
                    <a:alpha val="40000"/>
                  </a:schemeClr>
                </a:glow>
                <a:outerShdw blurRad="50800" dist="38100" dir="1200000" sx="90000" sy="90000" algn="tl" rotWithShape="0">
                  <a:schemeClr val="bg1">
                    <a:alpha val="40000"/>
                  </a:schemeClr>
                </a:outerShdw>
              </a:effectLst>
            </p:spPr>
          </p:pic>
        </p:grpSp>
        <p:sp>
          <p:nvSpPr>
            <p:cNvPr id="17" name="Freeform: Shape 16">
              <a:extLst>
                <a:ext uri="{FF2B5EF4-FFF2-40B4-BE49-F238E27FC236}">
                  <a16:creationId xmlns:a16="http://schemas.microsoft.com/office/drawing/2014/main" id="{27B0A714-7126-7404-13C9-D44B1AC34A3B}"/>
                </a:ext>
              </a:extLst>
            </p:cNvPr>
            <p:cNvSpPr/>
            <p:nvPr/>
          </p:nvSpPr>
          <p:spPr>
            <a:xfrm>
              <a:off x="6640316" y="6600603"/>
              <a:ext cx="18097" cy="11796"/>
            </a:xfrm>
            <a:custGeom>
              <a:avLst/>
              <a:gdLst>
                <a:gd name="connsiteX0" fmla="*/ 0 w 78581"/>
                <a:gd name="connsiteY0" fmla="*/ 35933 h 52601"/>
                <a:gd name="connsiteX1" fmla="*/ 0 w 78581"/>
                <a:gd name="connsiteY1" fmla="*/ 35933 h 52601"/>
                <a:gd name="connsiteX2" fmla="*/ 7143 w 78581"/>
                <a:gd name="connsiteY2" fmla="*/ 12120 h 52601"/>
                <a:gd name="connsiteX3" fmla="*/ 11906 w 78581"/>
                <a:gd name="connsiteY3" fmla="*/ 214 h 52601"/>
                <a:gd name="connsiteX4" fmla="*/ 54768 w 78581"/>
                <a:gd name="connsiteY4" fmla="*/ 7358 h 52601"/>
                <a:gd name="connsiteX5" fmla="*/ 73818 w 78581"/>
                <a:gd name="connsiteY5" fmla="*/ 26408 h 52601"/>
                <a:gd name="connsiteX6" fmla="*/ 78581 w 78581"/>
                <a:gd name="connsiteY6" fmla="*/ 33551 h 52601"/>
                <a:gd name="connsiteX7" fmla="*/ 76200 w 78581"/>
                <a:gd name="connsiteY7" fmla="*/ 47839 h 52601"/>
                <a:gd name="connsiteX8" fmla="*/ 57150 w 78581"/>
                <a:gd name="connsiteY8" fmla="*/ 52601 h 52601"/>
                <a:gd name="connsiteX9" fmla="*/ 14287 w 78581"/>
                <a:gd name="connsiteY9" fmla="*/ 47839 h 52601"/>
                <a:gd name="connsiteX10" fmla="*/ 0 w 78581"/>
                <a:gd name="connsiteY10" fmla="*/ 35933 h 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581" h="52601">
                  <a:moveTo>
                    <a:pt x="0" y="35933"/>
                  </a:moveTo>
                  <a:lnTo>
                    <a:pt x="0" y="35933"/>
                  </a:lnTo>
                  <a:cubicBezTo>
                    <a:pt x="2381" y="27995"/>
                    <a:pt x="4522" y="19982"/>
                    <a:pt x="7143" y="12120"/>
                  </a:cubicBezTo>
                  <a:cubicBezTo>
                    <a:pt x="8495" y="8065"/>
                    <a:pt x="7653" y="639"/>
                    <a:pt x="11906" y="214"/>
                  </a:cubicBezTo>
                  <a:cubicBezTo>
                    <a:pt x="26319" y="-1227"/>
                    <a:pt x="40481" y="4977"/>
                    <a:pt x="54768" y="7358"/>
                  </a:cubicBezTo>
                  <a:cubicBezTo>
                    <a:pt x="69414" y="14680"/>
                    <a:pt x="62323" y="9166"/>
                    <a:pt x="73818" y="26408"/>
                  </a:cubicBezTo>
                  <a:lnTo>
                    <a:pt x="78581" y="33551"/>
                  </a:lnTo>
                  <a:cubicBezTo>
                    <a:pt x="77787" y="38314"/>
                    <a:pt x="79809" y="44631"/>
                    <a:pt x="76200" y="47839"/>
                  </a:cubicBezTo>
                  <a:cubicBezTo>
                    <a:pt x="71308" y="52188"/>
                    <a:pt x="57150" y="52601"/>
                    <a:pt x="57150" y="52601"/>
                  </a:cubicBezTo>
                  <a:cubicBezTo>
                    <a:pt x="36487" y="51224"/>
                    <a:pt x="29058" y="53747"/>
                    <a:pt x="14287" y="47839"/>
                  </a:cubicBezTo>
                  <a:cubicBezTo>
                    <a:pt x="12639" y="47180"/>
                    <a:pt x="2381" y="37917"/>
                    <a:pt x="0" y="35933"/>
                  </a:cubicBezTo>
                  <a:close/>
                </a:path>
              </a:pathLst>
            </a:custGeom>
            <a:solidFill>
              <a:schemeClr val="accent1"/>
            </a:solidFill>
            <a:ln w="3175">
              <a:solidFill>
                <a:schemeClr val="accent1"/>
              </a:solidFill>
            </a:ln>
          </p:spPr>
          <p:style>
            <a:lnRef idx="3">
              <a:schemeClr val="lt1"/>
            </a:lnRef>
            <a:fillRef idx="1">
              <a:schemeClr val="accent1"/>
            </a:fillRef>
            <a:effectRef idx="1">
              <a:schemeClr val="accent1"/>
            </a:effectRef>
            <a:fontRef idx="minor">
              <a:schemeClr val="lt1"/>
            </a:fontRef>
          </p:style>
          <p:txBody>
            <a:bodyPr lIns="50800" tIns="50800" rIns="50800" bIns="50800" anchor="ctr"/>
            <a:lstStyle/>
            <a:p>
              <a:pPr marL="40639" marR="40639"/>
              <a:endParaRPr lang="en-GB" sz="1400" b="1" dirty="0">
                <a:solidFill>
                  <a:srgbClr val="FFFFFF"/>
                </a:solidFill>
                <a:uFill>
                  <a:solidFill>
                    <a:srgbClr val="FFFFFF"/>
                  </a:solidFill>
                </a:uFill>
                <a:latin typeface="Arial"/>
                <a:cs typeface="Arial"/>
              </a:endParaRPr>
            </a:p>
          </p:txBody>
        </p:sp>
      </p:grpSp>
      <p:pic>
        <p:nvPicPr>
          <p:cNvPr id="69" name="Graphic 68">
            <a:extLst>
              <a:ext uri="{FF2B5EF4-FFF2-40B4-BE49-F238E27FC236}">
                <a16:creationId xmlns:a16="http://schemas.microsoft.com/office/drawing/2014/main" id="{168AA0E4-087D-19FE-104F-1676A8DFD88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4713" y="4333181"/>
            <a:ext cx="930218" cy="930218"/>
          </a:xfrm>
          <a:prstGeom prst="rect">
            <a:avLst/>
          </a:prstGeom>
        </p:spPr>
      </p:pic>
      <p:sp>
        <p:nvSpPr>
          <p:cNvPr id="70" name="TextBox 69">
            <a:extLst>
              <a:ext uri="{FF2B5EF4-FFF2-40B4-BE49-F238E27FC236}">
                <a16:creationId xmlns:a16="http://schemas.microsoft.com/office/drawing/2014/main" id="{1684FEB4-1384-49C7-CB60-0ADD7386FDB1}"/>
              </a:ext>
            </a:extLst>
          </p:cNvPr>
          <p:cNvSpPr txBox="1"/>
          <p:nvPr/>
        </p:nvSpPr>
        <p:spPr>
          <a:xfrm>
            <a:off x="1804888" y="4283980"/>
            <a:ext cx="3191712" cy="1077218"/>
          </a:xfrm>
          <a:prstGeom prst="rect">
            <a:avLst/>
          </a:prstGeom>
          <a:noFill/>
        </p:spPr>
        <p:txBody>
          <a:bodyPr wrap="square">
            <a:spAutoFit/>
          </a:bodyPr>
          <a:lstStyle/>
          <a:p>
            <a:r>
              <a:rPr lang="fr-FR" sz="1600" b="1" dirty="0">
                <a:solidFill>
                  <a:schemeClr val="bg1"/>
                </a:solidFill>
                <a:latin typeface="Open Sans Light" pitchFamily="2" charset="0"/>
                <a:ea typeface="Open Sans Light" pitchFamily="2" charset="0"/>
                <a:cs typeface="Open Sans Light" pitchFamily="2" charset="0"/>
              </a:rPr>
              <a:t>Nos bureaux : </a:t>
            </a:r>
          </a:p>
          <a:p>
            <a:r>
              <a:rPr lang="fr-FR" sz="1600" dirty="0">
                <a:solidFill>
                  <a:schemeClr val="bg1"/>
                </a:solidFill>
                <a:latin typeface="Open Sans Light" pitchFamily="2" charset="0"/>
                <a:ea typeface="Open Sans Light" pitchFamily="2" charset="0"/>
                <a:cs typeface="Open Sans Light" pitchFamily="2" charset="0"/>
              </a:rPr>
              <a:t>11, Avenue John F. Kennedy</a:t>
            </a:r>
          </a:p>
          <a:p>
            <a:r>
              <a:rPr lang="fr-FR" sz="1600" dirty="0">
                <a:solidFill>
                  <a:schemeClr val="bg1"/>
                </a:solidFill>
                <a:latin typeface="Open Sans Light" pitchFamily="2" charset="0"/>
                <a:ea typeface="Open Sans Light" pitchFamily="2" charset="0"/>
                <a:cs typeface="Open Sans Light" pitchFamily="2" charset="0"/>
              </a:rPr>
              <a:t>L-1855, Luxembourg - Kirchberg</a:t>
            </a:r>
          </a:p>
          <a:p>
            <a:r>
              <a:rPr lang="fr-FR" sz="1600" dirty="0">
                <a:solidFill>
                  <a:schemeClr val="bg1"/>
                </a:solidFill>
                <a:latin typeface="Open Sans Light" pitchFamily="2" charset="0"/>
                <a:ea typeface="Open Sans Light" pitchFamily="2" charset="0"/>
                <a:cs typeface="Open Sans Light" pitchFamily="2" charset="0"/>
              </a:rPr>
              <a:t>Grand Duché du Luxembourg</a:t>
            </a:r>
          </a:p>
        </p:txBody>
      </p:sp>
      <p:sp>
        <p:nvSpPr>
          <p:cNvPr id="73" name="TextBox 72">
            <a:extLst>
              <a:ext uri="{FF2B5EF4-FFF2-40B4-BE49-F238E27FC236}">
                <a16:creationId xmlns:a16="http://schemas.microsoft.com/office/drawing/2014/main" id="{3BCC639F-FB3C-E14C-458F-A1226F4BCF87}"/>
              </a:ext>
            </a:extLst>
          </p:cNvPr>
          <p:cNvSpPr txBox="1"/>
          <p:nvPr/>
        </p:nvSpPr>
        <p:spPr>
          <a:xfrm>
            <a:off x="1804888" y="5697730"/>
            <a:ext cx="4469309" cy="738664"/>
          </a:xfrm>
          <a:prstGeom prst="rect">
            <a:avLst/>
          </a:prstGeom>
          <a:noFill/>
        </p:spPr>
        <p:txBody>
          <a:bodyPr wrap="square">
            <a:spAutoFit/>
          </a:bodyPr>
          <a:lstStyle>
            <a:defPPr>
              <a:defRPr lang="da-DK"/>
            </a:defPPr>
            <a:lvl1pPr>
              <a:defRPr sz="1600" b="1">
                <a:solidFill>
                  <a:schemeClr val="accent2"/>
                </a:solidFill>
                <a:cs typeface="Arial" panose="020B0604020202020204" pitchFamily="34" charset="0"/>
              </a:defRPr>
            </a:lvl1pPr>
          </a:lstStyle>
          <a:p>
            <a:r>
              <a:rPr lang="en-US" sz="1400" b="0" dirty="0">
                <a:solidFill>
                  <a:schemeClr val="bg1"/>
                </a:solidFill>
                <a:latin typeface="Open Sans Light" pitchFamily="2" charset="0"/>
                <a:ea typeface="Open Sans Light" pitchFamily="2" charset="0"/>
                <a:cs typeface="Open Sans Light" pitchFamily="2" charset="0"/>
              </a:rPr>
              <a:t>Tel: 00352 20 600 280 </a:t>
            </a:r>
          </a:p>
          <a:p>
            <a:r>
              <a:rPr lang="en-US" sz="1400" b="0" dirty="0">
                <a:solidFill>
                  <a:schemeClr val="bg1"/>
                </a:solidFill>
                <a:latin typeface="Open Sans Light" pitchFamily="2" charset="0"/>
                <a:ea typeface="Open Sans Light" pitchFamily="2" charset="0"/>
                <a:cs typeface="Open Sans Light" pitchFamily="2" charset="0"/>
              </a:rPr>
              <a:t>Fax: 00352 20 600 280 01 </a:t>
            </a:r>
          </a:p>
          <a:p>
            <a:r>
              <a:rPr lang="en-US" sz="1400" b="0" dirty="0">
                <a:solidFill>
                  <a:schemeClr val="bg1"/>
                </a:solidFill>
                <a:latin typeface="Open Sans Light" pitchFamily="2" charset="0"/>
                <a:ea typeface="Open Sans Light" pitchFamily="2" charset="0"/>
                <a:cs typeface="Open Sans Light" pitchFamily="2" charset="0"/>
              </a:rPr>
              <a:t>E-mail: </a:t>
            </a:r>
            <a:r>
              <a:rPr lang="en-US" sz="1400" b="0" dirty="0">
                <a:solidFill>
                  <a:schemeClr val="bg1"/>
                </a:solidFill>
                <a:latin typeface="Open Sans Light" pitchFamily="2" charset="0"/>
                <a:ea typeface="Open Sans Light" pitchFamily="2" charset="0"/>
                <a:cs typeface="Open Sans Light" pitchFamily="2" charset="0"/>
                <a:hlinkClick r:id="rId7">
                  <a:extLst>
                    <a:ext uri="{A12FA001-AC4F-418D-AE19-62706E023703}">
                      <ahyp:hlinkClr xmlns:ahyp="http://schemas.microsoft.com/office/drawing/2018/hyperlinkcolor" val="tx"/>
                    </a:ext>
                  </a:extLst>
                </a:hlinkClick>
              </a:rPr>
              <a:t>info@espon.eu</a:t>
            </a:r>
            <a:endParaRPr lang="en-GB" sz="1400" b="0" dirty="0">
              <a:solidFill>
                <a:schemeClr val="bg1"/>
              </a:solidFill>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204869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Map&#10;&#10;Description automatically generated">
            <a:extLst>
              <a:ext uri="{FF2B5EF4-FFF2-40B4-BE49-F238E27FC236}">
                <a16:creationId xmlns:a16="http://schemas.microsoft.com/office/drawing/2014/main" id="{96598324-1050-D1FC-F9C7-05EE384B9945}"/>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3783615"/>
            <a:ext cx="6780607" cy="3061475"/>
          </a:xfrm>
          <a:prstGeom prst="rect">
            <a:avLst/>
          </a:prstGeom>
        </p:spPr>
      </p:pic>
      <p:sp>
        <p:nvSpPr>
          <p:cNvPr id="2" name="Title 1">
            <a:extLst>
              <a:ext uri="{FF2B5EF4-FFF2-40B4-BE49-F238E27FC236}">
                <a16:creationId xmlns:a16="http://schemas.microsoft.com/office/drawing/2014/main" id="{4D60DD04-D747-5BEB-95DF-3572683D2707}"/>
              </a:ext>
            </a:extLst>
          </p:cNvPr>
          <p:cNvSpPr txBox="1">
            <a:spLocks/>
          </p:cNvSpPr>
          <p:nvPr/>
        </p:nvSpPr>
        <p:spPr>
          <a:xfrm>
            <a:off x="915697" y="-78930"/>
            <a:ext cx="7665611" cy="1314000"/>
          </a:xfrm>
          <a:prstGeom prst="rect">
            <a:avLst/>
          </a:prstGeom>
        </p:spPr>
        <p:txBody>
          <a:bodyPr vert="horz" lIns="0" tIns="0" rIns="0" bIns="0" rtlCol="0" anchor="b" anchorCtr="0">
            <a:noAutofit/>
          </a:bodyPr>
          <a:lstStyle>
            <a:lvl1pPr>
              <a:lnSpc>
                <a:spcPts val="3200"/>
              </a:lnSpc>
              <a:spcBef>
                <a:spcPct val="0"/>
              </a:spcBef>
              <a:buNone/>
              <a:defRPr sz="3200" b="1">
                <a:solidFill>
                  <a:srgbClr val="EE7D00"/>
                </a:solidFill>
                <a:latin typeface="+mj-lt"/>
                <a:ea typeface="+mj-ea"/>
                <a:cs typeface="+mj-cs"/>
              </a:defRPr>
            </a:lvl1pPr>
          </a:lstStyle>
          <a:p>
            <a:r>
              <a:rPr lang="fr-FR" sz="3600" dirty="0">
                <a:latin typeface="Open Sans SemiBold" pitchFamily="2" charset="0"/>
                <a:ea typeface="Open Sans SemiBold" pitchFamily="2" charset="0"/>
                <a:cs typeface="Open Sans SemiBold" pitchFamily="2" charset="0"/>
              </a:rPr>
              <a:t>ESPON qu’est ce que c’est ? </a:t>
            </a:r>
          </a:p>
        </p:txBody>
      </p:sp>
      <p:sp>
        <p:nvSpPr>
          <p:cNvPr id="9" name="TextBox 8">
            <a:extLst>
              <a:ext uri="{FF2B5EF4-FFF2-40B4-BE49-F238E27FC236}">
                <a16:creationId xmlns:a16="http://schemas.microsoft.com/office/drawing/2014/main" id="{EB927417-C655-6EDF-8478-DD7C0B50D9F5}"/>
              </a:ext>
            </a:extLst>
          </p:cNvPr>
          <p:cNvSpPr txBox="1"/>
          <p:nvPr/>
        </p:nvSpPr>
        <p:spPr>
          <a:xfrm>
            <a:off x="915698" y="1227430"/>
            <a:ext cx="10577804" cy="1128487"/>
          </a:xfrm>
          <a:prstGeom prst="rect">
            <a:avLst/>
          </a:prstGeom>
        </p:spPr>
        <p:txBody>
          <a:bodyPr vert="horz" lIns="0" tIns="0" rIns="0" bIns="0" rtlCol="0" anchor="b" anchorCtr="0">
            <a:noAutofit/>
          </a:bodyPr>
          <a:lstStyle>
            <a:defPPr>
              <a:defRPr lang="da-DK"/>
            </a:defPPr>
            <a:lvl1pPr indent="0" algn="just">
              <a:lnSpc>
                <a:spcPts val="3200"/>
              </a:lnSpc>
              <a:spcBef>
                <a:spcPct val="0"/>
              </a:spcBef>
              <a:spcAft>
                <a:spcPts val="1000"/>
              </a:spcAft>
              <a:buClr>
                <a:schemeClr val="accent2"/>
              </a:buClr>
              <a:buSzPct val="100000"/>
              <a:buFont typeface="Wingdings" panose="05000000000000000000" pitchFamily="2" charset="2"/>
              <a:buNone/>
              <a:defRPr sz="2800">
                <a:solidFill>
                  <a:schemeClr val="bg1"/>
                </a:solidFill>
                <a:latin typeface="+mj-lt"/>
                <a:ea typeface="+mj-ea"/>
                <a:cs typeface="+mj-cs"/>
              </a:defRPr>
            </a:lvl1pPr>
            <a:lvl2pPr marL="360000" indent="-180000">
              <a:lnSpc>
                <a:spcPct val="100000"/>
              </a:lnSpc>
              <a:spcBef>
                <a:spcPts val="0"/>
              </a:spcBef>
              <a:spcAft>
                <a:spcPts val="1000"/>
              </a:spcAft>
              <a:buClr>
                <a:schemeClr val="accent2"/>
              </a:buClr>
              <a:buSzPct val="100000"/>
              <a:buFont typeface="Wingdings" panose="05000000000000000000" pitchFamily="2" charset="2"/>
              <a:buChar char="§"/>
              <a:defRPr sz="1600"/>
            </a:lvl2pPr>
            <a:lvl3pPr marL="540000" indent="-180000">
              <a:lnSpc>
                <a:spcPct val="100000"/>
              </a:lnSpc>
              <a:spcBef>
                <a:spcPts val="0"/>
              </a:spcBef>
              <a:spcAft>
                <a:spcPts val="1000"/>
              </a:spcAft>
              <a:buClr>
                <a:schemeClr val="accent2"/>
              </a:buClr>
              <a:buSzPct val="100000"/>
              <a:buFont typeface="Wingdings" panose="05000000000000000000" pitchFamily="2" charset="2"/>
              <a:buChar char="§"/>
              <a:defRPr sz="1600"/>
            </a:lvl3pPr>
            <a:lvl4pPr marL="720000" indent="-180000">
              <a:lnSpc>
                <a:spcPct val="100000"/>
              </a:lnSpc>
              <a:spcBef>
                <a:spcPts val="0"/>
              </a:spcBef>
              <a:spcAft>
                <a:spcPts val="1000"/>
              </a:spcAft>
              <a:buClr>
                <a:schemeClr val="accent2"/>
              </a:buClr>
              <a:buSzPct val="100000"/>
              <a:buFont typeface="Wingdings" panose="05000000000000000000" pitchFamily="2" charset="2"/>
              <a:buChar char="§"/>
              <a:defRPr sz="1600"/>
            </a:lvl4pPr>
            <a:lvl5pPr marL="900000" indent="-180000">
              <a:lnSpc>
                <a:spcPct val="100000"/>
              </a:lnSpc>
              <a:spcBef>
                <a:spcPts val="0"/>
              </a:spcBef>
              <a:spcAft>
                <a:spcPts val="1000"/>
              </a:spcAft>
              <a:buClr>
                <a:schemeClr val="accent2"/>
              </a:buClr>
              <a:buSzPct val="100000"/>
              <a:buFont typeface="Wingdings" panose="05000000000000000000" pitchFamily="2" charset="2"/>
              <a:buChar char="§"/>
              <a:defRPr sz="1600"/>
            </a:lvl5pPr>
            <a:lvl6pPr marL="1080000" indent="-180000">
              <a:lnSpc>
                <a:spcPct val="100000"/>
              </a:lnSpc>
              <a:spcBef>
                <a:spcPts val="0"/>
              </a:spcBef>
              <a:spcAft>
                <a:spcPts val="1000"/>
              </a:spcAft>
              <a:buClr>
                <a:schemeClr val="accent2"/>
              </a:buClr>
              <a:buFont typeface="Wingdings" panose="05000000000000000000" pitchFamily="2" charset="2"/>
              <a:buChar char="§"/>
              <a:defRPr sz="1600"/>
            </a:lvl6pPr>
            <a:lvl7pPr marL="1260000" indent="-180000">
              <a:lnSpc>
                <a:spcPct val="100000"/>
              </a:lnSpc>
              <a:spcBef>
                <a:spcPts val="0"/>
              </a:spcBef>
              <a:spcAft>
                <a:spcPts val="1000"/>
              </a:spcAft>
              <a:buClr>
                <a:schemeClr val="accent2"/>
              </a:buClr>
              <a:buFont typeface="Wingdings" panose="05000000000000000000" pitchFamily="2" charset="2"/>
              <a:buChar char="§"/>
              <a:defRPr sz="1600"/>
            </a:lvl7pPr>
            <a:lvl8pPr marL="1440000" indent="-180000">
              <a:lnSpc>
                <a:spcPct val="100000"/>
              </a:lnSpc>
              <a:spcBef>
                <a:spcPts val="0"/>
              </a:spcBef>
              <a:spcAft>
                <a:spcPts val="1000"/>
              </a:spcAft>
              <a:buClr>
                <a:schemeClr val="accent2"/>
              </a:buClr>
              <a:buFont typeface="Wingdings" panose="05000000000000000000" pitchFamily="2" charset="2"/>
              <a:buChar char="§"/>
              <a:defRPr sz="1600"/>
            </a:lvl8pPr>
            <a:lvl9pPr marL="1620000" indent="-180000">
              <a:lnSpc>
                <a:spcPct val="100000"/>
              </a:lnSpc>
              <a:spcBef>
                <a:spcPts val="0"/>
              </a:spcBef>
              <a:spcAft>
                <a:spcPts val="1000"/>
              </a:spcAft>
              <a:buClr>
                <a:schemeClr val="accent2"/>
              </a:buClr>
              <a:buFont typeface="Wingdings" panose="05000000000000000000" pitchFamily="2" charset="2"/>
              <a:buChar char="§"/>
              <a:defRPr sz="1600"/>
            </a:lvl9pPr>
          </a:lstStyle>
          <a:p>
            <a:r>
              <a:rPr lang="fr-FR" sz="2400" dirty="0">
                <a:solidFill>
                  <a:schemeClr val="tx2"/>
                </a:solidFill>
                <a:latin typeface="Open Sans Light" pitchFamily="2" charset="0"/>
                <a:ea typeface="Open Sans Light" pitchFamily="2" charset="0"/>
                <a:cs typeface="Open Sans Light" pitchFamily="2" charset="0"/>
              </a:rPr>
              <a:t>ESPON est un programme co-financé par l’UE qui assure un lien entre les travaux de recherche et les politiques publiques. Nous fournissons des analyses territoriales, des données et des cartes afin d’ </a:t>
            </a:r>
            <a:r>
              <a:rPr lang="en-US" sz="2400" dirty="0">
                <a:solidFill>
                  <a:schemeClr val="tx2"/>
                </a:solidFill>
                <a:latin typeface="Open Sans Light" pitchFamily="2" charset="0"/>
                <a:ea typeface="Open Sans Light" pitchFamily="2" charset="0"/>
                <a:cs typeface="Open Sans Light" pitchFamily="2" charset="0"/>
              </a:rPr>
              <a:t>: </a:t>
            </a:r>
          </a:p>
        </p:txBody>
      </p:sp>
      <p:sp>
        <p:nvSpPr>
          <p:cNvPr id="13" name="TextBox 12">
            <a:extLst>
              <a:ext uri="{FF2B5EF4-FFF2-40B4-BE49-F238E27FC236}">
                <a16:creationId xmlns:a16="http://schemas.microsoft.com/office/drawing/2014/main" id="{B8B77727-92E2-2C9A-1018-06730FF1C15C}"/>
              </a:ext>
            </a:extLst>
          </p:cNvPr>
          <p:cNvSpPr txBox="1"/>
          <p:nvPr/>
        </p:nvSpPr>
        <p:spPr>
          <a:xfrm>
            <a:off x="2018177" y="2722904"/>
            <a:ext cx="3303632" cy="954107"/>
          </a:xfrm>
          <a:prstGeom prst="rect">
            <a:avLst/>
          </a:prstGeom>
          <a:noFill/>
        </p:spPr>
        <p:txBody>
          <a:bodyPr wrap="square">
            <a:spAutoFit/>
          </a:bodyPr>
          <a:lstStyle/>
          <a:p>
            <a:r>
              <a:rPr lang="fr-FR" sz="1400" dirty="0">
                <a:solidFill>
                  <a:schemeClr val="tx2"/>
                </a:solidFill>
                <a:latin typeface="Open Sans Light" pitchFamily="2" charset="0"/>
                <a:ea typeface="Open Sans Light" pitchFamily="2" charset="0"/>
                <a:cs typeface="Open Sans Light" pitchFamily="2" charset="0"/>
              </a:rPr>
              <a:t>Apporter un appui aux politiques de développement de l’UE et en particulier à la politique de cohésion par la fourniture de données,  </a:t>
            </a:r>
          </a:p>
        </p:txBody>
      </p:sp>
      <p:sp>
        <p:nvSpPr>
          <p:cNvPr id="15" name="TextBox 14">
            <a:extLst>
              <a:ext uri="{FF2B5EF4-FFF2-40B4-BE49-F238E27FC236}">
                <a16:creationId xmlns:a16="http://schemas.microsoft.com/office/drawing/2014/main" id="{CC229BEC-3C40-5337-A168-53065ED77CFC}"/>
              </a:ext>
            </a:extLst>
          </p:cNvPr>
          <p:cNvSpPr txBox="1"/>
          <p:nvPr/>
        </p:nvSpPr>
        <p:spPr>
          <a:xfrm>
            <a:off x="6796733" y="2541430"/>
            <a:ext cx="4696767" cy="954107"/>
          </a:xfrm>
          <a:prstGeom prst="rect">
            <a:avLst/>
          </a:prstGeom>
          <a:noFill/>
        </p:spPr>
        <p:txBody>
          <a:bodyPr wrap="square">
            <a:spAutoFit/>
          </a:bodyPr>
          <a:lstStyle/>
          <a:p>
            <a:r>
              <a:rPr lang="fr-FR" sz="1400" dirty="0">
                <a:solidFill>
                  <a:schemeClr val="tx2"/>
                </a:solidFill>
                <a:latin typeface="Open Sans Light" pitchFamily="2" charset="0"/>
                <a:ea typeface="Open Sans Light" pitchFamily="2" charset="0"/>
                <a:cs typeface="Open Sans Light" pitchFamily="2" charset="0"/>
              </a:rPr>
              <a:t>Aider les autorités publiques à faire le point sur le positionnement de leur région, ville ou territoire, identifier de nouveaux défis et potentiels et formuler des politiques de développement porteuses d’avenir.</a:t>
            </a:r>
          </a:p>
        </p:txBody>
      </p:sp>
      <p:pic>
        <p:nvPicPr>
          <p:cNvPr id="23" name="Graphic 22">
            <a:extLst>
              <a:ext uri="{FF2B5EF4-FFF2-40B4-BE49-F238E27FC236}">
                <a16:creationId xmlns:a16="http://schemas.microsoft.com/office/drawing/2014/main" id="{2AA26474-B606-1213-2B1E-07BCADB0A0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743" y="2750614"/>
            <a:ext cx="1128429" cy="638304"/>
          </a:xfrm>
          <a:prstGeom prst="rect">
            <a:avLst/>
          </a:prstGeom>
        </p:spPr>
      </p:pic>
      <p:pic>
        <p:nvPicPr>
          <p:cNvPr id="24" name="Graphic 23">
            <a:extLst>
              <a:ext uri="{FF2B5EF4-FFF2-40B4-BE49-F238E27FC236}">
                <a16:creationId xmlns:a16="http://schemas.microsoft.com/office/drawing/2014/main" id="{9254CFF8-C70A-52BF-B03A-90CF949437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74987" y="2787843"/>
            <a:ext cx="1112400" cy="604800"/>
          </a:xfrm>
          <a:prstGeom prst="rect">
            <a:avLst/>
          </a:prstGeom>
        </p:spPr>
      </p:pic>
      <p:sp>
        <p:nvSpPr>
          <p:cNvPr id="25" name="Triangle 7">
            <a:extLst>
              <a:ext uri="{FF2B5EF4-FFF2-40B4-BE49-F238E27FC236}">
                <a16:creationId xmlns:a16="http://schemas.microsoft.com/office/drawing/2014/main" id="{F804FB7F-5AEA-C29D-E24D-4666466F5E47}"/>
              </a:ext>
            </a:extLst>
          </p:cNvPr>
          <p:cNvSpPr/>
          <p:nvPr/>
        </p:nvSpPr>
        <p:spPr>
          <a:xfrm rot="5400000">
            <a:off x="6329384" y="4922102"/>
            <a:ext cx="916005" cy="784500"/>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BE0686E-3641-DBB5-5549-BE77F404148A}"/>
              </a:ext>
            </a:extLst>
          </p:cNvPr>
          <p:cNvSpPr txBox="1"/>
          <p:nvPr/>
        </p:nvSpPr>
        <p:spPr>
          <a:xfrm>
            <a:off x="7338787" y="5021964"/>
            <a:ext cx="4284762" cy="584775"/>
          </a:xfrm>
          <a:prstGeom prst="rect">
            <a:avLst/>
          </a:prstGeom>
          <a:noFill/>
        </p:spPr>
        <p:txBody>
          <a:bodyPr wrap="square">
            <a:spAutoFit/>
          </a:bodyPr>
          <a:lstStyle/>
          <a:p>
            <a:r>
              <a:rPr lang="fr-FR" sz="1600" b="1" dirty="0">
                <a:solidFill>
                  <a:schemeClr val="accent2"/>
                </a:solidFill>
                <a:latin typeface="Open Sans Light" pitchFamily="2" charset="0"/>
                <a:ea typeface="Open Sans Light" pitchFamily="2" charset="0"/>
                <a:cs typeface="Open Sans Light" pitchFamily="2" charset="0"/>
              </a:rPr>
              <a:t>Tous nos contenus sont publics et disponibles sur notre site web :  </a:t>
            </a:r>
            <a:r>
              <a:rPr lang="fr-FR" sz="1600" b="1" dirty="0">
                <a:solidFill>
                  <a:schemeClr val="accent2"/>
                </a:solidFill>
                <a:latin typeface="Open Sans Light" pitchFamily="2" charset="0"/>
                <a:ea typeface="Open Sans Light" pitchFamily="2" charset="0"/>
                <a:cs typeface="Open Sans Light" pitchFamily="2" charset="0"/>
                <a:hlinkClick r:id="rId8"/>
              </a:rPr>
              <a:t>ici</a:t>
            </a:r>
            <a:endParaRPr lang="fr-FR" sz="1600" b="1" dirty="0">
              <a:solidFill>
                <a:schemeClr val="accent2"/>
              </a:solidFill>
              <a:latin typeface="Open Sans Light" pitchFamily="2" charset="0"/>
              <a:ea typeface="Open Sans Light" pitchFamily="2" charset="0"/>
              <a:cs typeface="Open Sans Light" pitchFamily="2" charset="0"/>
            </a:endParaRPr>
          </a:p>
        </p:txBody>
      </p:sp>
      <p:cxnSp>
        <p:nvCxnSpPr>
          <p:cNvPr id="4" name="Straight Connector 3">
            <a:extLst>
              <a:ext uri="{FF2B5EF4-FFF2-40B4-BE49-F238E27FC236}">
                <a16:creationId xmlns:a16="http://schemas.microsoft.com/office/drawing/2014/main" id="{09F47FFD-A61B-CE6E-589A-65DFB2F75192}"/>
              </a:ext>
            </a:extLst>
          </p:cNvPr>
          <p:cNvCxnSpPr/>
          <p:nvPr/>
        </p:nvCxnSpPr>
        <p:spPr>
          <a:xfrm>
            <a:off x="5353814" y="2750614"/>
            <a:ext cx="0" cy="72000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69077C5-45E7-886F-77AA-D9512D05D943}"/>
              </a:ext>
            </a:extLst>
          </p:cNvPr>
          <p:cNvCxnSpPr>
            <a:cxnSpLocks/>
          </p:cNvCxnSpPr>
          <p:nvPr/>
        </p:nvCxnSpPr>
        <p:spPr>
          <a:xfrm>
            <a:off x="0" y="3766120"/>
            <a:ext cx="12192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1347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15D718-AC06-E17E-51C9-335CCFE0AD3C}"/>
              </a:ext>
            </a:extLst>
          </p:cNvPr>
          <p:cNvSpPr txBox="1">
            <a:spLocks/>
          </p:cNvSpPr>
          <p:nvPr/>
        </p:nvSpPr>
        <p:spPr>
          <a:xfrm>
            <a:off x="729343" y="38100"/>
            <a:ext cx="7665611" cy="1314000"/>
          </a:xfrm>
          <a:prstGeom prst="rect">
            <a:avLst/>
          </a:prstGeom>
        </p:spPr>
        <p:txBody>
          <a:bodyPr vert="horz" lIns="0" tIns="0" rIns="0" bIns="0" rtlCol="0" anchor="b" anchorCtr="0">
            <a:noAutofit/>
          </a:bodyPr>
          <a:lstStyle>
            <a:lvl1pPr>
              <a:lnSpc>
                <a:spcPts val="3200"/>
              </a:lnSpc>
              <a:spcBef>
                <a:spcPct val="0"/>
              </a:spcBef>
              <a:buNone/>
              <a:defRPr sz="3200" b="1">
                <a:solidFill>
                  <a:srgbClr val="EE7D00"/>
                </a:solidFill>
                <a:latin typeface="+mj-lt"/>
                <a:ea typeface="+mj-ea"/>
                <a:cs typeface="+mj-cs"/>
              </a:defRPr>
            </a:lvl1pPr>
          </a:lstStyle>
          <a:p>
            <a:r>
              <a:rPr lang="fr-FR" sz="3600" dirty="0">
                <a:latin typeface="Open Sans SemiBold" pitchFamily="2" charset="0"/>
                <a:ea typeface="Open Sans SemiBold" pitchFamily="2" charset="0"/>
                <a:cs typeface="Open Sans SemiBold" pitchFamily="2" charset="0"/>
              </a:rPr>
              <a:t>ESPON : qui en fait</a:t>
            </a:r>
          </a:p>
          <a:p>
            <a:r>
              <a:rPr lang="fr-FR" sz="3600" dirty="0">
                <a:latin typeface="Open Sans SemiBold" pitchFamily="2" charset="0"/>
                <a:ea typeface="Open Sans SemiBold" pitchFamily="2" charset="0"/>
                <a:cs typeface="Open Sans SemiBold" pitchFamily="2" charset="0"/>
              </a:rPr>
              <a:t> partie </a:t>
            </a:r>
            <a:r>
              <a:rPr lang="en-US" sz="3600" dirty="0">
                <a:latin typeface="Open Sans SemiBold" pitchFamily="2" charset="0"/>
                <a:ea typeface="Open Sans SemiBold" pitchFamily="2" charset="0"/>
                <a:cs typeface="Open Sans SemiBold" pitchFamily="2" charset="0"/>
              </a:rPr>
              <a:t>?</a:t>
            </a:r>
          </a:p>
        </p:txBody>
      </p:sp>
      <p:sp>
        <p:nvSpPr>
          <p:cNvPr id="12" name="TextBox 11">
            <a:extLst>
              <a:ext uri="{FF2B5EF4-FFF2-40B4-BE49-F238E27FC236}">
                <a16:creationId xmlns:a16="http://schemas.microsoft.com/office/drawing/2014/main" id="{4E04D917-125D-FA74-0E61-C1F043598587}"/>
              </a:ext>
            </a:extLst>
          </p:cNvPr>
          <p:cNvSpPr txBox="1"/>
          <p:nvPr/>
        </p:nvSpPr>
        <p:spPr>
          <a:xfrm>
            <a:off x="682601" y="3205501"/>
            <a:ext cx="3972618" cy="3046988"/>
          </a:xfrm>
          <a:prstGeom prst="rect">
            <a:avLst/>
          </a:prstGeom>
          <a:noFill/>
        </p:spPr>
        <p:txBody>
          <a:bodyPr wrap="square">
            <a:spAutoFit/>
          </a:bodyPr>
          <a:lstStyle>
            <a:defPPr>
              <a:defRPr lang="da-DK"/>
            </a:defPPr>
            <a:lvl1pPr>
              <a:defRPr>
                <a:solidFill>
                  <a:schemeClr val="accent2"/>
                </a:solidFill>
              </a:defRPr>
            </a:lvl1pPr>
          </a:lstStyle>
          <a:p>
            <a:pPr algn="just"/>
            <a:r>
              <a:rPr lang="fr-FR" sz="1600" dirty="0">
                <a:solidFill>
                  <a:srgbClr val="164193"/>
                </a:solidFill>
                <a:latin typeface="Open Sans Light" pitchFamily="2" charset="0"/>
                <a:ea typeface="Open Sans Light" pitchFamily="2" charset="0"/>
                <a:cs typeface="Open Sans Light" pitchFamily="2" charset="0"/>
              </a:rPr>
              <a:t>Comme tous les programmes financés par l’UE, ESPON est géré par une autorité de gestion en l’espèce le Ministère de l’énergie et de l’aménagement du territoire du Luxembourg. </a:t>
            </a:r>
          </a:p>
          <a:p>
            <a:pPr algn="just"/>
            <a:endParaRPr lang="fr-FR" sz="1600" dirty="0">
              <a:solidFill>
                <a:srgbClr val="164193"/>
              </a:solidFill>
              <a:latin typeface="Open Sans Light" pitchFamily="2" charset="0"/>
              <a:ea typeface="Open Sans Light" pitchFamily="2" charset="0"/>
              <a:cs typeface="Open Sans Light" pitchFamily="2" charset="0"/>
            </a:endParaRPr>
          </a:p>
          <a:p>
            <a:pPr algn="just"/>
            <a:r>
              <a:rPr lang="fr-FR" sz="1600" dirty="0">
                <a:solidFill>
                  <a:srgbClr val="164193"/>
                </a:solidFill>
                <a:latin typeface="Open Sans Light" pitchFamily="2" charset="0"/>
                <a:ea typeface="Open Sans Light" pitchFamily="2" charset="0"/>
                <a:cs typeface="Open Sans Light" pitchFamily="2" charset="0"/>
              </a:rPr>
              <a:t>Le programme est mis en œuvre par le </a:t>
            </a:r>
            <a:r>
              <a:rPr lang="fr-FR" sz="1600" b="1" dirty="0">
                <a:solidFill>
                  <a:srgbClr val="164193"/>
                </a:solidFill>
                <a:latin typeface="Open Sans Light" pitchFamily="2" charset="0"/>
                <a:ea typeface="Open Sans Light" pitchFamily="2" charset="0"/>
                <a:cs typeface="Open Sans Light" pitchFamily="2" charset="0"/>
              </a:rPr>
              <a:t>GECT ESPON </a:t>
            </a:r>
            <a:r>
              <a:rPr lang="fr-FR" sz="1600" dirty="0">
                <a:solidFill>
                  <a:srgbClr val="164193"/>
                </a:solidFill>
                <a:latin typeface="Open Sans Light" pitchFamily="2" charset="0"/>
                <a:ea typeface="Open Sans Light" pitchFamily="2" charset="0"/>
                <a:cs typeface="Open Sans Light" pitchFamily="2" charset="0"/>
              </a:rPr>
              <a:t>(</a:t>
            </a:r>
            <a:r>
              <a:rPr lang="fr-FR" sz="1400" dirty="0">
                <a:solidFill>
                  <a:srgbClr val="164193"/>
                </a:solidFill>
                <a:latin typeface="Open Sans Light" pitchFamily="2" charset="0"/>
                <a:ea typeface="Open Sans Light" pitchFamily="2" charset="0"/>
                <a:cs typeface="Open Sans Light" pitchFamily="2" charset="0"/>
              </a:rPr>
              <a:t>Groupement européen de coopération territorial</a:t>
            </a:r>
            <a:r>
              <a:rPr lang="fr-FR" sz="1600" i="1" dirty="0">
                <a:solidFill>
                  <a:srgbClr val="164193"/>
                </a:solidFill>
                <a:latin typeface="Open Sans Light" pitchFamily="2" charset="0"/>
                <a:ea typeface="Open Sans Light" pitchFamily="2" charset="0"/>
                <a:cs typeface="Open Sans Light" pitchFamily="2" charset="0"/>
              </a:rPr>
              <a:t>) </a:t>
            </a:r>
            <a:r>
              <a:rPr lang="fr-FR" sz="1600" dirty="0">
                <a:solidFill>
                  <a:srgbClr val="164193"/>
                </a:solidFill>
                <a:latin typeface="Open Sans Light" pitchFamily="2" charset="0"/>
                <a:ea typeface="Open Sans Light" pitchFamily="2" charset="0"/>
                <a:cs typeface="Open Sans Light" pitchFamily="2" charset="0"/>
              </a:rPr>
              <a:t>qui est une structure créée conjointement par l’Etat du Luxembourg avec les trois régions belges, </a:t>
            </a:r>
            <a:r>
              <a:rPr lang="fr-FR" sz="1600" i="1" dirty="0">
                <a:solidFill>
                  <a:srgbClr val="164193"/>
                </a:solidFill>
                <a:latin typeface="Open Sans Light" pitchFamily="2" charset="0"/>
                <a:ea typeface="Open Sans Light" pitchFamily="2" charset="0"/>
                <a:cs typeface="Open Sans Light" pitchFamily="2" charset="0"/>
              </a:rPr>
              <a:t>(</a:t>
            </a:r>
            <a:r>
              <a:rPr lang="fr-FR" sz="1400" dirty="0">
                <a:solidFill>
                  <a:srgbClr val="164193"/>
                </a:solidFill>
                <a:latin typeface="Open Sans Light" pitchFamily="2" charset="0"/>
                <a:ea typeface="Open Sans Light" pitchFamily="2" charset="0"/>
                <a:cs typeface="Open Sans Light" pitchFamily="2" charset="0"/>
              </a:rPr>
              <a:t>la Flandre, la Wallonie et Bruxelles Capitale</a:t>
            </a:r>
            <a:r>
              <a:rPr lang="fr-FR" sz="1600" dirty="0">
                <a:solidFill>
                  <a:srgbClr val="164193"/>
                </a:solidFill>
                <a:latin typeface="Open Sans Light" pitchFamily="2" charset="0"/>
                <a:ea typeface="Open Sans Light" pitchFamily="2" charset="0"/>
                <a:cs typeface="Open Sans Light" pitchFamily="2" charset="0"/>
              </a:rPr>
              <a:t>).. </a:t>
            </a:r>
          </a:p>
        </p:txBody>
      </p:sp>
      <p:sp>
        <p:nvSpPr>
          <p:cNvPr id="16" name="TextBox 15">
            <a:extLst>
              <a:ext uri="{FF2B5EF4-FFF2-40B4-BE49-F238E27FC236}">
                <a16:creationId xmlns:a16="http://schemas.microsoft.com/office/drawing/2014/main" id="{0D089CD3-3122-2B98-CE4C-5CD01072E099}"/>
              </a:ext>
            </a:extLst>
          </p:cNvPr>
          <p:cNvSpPr txBox="1"/>
          <p:nvPr/>
        </p:nvSpPr>
        <p:spPr>
          <a:xfrm>
            <a:off x="657115" y="1828799"/>
            <a:ext cx="4176618" cy="1077218"/>
          </a:xfrm>
          <a:prstGeom prst="rect">
            <a:avLst/>
          </a:prstGeom>
          <a:noFill/>
        </p:spPr>
        <p:txBody>
          <a:bodyPr wrap="square">
            <a:spAutoFit/>
          </a:bodyPr>
          <a:lstStyle>
            <a:defPPr>
              <a:defRPr lang="da-DK"/>
            </a:defPPr>
            <a:lvl1pPr>
              <a:defRPr>
                <a:solidFill>
                  <a:schemeClr val="accent2"/>
                </a:solidFill>
              </a:defRPr>
            </a:lvl1pPr>
          </a:lstStyle>
          <a:p>
            <a:pPr algn="just"/>
            <a:r>
              <a:rPr lang="fr-FR" sz="1600" dirty="0">
                <a:solidFill>
                  <a:srgbClr val="164193"/>
                </a:solidFill>
                <a:latin typeface="Open Sans Light" pitchFamily="2" charset="0"/>
                <a:ea typeface="Open Sans Light" pitchFamily="2" charset="0"/>
                <a:cs typeface="Open Sans Light" pitchFamily="2" charset="0"/>
              </a:rPr>
              <a:t>Les </a:t>
            </a:r>
            <a:r>
              <a:rPr lang="fr-FR" sz="1600" b="1" dirty="0">
                <a:solidFill>
                  <a:srgbClr val="164193"/>
                </a:solidFill>
                <a:latin typeface="Open Sans Light" pitchFamily="2" charset="0"/>
                <a:ea typeface="Open Sans Light" pitchFamily="2" charset="0"/>
                <a:cs typeface="Open Sans Light" pitchFamily="2" charset="0"/>
              </a:rPr>
              <a:t>27 Etats membres et les 4 Etats partenaires </a:t>
            </a:r>
            <a:r>
              <a:rPr lang="fr-FR" sz="1600" dirty="0">
                <a:solidFill>
                  <a:srgbClr val="164193"/>
                </a:solidFill>
                <a:latin typeface="Open Sans Light" pitchFamily="2" charset="0"/>
                <a:ea typeface="Open Sans Light" pitchFamily="2" charset="0"/>
                <a:cs typeface="Open Sans Light" pitchFamily="2" charset="0"/>
              </a:rPr>
              <a:t>(Islande Lichtenstein, Norvège et Suisse) participant au programme ESPON et le co-financent.</a:t>
            </a:r>
          </a:p>
        </p:txBody>
      </p:sp>
      <p:grpSp>
        <p:nvGrpSpPr>
          <p:cNvPr id="2" name="Group 1">
            <a:extLst>
              <a:ext uri="{FF2B5EF4-FFF2-40B4-BE49-F238E27FC236}">
                <a16:creationId xmlns:a16="http://schemas.microsoft.com/office/drawing/2014/main" id="{A5546DA6-F4FB-C703-22B8-C621C2440ABF}"/>
              </a:ext>
            </a:extLst>
          </p:cNvPr>
          <p:cNvGrpSpPr/>
          <p:nvPr/>
        </p:nvGrpSpPr>
        <p:grpSpPr>
          <a:xfrm>
            <a:off x="5143582" y="-118268"/>
            <a:ext cx="9348349" cy="6845642"/>
            <a:chOff x="3014172" y="0"/>
            <a:chExt cx="9029834" cy="6612399"/>
          </a:xfrm>
        </p:grpSpPr>
        <p:grpSp>
          <p:nvGrpSpPr>
            <p:cNvPr id="5" name="Group 4">
              <a:extLst>
                <a:ext uri="{FF2B5EF4-FFF2-40B4-BE49-F238E27FC236}">
                  <a16:creationId xmlns:a16="http://schemas.microsoft.com/office/drawing/2014/main" id="{80767C47-61CB-07D2-F1DF-28E5203E9211}"/>
                </a:ext>
              </a:extLst>
            </p:cNvPr>
            <p:cNvGrpSpPr/>
            <p:nvPr/>
          </p:nvGrpSpPr>
          <p:grpSpPr>
            <a:xfrm>
              <a:off x="3014172" y="0"/>
              <a:ext cx="9029834" cy="6604401"/>
              <a:chOff x="3014172" y="0"/>
              <a:chExt cx="9029834" cy="6604401"/>
            </a:xfrm>
          </p:grpSpPr>
          <p:sp>
            <p:nvSpPr>
              <p:cNvPr id="9" name="Shape 2013">
                <a:extLst>
                  <a:ext uri="{FF2B5EF4-FFF2-40B4-BE49-F238E27FC236}">
                    <a16:creationId xmlns:a16="http://schemas.microsoft.com/office/drawing/2014/main" id="{982CD95C-7C10-470F-E5CC-1E7561169E26}"/>
                  </a:ext>
                </a:extLst>
              </p:cNvPr>
              <p:cNvSpPr/>
              <p:nvPr/>
            </p:nvSpPr>
            <p:spPr>
              <a:xfrm>
                <a:off x="6976192" y="3203210"/>
                <a:ext cx="344661" cy="173229"/>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 name="Shape 2014">
                <a:extLst>
                  <a:ext uri="{FF2B5EF4-FFF2-40B4-BE49-F238E27FC236}">
                    <a16:creationId xmlns:a16="http://schemas.microsoft.com/office/drawing/2014/main" id="{FFA8A331-1A73-DC3A-8164-B6710955B4F0}"/>
                  </a:ext>
                </a:extLst>
              </p:cNvPr>
              <p:cNvSpPr/>
              <p:nvPr/>
            </p:nvSpPr>
            <p:spPr>
              <a:xfrm>
                <a:off x="7327237" y="5263413"/>
                <a:ext cx="248921" cy="250566"/>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 name="Shape 2015">
                <a:extLst>
                  <a:ext uri="{FF2B5EF4-FFF2-40B4-BE49-F238E27FC236}">
                    <a16:creationId xmlns:a16="http://schemas.microsoft.com/office/drawing/2014/main" id="{1385235A-DCE0-7F38-507D-F423A06B42CB}"/>
                  </a:ext>
                </a:extLst>
              </p:cNvPr>
              <p:cNvSpPr/>
              <p:nvPr/>
            </p:nvSpPr>
            <p:spPr>
              <a:xfrm>
                <a:off x="7252242" y="5391789"/>
                <a:ext cx="280835" cy="513503"/>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3" name="Shape 2016">
                <a:extLst>
                  <a:ext uri="{FF2B5EF4-FFF2-40B4-BE49-F238E27FC236}">
                    <a16:creationId xmlns:a16="http://schemas.microsoft.com/office/drawing/2014/main" id="{9350DBB9-329D-C168-22AE-C5491FAE11FF}"/>
                  </a:ext>
                </a:extLst>
              </p:cNvPr>
              <p:cNvSpPr/>
              <p:nvPr/>
            </p:nvSpPr>
            <p:spPr>
              <a:xfrm>
                <a:off x="7252242" y="5391789"/>
                <a:ext cx="280835" cy="513503"/>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5" name="Shape 2017">
                <a:extLst>
                  <a:ext uri="{FF2B5EF4-FFF2-40B4-BE49-F238E27FC236}">
                    <a16:creationId xmlns:a16="http://schemas.microsoft.com/office/drawing/2014/main" id="{53C50EB4-06A1-E4B2-C49E-888C54FF0814}"/>
                  </a:ext>
                </a:extLst>
              </p:cNvPr>
              <p:cNvSpPr/>
              <p:nvPr/>
            </p:nvSpPr>
            <p:spPr>
              <a:xfrm>
                <a:off x="7122993" y="5251041"/>
                <a:ext cx="256901" cy="284593"/>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7" name="Shape 2018">
                <a:extLst>
                  <a:ext uri="{FF2B5EF4-FFF2-40B4-BE49-F238E27FC236}">
                    <a16:creationId xmlns:a16="http://schemas.microsoft.com/office/drawing/2014/main" id="{520D6481-203C-9768-00FA-8DA78F4061FB}"/>
                  </a:ext>
                </a:extLst>
              </p:cNvPr>
              <p:cNvSpPr/>
              <p:nvPr/>
            </p:nvSpPr>
            <p:spPr>
              <a:xfrm>
                <a:off x="7422977" y="5385602"/>
                <a:ext cx="351044" cy="298513"/>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8" name="Shape 2019">
                <a:extLst>
                  <a:ext uri="{FF2B5EF4-FFF2-40B4-BE49-F238E27FC236}">
                    <a16:creationId xmlns:a16="http://schemas.microsoft.com/office/drawing/2014/main" id="{47C28AD6-5A2E-133F-84CC-20269030492E}"/>
                  </a:ext>
                </a:extLst>
              </p:cNvPr>
              <p:cNvSpPr/>
              <p:nvPr/>
            </p:nvSpPr>
            <p:spPr>
              <a:xfrm>
                <a:off x="6800670" y="4188459"/>
                <a:ext cx="646241" cy="34955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9" name="Shape 2020">
                <a:extLst>
                  <a:ext uri="{FF2B5EF4-FFF2-40B4-BE49-F238E27FC236}">
                    <a16:creationId xmlns:a16="http://schemas.microsoft.com/office/drawing/2014/main" id="{63D7AC62-8ACC-CFA3-B055-BAADB46C97E4}"/>
                  </a:ext>
                </a:extLst>
              </p:cNvPr>
              <p:cNvSpPr/>
              <p:nvPr/>
            </p:nvSpPr>
            <p:spPr>
              <a:xfrm>
                <a:off x="6411329" y="4711242"/>
                <a:ext cx="386148" cy="283047"/>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0" name="Shape 2021">
                <a:extLst>
                  <a:ext uri="{FF2B5EF4-FFF2-40B4-BE49-F238E27FC236}">
                    <a16:creationId xmlns:a16="http://schemas.microsoft.com/office/drawing/2014/main" id="{BCF794B6-D857-EB39-6154-7C068BEC5670}"/>
                  </a:ext>
                </a:extLst>
              </p:cNvPr>
              <p:cNvSpPr/>
              <p:nvPr/>
            </p:nvSpPr>
            <p:spPr>
              <a:xfrm>
                <a:off x="6436860" y="4771562"/>
                <a:ext cx="751556" cy="677454"/>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1" name="Shape 2022">
                <a:extLst>
                  <a:ext uri="{FF2B5EF4-FFF2-40B4-BE49-F238E27FC236}">
                    <a16:creationId xmlns:a16="http://schemas.microsoft.com/office/drawing/2014/main" id="{A1EFF127-2F0A-6DCD-8D57-3B60AF08D508}"/>
                  </a:ext>
                </a:extLst>
              </p:cNvPr>
              <p:cNvSpPr/>
              <p:nvPr/>
            </p:nvSpPr>
            <p:spPr>
              <a:xfrm>
                <a:off x="9307450" y="6165138"/>
                <a:ext cx="314344" cy="176324"/>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2" name="Shape 2023">
                <a:extLst>
                  <a:ext uri="{FF2B5EF4-FFF2-40B4-BE49-F238E27FC236}">
                    <a16:creationId xmlns:a16="http://schemas.microsoft.com/office/drawing/2014/main" id="{55CB7313-B341-8CDE-1B8E-0214FDD77C3C}"/>
                  </a:ext>
                </a:extLst>
              </p:cNvPr>
              <p:cNvSpPr/>
              <p:nvPr/>
            </p:nvSpPr>
            <p:spPr>
              <a:xfrm>
                <a:off x="7099059" y="4785483"/>
                <a:ext cx="615924" cy="635692"/>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3" name="Shape 2024">
                <a:extLst>
                  <a:ext uri="{FF2B5EF4-FFF2-40B4-BE49-F238E27FC236}">
                    <a16:creationId xmlns:a16="http://schemas.microsoft.com/office/drawing/2014/main" id="{C02D543E-4281-A6DF-7F69-BF941B513B8C}"/>
                  </a:ext>
                </a:extLst>
              </p:cNvPr>
              <p:cNvSpPr/>
              <p:nvPr/>
            </p:nvSpPr>
            <p:spPr>
              <a:xfrm>
                <a:off x="5484253" y="4592148"/>
                <a:ext cx="572841" cy="34955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4" name="Shape 2025">
                <a:extLst>
                  <a:ext uri="{FF2B5EF4-FFF2-40B4-BE49-F238E27FC236}">
                    <a16:creationId xmlns:a16="http://schemas.microsoft.com/office/drawing/2014/main" id="{B01EC37B-FCEA-6FA1-9736-A4F76C9AC52B}"/>
                  </a:ext>
                </a:extLst>
              </p:cNvPr>
              <p:cNvSpPr/>
              <p:nvPr/>
            </p:nvSpPr>
            <p:spPr>
              <a:xfrm>
                <a:off x="7040021" y="2660320"/>
                <a:ext cx="718047" cy="429980"/>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5" name="Shape 2026">
                <a:extLst>
                  <a:ext uri="{FF2B5EF4-FFF2-40B4-BE49-F238E27FC236}">
                    <a16:creationId xmlns:a16="http://schemas.microsoft.com/office/drawing/2014/main" id="{09B0956B-7550-C4BB-CF33-975DA5A00D05}"/>
                  </a:ext>
                </a:extLst>
              </p:cNvPr>
              <p:cNvSpPr/>
              <p:nvPr/>
            </p:nvSpPr>
            <p:spPr>
              <a:xfrm>
                <a:off x="6722483" y="4983463"/>
                <a:ext cx="521779" cy="44699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6" name="Shape 2027">
                <a:extLst>
                  <a:ext uri="{FF2B5EF4-FFF2-40B4-BE49-F238E27FC236}">
                    <a16:creationId xmlns:a16="http://schemas.microsoft.com/office/drawing/2014/main" id="{91F6D4C1-33CE-10EA-A4A8-EC3B64E4EC31}"/>
                  </a:ext>
                </a:extLst>
              </p:cNvPr>
              <p:cNvSpPr/>
              <p:nvPr/>
            </p:nvSpPr>
            <p:spPr>
              <a:xfrm>
                <a:off x="5768279" y="2875311"/>
                <a:ext cx="467526" cy="536703"/>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7" name="Shape 2028">
                <a:extLst>
                  <a:ext uri="{FF2B5EF4-FFF2-40B4-BE49-F238E27FC236}">
                    <a16:creationId xmlns:a16="http://schemas.microsoft.com/office/drawing/2014/main" id="{5834F16C-D04A-68A0-BFAF-67647FB09545}"/>
                  </a:ext>
                </a:extLst>
              </p:cNvPr>
              <p:cNvSpPr/>
              <p:nvPr/>
            </p:nvSpPr>
            <p:spPr>
              <a:xfrm>
                <a:off x="5246499" y="3565138"/>
                <a:ext cx="449974" cy="510411"/>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8" name="Shape 2029">
                <a:extLst>
                  <a:ext uri="{FF2B5EF4-FFF2-40B4-BE49-F238E27FC236}">
                    <a16:creationId xmlns:a16="http://schemas.microsoft.com/office/drawing/2014/main" id="{518471EE-B2BF-BF29-4AC2-7F53CD60ABFB}"/>
                  </a:ext>
                </a:extLst>
              </p:cNvPr>
              <p:cNvSpPr/>
              <p:nvPr/>
            </p:nvSpPr>
            <p:spPr>
              <a:xfrm>
                <a:off x="10379734" y="4791672"/>
                <a:ext cx="558481" cy="382034"/>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9" name="Shape 2030">
                <a:extLst>
                  <a:ext uri="{FF2B5EF4-FFF2-40B4-BE49-F238E27FC236}">
                    <a16:creationId xmlns:a16="http://schemas.microsoft.com/office/drawing/2014/main" id="{BF7FF1D1-CBB6-0322-F387-0CC133EDFAA7}"/>
                  </a:ext>
                </a:extLst>
              </p:cNvPr>
              <p:cNvSpPr/>
              <p:nvPr/>
            </p:nvSpPr>
            <p:spPr>
              <a:xfrm>
                <a:off x="6744823" y="4341581"/>
                <a:ext cx="794638" cy="545985"/>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0" name="Shape 2031">
                <a:extLst>
                  <a:ext uri="{FF2B5EF4-FFF2-40B4-BE49-F238E27FC236}">
                    <a16:creationId xmlns:a16="http://schemas.microsoft.com/office/drawing/2014/main" id="{966C293A-5A04-828B-704B-4379ECA74AF4}"/>
                  </a:ext>
                </a:extLst>
              </p:cNvPr>
              <p:cNvSpPr/>
              <p:nvPr/>
            </p:nvSpPr>
            <p:spPr>
              <a:xfrm>
                <a:off x="7384683" y="2913978"/>
                <a:ext cx="952608" cy="866151"/>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31" name="Shape 2032">
                <a:extLst>
                  <a:ext uri="{FF2B5EF4-FFF2-40B4-BE49-F238E27FC236}">
                    <a16:creationId xmlns:a16="http://schemas.microsoft.com/office/drawing/2014/main" id="{54283211-7B78-FA04-B647-468723B9DC75}"/>
                  </a:ext>
                </a:extLst>
              </p:cNvPr>
              <p:cNvSpPr/>
              <p:nvPr/>
            </p:nvSpPr>
            <p:spPr>
              <a:xfrm>
                <a:off x="7943163" y="4203925"/>
                <a:ext cx="513801" cy="488755"/>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32" name="Shape 2033">
                <a:extLst>
                  <a:ext uri="{FF2B5EF4-FFF2-40B4-BE49-F238E27FC236}">
                    <a16:creationId xmlns:a16="http://schemas.microsoft.com/office/drawing/2014/main" id="{AC5008D5-1DEE-5D95-EA62-182963B27A0E}"/>
                  </a:ext>
                </a:extLst>
              </p:cNvPr>
              <p:cNvSpPr/>
              <p:nvPr/>
            </p:nvSpPr>
            <p:spPr>
              <a:xfrm>
                <a:off x="5144377" y="3933254"/>
                <a:ext cx="427636" cy="34955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 name="Shape 2034">
                <a:extLst>
                  <a:ext uri="{FF2B5EF4-FFF2-40B4-BE49-F238E27FC236}">
                    <a16:creationId xmlns:a16="http://schemas.microsoft.com/office/drawing/2014/main" id="{85A6667A-3909-9C16-63BF-86A23A2DAE6A}"/>
                  </a:ext>
                </a:extLst>
              </p:cNvPr>
              <p:cNvSpPr/>
              <p:nvPr/>
            </p:nvSpPr>
            <p:spPr>
              <a:xfrm>
                <a:off x="6218256" y="4012134"/>
                <a:ext cx="794638" cy="426887"/>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 name="Shape 2035">
                <a:extLst>
                  <a:ext uri="{FF2B5EF4-FFF2-40B4-BE49-F238E27FC236}">
                    <a16:creationId xmlns:a16="http://schemas.microsoft.com/office/drawing/2014/main" id="{EE6B4982-9E9D-405C-5F1D-EC8465FC5193}"/>
                  </a:ext>
                </a:extLst>
              </p:cNvPr>
              <p:cNvSpPr/>
              <p:nvPr/>
            </p:nvSpPr>
            <p:spPr>
              <a:xfrm>
                <a:off x="9846782" y="4582867"/>
                <a:ext cx="962182" cy="343367"/>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 name="Shape 2036">
                <a:extLst>
                  <a:ext uri="{FF2B5EF4-FFF2-40B4-BE49-F238E27FC236}">
                    <a16:creationId xmlns:a16="http://schemas.microsoft.com/office/drawing/2014/main" id="{0D52E6B0-C7E9-0370-9626-FCC3DDBA5B8E}"/>
                  </a:ext>
                </a:extLst>
              </p:cNvPr>
              <p:cNvSpPr/>
              <p:nvPr/>
            </p:nvSpPr>
            <p:spPr>
              <a:xfrm>
                <a:off x="7062359" y="2940273"/>
                <a:ext cx="599967" cy="448542"/>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 name="Shape 2037">
                <a:extLst>
                  <a:ext uri="{FF2B5EF4-FFF2-40B4-BE49-F238E27FC236}">
                    <a16:creationId xmlns:a16="http://schemas.microsoft.com/office/drawing/2014/main" id="{BA9EE702-8FCE-1B1F-2B76-3129716703AD}"/>
                  </a:ext>
                </a:extLst>
              </p:cNvPr>
              <p:cNvSpPr/>
              <p:nvPr/>
            </p:nvSpPr>
            <p:spPr>
              <a:xfrm>
                <a:off x="7059169" y="2364900"/>
                <a:ext cx="582414" cy="385128"/>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7" name="Shape 2038">
                <a:extLst>
                  <a:ext uri="{FF2B5EF4-FFF2-40B4-BE49-F238E27FC236}">
                    <a16:creationId xmlns:a16="http://schemas.microsoft.com/office/drawing/2014/main" id="{23C88D2A-5E2F-A6F3-11EE-0B8D295DCBF0}"/>
                  </a:ext>
                </a:extLst>
              </p:cNvPr>
              <p:cNvSpPr/>
              <p:nvPr/>
            </p:nvSpPr>
            <p:spPr>
              <a:xfrm>
                <a:off x="7606477" y="4952528"/>
                <a:ext cx="807404" cy="589290"/>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8" name="Shape 2039">
                <a:extLst>
                  <a:ext uri="{FF2B5EF4-FFF2-40B4-BE49-F238E27FC236}">
                    <a16:creationId xmlns:a16="http://schemas.microsoft.com/office/drawing/2014/main" id="{C5E19BBA-CEE9-7366-4D12-F188273AAB73}"/>
                  </a:ext>
                </a:extLst>
              </p:cNvPr>
              <p:cNvSpPr/>
              <p:nvPr/>
            </p:nvSpPr>
            <p:spPr>
              <a:xfrm>
                <a:off x="10607912" y="4579773"/>
                <a:ext cx="903142" cy="716121"/>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9" name="Shape 2040">
                <a:extLst>
                  <a:ext uri="{FF2B5EF4-FFF2-40B4-BE49-F238E27FC236}">
                    <a16:creationId xmlns:a16="http://schemas.microsoft.com/office/drawing/2014/main" id="{A0D7F77C-6C8E-5FC6-202F-8053BFF3058F}"/>
                  </a:ext>
                </a:extLst>
              </p:cNvPr>
              <p:cNvSpPr/>
              <p:nvPr/>
            </p:nvSpPr>
            <p:spPr>
              <a:xfrm>
                <a:off x="5921462" y="4355503"/>
                <a:ext cx="922291" cy="454728"/>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0" name="Shape 2041">
                <a:extLst>
                  <a:ext uri="{FF2B5EF4-FFF2-40B4-BE49-F238E27FC236}">
                    <a16:creationId xmlns:a16="http://schemas.microsoft.com/office/drawing/2014/main" id="{A44E24D4-293A-2E39-3D73-0C9C760747A9}"/>
                  </a:ext>
                </a:extLst>
              </p:cNvPr>
              <p:cNvSpPr/>
              <p:nvPr/>
            </p:nvSpPr>
            <p:spPr>
              <a:xfrm>
                <a:off x="4217299" y="3988934"/>
                <a:ext cx="1720119" cy="172766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1" name="Shape 2042">
                <a:extLst>
                  <a:ext uri="{FF2B5EF4-FFF2-40B4-BE49-F238E27FC236}">
                    <a16:creationId xmlns:a16="http://schemas.microsoft.com/office/drawing/2014/main" id="{7D5DE9D2-277A-750C-8EED-656909F911A7}"/>
                  </a:ext>
                </a:extLst>
              </p:cNvPr>
              <p:cNvSpPr/>
              <p:nvPr/>
            </p:nvSpPr>
            <p:spPr>
              <a:xfrm>
                <a:off x="3014172" y="1580724"/>
                <a:ext cx="788255" cy="635692"/>
              </a:xfrm>
              <a:custGeom>
                <a:avLst/>
                <a:gdLst/>
                <a:ahLst/>
                <a:cxnLst/>
                <a:rect l="0" t="0" r="0" b="0"/>
                <a:pathLst>
                  <a:path w="120000" h="120000" extrusionOk="0">
                    <a:moveTo>
                      <a:pt x="24201" y="44848"/>
                    </a:moveTo>
                    <a:cubicBezTo>
                      <a:pt x="26218" y="46666"/>
                      <a:pt x="26218" y="46666"/>
                      <a:pt x="26218" y="46666"/>
                    </a:cubicBezTo>
                    <a:cubicBezTo>
                      <a:pt x="27731" y="45454"/>
                      <a:pt x="27731" y="45454"/>
                      <a:pt x="27731" y="45454"/>
                    </a:cubicBezTo>
                    <a:cubicBezTo>
                      <a:pt x="28739" y="44242"/>
                      <a:pt x="28739" y="44242"/>
                      <a:pt x="28739" y="44242"/>
                    </a:cubicBezTo>
                    <a:cubicBezTo>
                      <a:pt x="29747" y="45454"/>
                      <a:pt x="29747" y="45454"/>
                      <a:pt x="29747" y="45454"/>
                    </a:cubicBezTo>
                    <a:cubicBezTo>
                      <a:pt x="28235" y="47272"/>
                      <a:pt x="28235" y="47272"/>
                      <a:pt x="28235" y="47272"/>
                    </a:cubicBezTo>
                    <a:cubicBezTo>
                      <a:pt x="27226" y="48484"/>
                      <a:pt x="27226" y="48484"/>
                      <a:pt x="27226" y="48484"/>
                    </a:cubicBezTo>
                    <a:cubicBezTo>
                      <a:pt x="27226" y="50303"/>
                      <a:pt x="27226" y="50303"/>
                      <a:pt x="27226" y="50303"/>
                    </a:cubicBezTo>
                    <a:cubicBezTo>
                      <a:pt x="25210" y="49696"/>
                      <a:pt x="25210" y="49696"/>
                      <a:pt x="25210" y="49696"/>
                    </a:cubicBezTo>
                    <a:cubicBezTo>
                      <a:pt x="23193" y="47272"/>
                      <a:pt x="23193" y="47272"/>
                      <a:pt x="23193" y="47272"/>
                    </a:cubicBezTo>
                    <a:cubicBezTo>
                      <a:pt x="22184" y="46666"/>
                      <a:pt x="22184" y="46666"/>
                      <a:pt x="22184" y="46666"/>
                    </a:cubicBezTo>
                    <a:cubicBezTo>
                      <a:pt x="21176" y="46060"/>
                      <a:pt x="21176" y="46060"/>
                      <a:pt x="21176" y="46060"/>
                    </a:cubicBezTo>
                    <a:cubicBezTo>
                      <a:pt x="20672" y="44242"/>
                      <a:pt x="20672" y="44242"/>
                      <a:pt x="20672" y="44242"/>
                    </a:cubicBezTo>
                    <a:cubicBezTo>
                      <a:pt x="20168" y="44848"/>
                      <a:pt x="20168" y="44848"/>
                      <a:pt x="20168" y="44848"/>
                    </a:cubicBezTo>
                    <a:cubicBezTo>
                      <a:pt x="18151" y="45454"/>
                      <a:pt x="18151" y="45454"/>
                      <a:pt x="18151" y="45454"/>
                    </a:cubicBezTo>
                    <a:cubicBezTo>
                      <a:pt x="17647" y="46060"/>
                      <a:pt x="17647" y="46060"/>
                      <a:pt x="17647" y="46060"/>
                    </a:cubicBezTo>
                    <a:cubicBezTo>
                      <a:pt x="17142" y="44848"/>
                      <a:pt x="17142" y="44848"/>
                      <a:pt x="17142" y="44848"/>
                    </a:cubicBezTo>
                    <a:cubicBezTo>
                      <a:pt x="17647" y="43636"/>
                      <a:pt x="17647" y="43636"/>
                      <a:pt x="17647" y="43636"/>
                    </a:cubicBezTo>
                    <a:cubicBezTo>
                      <a:pt x="16134" y="43636"/>
                      <a:pt x="16134" y="43636"/>
                      <a:pt x="16134" y="43636"/>
                    </a:cubicBezTo>
                    <a:cubicBezTo>
                      <a:pt x="16134" y="43636"/>
                      <a:pt x="15630" y="44242"/>
                      <a:pt x="15126" y="44242"/>
                    </a:cubicBezTo>
                    <a:cubicBezTo>
                      <a:pt x="14621" y="44242"/>
                      <a:pt x="14117" y="44242"/>
                      <a:pt x="14117" y="44242"/>
                    </a:cubicBezTo>
                    <a:cubicBezTo>
                      <a:pt x="13613" y="43636"/>
                      <a:pt x="13109" y="43030"/>
                      <a:pt x="12605" y="43030"/>
                    </a:cubicBezTo>
                    <a:cubicBezTo>
                      <a:pt x="12100" y="42424"/>
                      <a:pt x="11596" y="41818"/>
                      <a:pt x="11596" y="41818"/>
                    </a:cubicBezTo>
                    <a:cubicBezTo>
                      <a:pt x="10588" y="42424"/>
                      <a:pt x="10588" y="42424"/>
                      <a:pt x="10588" y="42424"/>
                    </a:cubicBezTo>
                    <a:cubicBezTo>
                      <a:pt x="9579" y="43636"/>
                      <a:pt x="9579" y="43636"/>
                      <a:pt x="9579" y="43636"/>
                    </a:cubicBezTo>
                    <a:cubicBezTo>
                      <a:pt x="9579" y="43030"/>
                      <a:pt x="9579" y="43030"/>
                      <a:pt x="9579" y="43030"/>
                    </a:cubicBezTo>
                    <a:cubicBezTo>
                      <a:pt x="8571" y="42424"/>
                      <a:pt x="8571" y="42424"/>
                      <a:pt x="8571" y="42424"/>
                    </a:cubicBezTo>
                    <a:cubicBezTo>
                      <a:pt x="6554" y="42424"/>
                      <a:pt x="6554" y="42424"/>
                      <a:pt x="6554" y="42424"/>
                    </a:cubicBezTo>
                    <a:cubicBezTo>
                      <a:pt x="6050" y="42424"/>
                      <a:pt x="6050" y="42424"/>
                      <a:pt x="6050" y="42424"/>
                    </a:cubicBezTo>
                    <a:cubicBezTo>
                      <a:pt x="6050" y="42424"/>
                      <a:pt x="6050" y="42424"/>
                      <a:pt x="5042" y="42424"/>
                    </a:cubicBezTo>
                    <a:cubicBezTo>
                      <a:pt x="4537" y="41818"/>
                      <a:pt x="4537" y="41818"/>
                      <a:pt x="4537" y="41818"/>
                    </a:cubicBezTo>
                    <a:cubicBezTo>
                      <a:pt x="3025" y="41212"/>
                      <a:pt x="3025" y="41212"/>
                      <a:pt x="3025" y="41212"/>
                    </a:cubicBezTo>
                    <a:cubicBezTo>
                      <a:pt x="1512" y="40606"/>
                      <a:pt x="1512" y="40606"/>
                      <a:pt x="1512" y="40606"/>
                    </a:cubicBezTo>
                    <a:cubicBezTo>
                      <a:pt x="1512" y="40606"/>
                      <a:pt x="1008" y="40606"/>
                      <a:pt x="1008" y="41212"/>
                    </a:cubicBezTo>
                    <a:cubicBezTo>
                      <a:pt x="1008" y="42424"/>
                      <a:pt x="0" y="43030"/>
                      <a:pt x="0" y="43636"/>
                    </a:cubicBezTo>
                    <a:cubicBezTo>
                      <a:pt x="504" y="44242"/>
                      <a:pt x="1008" y="44242"/>
                      <a:pt x="1512" y="45454"/>
                    </a:cubicBezTo>
                    <a:cubicBezTo>
                      <a:pt x="2521" y="46060"/>
                      <a:pt x="2521" y="46060"/>
                      <a:pt x="2521" y="46060"/>
                    </a:cubicBezTo>
                    <a:cubicBezTo>
                      <a:pt x="4033" y="46060"/>
                      <a:pt x="4033" y="46060"/>
                      <a:pt x="4033" y="46060"/>
                    </a:cubicBezTo>
                    <a:cubicBezTo>
                      <a:pt x="4537" y="45454"/>
                      <a:pt x="4537" y="45454"/>
                      <a:pt x="4537" y="45454"/>
                    </a:cubicBezTo>
                    <a:cubicBezTo>
                      <a:pt x="6554" y="46060"/>
                      <a:pt x="6554" y="46060"/>
                      <a:pt x="6554" y="46060"/>
                    </a:cubicBezTo>
                    <a:cubicBezTo>
                      <a:pt x="7058" y="47272"/>
                      <a:pt x="7563" y="48484"/>
                      <a:pt x="8067" y="47878"/>
                    </a:cubicBezTo>
                    <a:cubicBezTo>
                      <a:pt x="8571" y="47272"/>
                      <a:pt x="8571" y="47272"/>
                      <a:pt x="8571" y="47272"/>
                    </a:cubicBezTo>
                    <a:cubicBezTo>
                      <a:pt x="9579" y="47878"/>
                      <a:pt x="9579" y="47878"/>
                      <a:pt x="9579" y="47878"/>
                    </a:cubicBezTo>
                    <a:cubicBezTo>
                      <a:pt x="9579" y="47878"/>
                      <a:pt x="10084" y="50303"/>
                      <a:pt x="11092" y="50303"/>
                    </a:cubicBezTo>
                    <a:cubicBezTo>
                      <a:pt x="11596" y="50909"/>
                      <a:pt x="12100" y="50909"/>
                      <a:pt x="12100" y="50909"/>
                    </a:cubicBezTo>
                    <a:cubicBezTo>
                      <a:pt x="14117" y="52121"/>
                      <a:pt x="14117" y="52121"/>
                      <a:pt x="14117" y="52121"/>
                    </a:cubicBezTo>
                    <a:cubicBezTo>
                      <a:pt x="15126" y="52121"/>
                      <a:pt x="15126" y="52121"/>
                      <a:pt x="15126" y="52121"/>
                    </a:cubicBezTo>
                    <a:cubicBezTo>
                      <a:pt x="15126" y="52121"/>
                      <a:pt x="16638" y="51515"/>
                      <a:pt x="16638" y="52121"/>
                    </a:cubicBezTo>
                    <a:cubicBezTo>
                      <a:pt x="16638" y="52727"/>
                      <a:pt x="17647" y="53333"/>
                      <a:pt x="17142" y="53939"/>
                    </a:cubicBezTo>
                    <a:cubicBezTo>
                      <a:pt x="17142" y="53939"/>
                      <a:pt x="17142" y="54545"/>
                      <a:pt x="17142" y="55151"/>
                    </a:cubicBezTo>
                    <a:cubicBezTo>
                      <a:pt x="17142" y="55757"/>
                      <a:pt x="17142" y="56363"/>
                      <a:pt x="17142" y="56363"/>
                    </a:cubicBezTo>
                    <a:cubicBezTo>
                      <a:pt x="15630" y="58181"/>
                      <a:pt x="15630" y="58181"/>
                      <a:pt x="15630" y="58181"/>
                    </a:cubicBezTo>
                    <a:cubicBezTo>
                      <a:pt x="15630" y="59393"/>
                      <a:pt x="15630" y="59393"/>
                      <a:pt x="15630" y="59393"/>
                    </a:cubicBezTo>
                    <a:cubicBezTo>
                      <a:pt x="15630" y="59393"/>
                      <a:pt x="15630" y="60606"/>
                      <a:pt x="15126" y="60606"/>
                    </a:cubicBezTo>
                    <a:cubicBezTo>
                      <a:pt x="15126" y="61212"/>
                      <a:pt x="14621" y="63030"/>
                      <a:pt x="14621" y="63030"/>
                    </a:cubicBezTo>
                    <a:cubicBezTo>
                      <a:pt x="16134" y="61818"/>
                      <a:pt x="16134" y="61818"/>
                      <a:pt x="16134" y="61818"/>
                    </a:cubicBezTo>
                    <a:cubicBezTo>
                      <a:pt x="16134" y="61818"/>
                      <a:pt x="16638" y="61818"/>
                      <a:pt x="16638" y="62424"/>
                    </a:cubicBezTo>
                    <a:cubicBezTo>
                      <a:pt x="16134" y="63636"/>
                      <a:pt x="15630" y="64242"/>
                      <a:pt x="15630" y="64242"/>
                    </a:cubicBezTo>
                    <a:cubicBezTo>
                      <a:pt x="15630" y="64242"/>
                      <a:pt x="16134" y="66060"/>
                      <a:pt x="16638" y="65454"/>
                    </a:cubicBezTo>
                    <a:cubicBezTo>
                      <a:pt x="17647" y="64848"/>
                      <a:pt x="17647" y="64848"/>
                      <a:pt x="17647" y="64848"/>
                    </a:cubicBezTo>
                    <a:cubicBezTo>
                      <a:pt x="18655" y="64242"/>
                      <a:pt x="18655" y="64242"/>
                      <a:pt x="18655" y="64242"/>
                    </a:cubicBezTo>
                    <a:cubicBezTo>
                      <a:pt x="20168" y="63636"/>
                      <a:pt x="20168" y="63636"/>
                      <a:pt x="20168" y="63636"/>
                    </a:cubicBezTo>
                    <a:cubicBezTo>
                      <a:pt x="20168" y="63636"/>
                      <a:pt x="20168" y="63636"/>
                      <a:pt x="20672" y="63030"/>
                    </a:cubicBezTo>
                    <a:cubicBezTo>
                      <a:pt x="21680" y="63030"/>
                      <a:pt x="23193" y="63030"/>
                      <a:pt x="23193" y="63030"/>
                    </a:cubicBezTo>
                    <a:cubicBezTo>
                      <a:pt x="23193" y="63030"/>
                      <a:pt x="23697" y="64848"/>
                      <a:pt x="23193" y="64848"/>
                    </a:cubicBezTo>
                    <a:cubicBezTo>
                      <a:pt x="22689" y="64848"/>
                      <a:pt x="20672" y="64242"/>
                      <a:pt x="20672" y="64242"/>
                    </a:cubicBezTo>
                    <a:cubicBezTo>
                      <a:pt x="19663" y="64848"/>
                      <a:pt x="19663" y="64848"/>
                      <a:pt x="19663" y="64848"/>
                    </a:cubicBezTo>
                    <a:cubicBezTo>
                      <a:pt x="18655" y="65454"/>
                      <a:pt x="18655" y="65454"/>
                      <a:pt x="18655" y="65454"/>
                    </a:cubicBezTo>
                    <a:cubicBezTo>
                      <a:pt x="17647" y="66666"/>
                      <a:pt x="17647" y="66666"/>
                      <a:pt x="17647" y="66666"/>
                    </a:cubicBezTo>
                    <a:cubicBezTo>
                      <a:pt x="17647" y="66666"/>
                      <a:pt x="16638" y="68484"/>
                      <a:pt x="17142" y="68484"/>
                    </a:cubicBezTo>
                    <a:cubicBezTo>
                      <a:pt x="17647" y="69090"/>
                      <a:pt x="16134" y="69696"/>
                      <a:pt x="16134" y="69696"/>
                    </a:cubicBezTo>
                    <a:cubicBezTo>
                      <a:pt x="15630" y="69696"/>
                      <a:pt x="15630" y="69696"/>
                      <a:pt x="15630" y="69696"/>
                    </a:cubicBezTo>
                    <a:cubicBezTo>
                      <a:pt x="15630" y="70303"/>
                      <a:pt x="15630" y="70303"/>
                      <a:pt x="15630" y="70303"/>
                    </a:cubicBezTo>
                    <a:cubicBezTo>
                      <a:pt x="15630" y="70303"/>
                      <a:pt x="15630" y="70303"/>
                      <a:pt x="16134" y="70909"/>
                    </a:cubicBezTo>
                    <a:cubicBezTo>
                      <a:pt x="16638" y="70909"/>
                      <a:pt x="18151" y="70909"/>
                      <a:pt x="18151" y="70909"/>
                    </a:cubicBezTo>
                    <a:cubicBezTo>
                      <a:pt x="18151" y="70909"/>
                      <a:pt x="19159" y="70303"/>
                      <a:pt x="18655" y="70909"/>
                    </a:cubicBezTo>
                    <a:cubicBezTo>
                      <a:pt x="18655" y="71515"/>
                      <a:pt x="18151" y="73333"/>
                      <a:pt x="18151" y="73333"/>
                    </a:cubicBezTo>
                    <a:cubicBezTo>
                      <a:pt x="18151" y="73333"/>
                      <a:pt x="17647" y="73939"/>
                      <a:pt x="16134" y="73939"/>
                    </a:cubicBezTo>
                    <a:cubicBezTo>
                      <a:pt x="15126" y="74545"/>
                      <a:pt x="13613" y="75151"/>
                      <a:pt x="13613" y="75151"/>
                    </a:cubicBezTo>
                    <a:cubicBezTo>
                      <a:pt x="12605" y="76969"/>
                      <a:pt x="12605" y="76969"/>
                      <a:pt x="12605" y="76969"/>
                    </a:cubicBezTo>
                    <a:cubicBezTo>
                      <a:pt x="12605" y="76969"/>
                      <a:pt x="13109" y="77575"/>
                      <a:pt x="11596" y="77575"/>
                    </a:cubicBezTo>
                    <a:cubicBezTo>
                      <a:pt x="10588" y="77575"/>
                      <a:pt x="9579" y="77575"/>
                      <a:pt x="9579" y="77575"/>
                    </a:cubicBezTo>
                    <a:cubicBezTo>
                      <a:pt x="8571" y="77575"/>
                      <a:pt x="8571" y="77575"/>
                      <a:pt x="8571" y="77575"/>
                    </a:cubicBezTo>
                    <a:cubicBezTo>
                      <a:pt x="8571" y="77575"/>
                      <a:pt x="7563" y="78181"/>
                      <a:pt x="7563" y="78181"/>
                    </a:cubicBezTo>
                    <a:cubicBezTo>
                      <a:pt x="7058" y="77575"/>
                      <a:pt x="6554" y="76969"/>
                      <a:pt x="6554" y="76969"/>
                    </a:cubicBezTo>
                    <a:cubicBezTo>
                      <a:pt x="7058" y="74545"/>
                      <a:pt x="7058" y="74545"/>
                      <a:pt x="7058" y="74545"/>
                    </a:cubicBezTo>
                    <a:cubicBezTo>
                      <a:pt x="6554" y="73939"/>
                      <a:pt x="6554" y="73939"/>
                      <a:pt x="6554" y="73939"/>
                    </a:cubicBezTo>
                    <a:cubicBezTo>
                      <a:pt x="6554" y="72121"/>
                      <a:pt x="6554" y="72121"/>
                      <a:pt x="6554" y="72121"/>
                    </a:cubicBezTo>
                    <a:cubicBezTo>
                      <a:pt x="6554" y="72121"/>
                      <a:pt x="5042" y="73333"/>
                      <a:pt x="5042" y="73939"/>
                    </a:cubicBezTo>
                    <a:cubicBezTo>
                      <a:pt x="4537" y="73939"/>
                      <a:pt x="4537" y="75151"/>
                      <a:pt x="4537" y="75151"/>
                    </a:cubicBezTo>
                    <a:cubicBezTo>
                      <a:pt x="3529" y="76969"/>
                      <a:pt x="3529" y="76969"/>
                      <a:pt x="3529" y="76969"/>
                    </a:cubicBezTo>
                    <a:cubicBezTo>
                      <a:pt x="3025" y="76969"/>
                      <a:pt x="3025" y="76969"/>
                      <a:pt x="3025" y="76969"/>
                    </a:cubicBezTo>
                    <a:cubicBezTo>
                      <a:pt x="3025" y="79393"/>
                      <a:pt x="3025" y="79393"/>
                      <a:pt x="3025" y="79393"/>
                    </a:cubicBezTo>
                    <a:cubicBezTo>
                      <a:pt x="2521" y="80606"/>
                      <a:pt x="2521" y="80606"/>
                      <a:pt x="2521" y="80606"/>
                    </a:cubicBezTo>
                    <a:cubicBezTo>
                      <a:pt x="2521" y="80606"/>
                      <a:pt x="2016" y="80606"/>
                      <a:pt x="2521" y="81212"/>
                    </a:cubicBezTo>
                    <a:cubicBezTo>
                      <a:pt x="3025" y="81212"/>
                      <a:pt x="5042" y="82424"/>
                      <a:pt x="5042" y="82424"/>
                    </a:cubicBezTo>
                    <a:cubicBezTo>
                      <a:pt x="5042" y="82424"/>
                      <a:pt x="5546" y="81818"/>
                      <a:pt x="6554" y="83030"/>
                    </a:cubicBezTo>
                    <a:cubicBezTo>
                      <a:pt x="7058" y="83636"/>
                      <a:pt x="8067" y="84242"/>
                      <a:pt x="8067" y="84242"/>
                    </a:cubicBezTo>
                    <a:cubicBezTo>
                      <a:pt x="8571" y="84242"/>
                      <a:pt x="8571" y="84242"/>
                      <a:pt x="8571" y="84242"/>
                    </a:cubicBezTo>
                    <a:cubicBezTo>
                      <a:pt x="10084" y="83636"/>
                      <a:pt x="10084" y="83636"/>
                      <a:pt x="10084" y="83636"/>
                    </a:cubicBezTo>
                    <a:cubicBezTo>
                      <a:pt x="11092" y="84848"/>
                      <a:pt x="11092" y="84848"/>
                      <a:pt x="11092" y="84848"/>
                    </a:cubicBezTo>
                    <a:cubicBezTo>
                      <a:pt x="13613" y="85454"/>
                      <a:pt x="13613" y="85454"/>
                      <a:pt x="13613" y="85454"/>
                    </a:cubicBezTo>
                    <a:cubicBezTo>
                      <a:pt x="13613" y="85454"/>
                      <a:pt x="14117" y="86666"/>
                      <a:pt x="14117" y="87272"/>
                    </a:cubicBezTo>
                    <a:cubicBezTo>
                      <a:pt x="14621" y="87272"/>
                      <a:pt x="15630" y="89090"/>
                      <a:pt x="15630" y="89090"/>
                    </a:cubicBezTo>
                    <a:cubicBezTo>
                      <a:pt x="15630" y="89090"/>
                      <a:pt x="15630" y="87878"/>
                      <a:pt x="16638" y="88484"/>
                    </a:cubicBezTo>
                    <a:cubicBezTo>
                      <a:pt x="18151" y="88484"/>
                      <a:pt x="18655" y="88484"/>
                      <a:pt x="18655" y="88484"/>
                    </a:cubicBezTo>
                    <a:cubicBezTo>
                      <a:pt x="18655" y="88484"/>
                      <a:pt x="19663" y="88484"/>
                      <a:pt x="20168" y="89090"/>
                    </a:cubicBezTo>
                    <a:cubicBezTo>
                      <a:pt x="20672" y="89696"/>
                      <a:pt x="22184" y="92727"/>
                      <a:pt x="22184" y="92727"/>
                    </a:cubicBezTo>
                    <a:cubicBezTo>
                      <a:pt x="23193" y="95757"/>
                      <a:pt x="23193" y="95757"/>
                      <a:pt x="23193" y="95757"/>
                    </a:cubicBezTo>
                    <a:cubicBezTo>
                      <a:pt x="24201" y="98181"/>
                      <a:pt x="24201" y="98181"/>
                      <a:pt x="24201" y="98181"/>
                    </a:cubicBezTo>
                    <a:cubicBezTo>
                      <a:pt x="24201" y="98181"/>
                      <a:pt x="24201" y="98787"/>
                      <a:pt x="25210" y="99393"/>
                    </a:cubicBezTo>
                    <a:cubicBezTo>
                      <a:pt x="26218" y="100606"/>
                      <a:pt x="26722" y="101818"/>
                      <a:pt x="26722" y="101818"/>
                    </a:cubicBezTo>
                    <a:cubicBezTo>
                      <a:pt x="26722" y="101818"/>
                      <a:pt x="26722" y="102424"/>
                      <a:pt x="27226" y="103030"/>
                    </a:cubicBezTo>
                    <a:cubicBezTo>
                      <a:pt x="27731" y="104242"/>
                      <a:pt x="28739" y="105454"/>
                      <a:pt x="28739" y="105454"/>
                    </a:cubicBezTo>
                    <a:cubicBezTo>
                      <a:pt x="28739" y="105454"/>
                      <a:pt x="28739" y="106060"/>
                      <a:pt x="29243" y="106666"/>
                    </a:cubicBezTo>
                    <a:cubicBezTo>
                      <a:pt x="30252" y="107272"/>
                      <a:pt x="31260" y="107272"/>
                      <a:pt x="31764" y="107878"/>
                    </a:cubicBezTo>
                    <a:cubicBezTo>
                      <a:pt x="32773" y="109090"/>
                      <a:pt x="33781" y="110303"/>
                      <a:pt x="33781" y="110303"/>
                    </a:cubicBezTo>
                    <a:cubicBezTo>
                      <a:pt x="33781" y="110303"/>
                      <a:pt x="36302" y="113333"/>
                      <a:pt x="37310" y="114545"/>
                    </a:cubicBezTo>
                    <a:cubicBezTo>
                      <a:pt x="38319" y="115757"/>
                      <a:pt x="39327" y="116969"/>
                      <a:pt x="39831" y="116969"/>
                    </a:cubicBezTo>
                    <a:cubicBezTo>
                      <a:pt x="40336" y="117575"/>
                      <a:pt x="42857" y="118181"/>
                      <a:pt x="42857" y="118181"/>
                    </a:cubicBezTo>
                    <a:cubicBezTo>
                      <a:pt x="42857" y="118181"/>
                      <a:pt x="44369" y="119999"/>
                      <a:pt x="44873" y="119393"/>
                    </a:cubicBezTo>
                    <a:cubicBezTo>
                      <a:pt x="45882" y="119393"/>
                      <a:pt x="43865" y="118787"/>
                      <a:pt x="46890" y="118787"/>
                    </a:cubicBezTo>
                    <a:cubicBezTo>
                      <a:pt x="49915" y="118787"/>
                      <a:pt x="51932" y="119999"/>
                      <a:pt x="51932" y="119999"/>
                    </a:cubicBezTo>
                    <a:cubicBezTo>
                      <a:pt x="53949" y="118181"/>
                      <a:pt x="53949" y="118181"/>
                      <a:pt x="53949" y="118181"/>
                    </a:cubicBezTo>
                    <a:cubicBezTo>
                      <a:pt x="53949" y="118181"/>
                      <a:pt x="53445" y="119393"/>
                      <a:pt x="53949" y="117575"/>
                    </a:cubicBezTo>
                    <a:cubicBezTo>
                      <a:pt x="54453" y="116363"/>
                      <a:pt x="54957" y="115151"/>
                      <a:pt x="54957" y="115151"/>
                    </a:cubicBezTo>
                    <a:cubicBezTo>
                      <a:pt x="54957" y="115151"/>
                      <a:pt x="54453" y="113939"/>
                      <a:pt x="55966" y="113939"/>
                    </a:cubicBezTo>
                    <a:cubicBezTo>
                      <a:pt x="56974" y="113939"/>
                      <a:pt x="60000" y="113333"/>
                      <a:pt x="60504" y="113333"/>
                    </a:cubicBezTo>
                    <a:cubicBezTo>
                      <a:pt x="61008" y="113333"/>
                      <a:pt x="61008" y="113939"/>
                      <a:pt x="61512" y="113333"/>
                    </a:cubicBezTo>
                    <a:cubicBezTo>
                      <a:pt x="61512" y="112727"/>
                      <a:pt x="66050" y="114545"/>
                      <a:pt x="66050" y="114545"/>
                    </a:cubicBezTo>
                    <a:cubicBezTo>
                      <a:pt x="66554" y="113333"/>
                      <a:pt x="66554" y="113333"/>
                      <a:pt x="66554" y="113333"/>
                    </a:cubicBezTo>
                    <a:cubicBezTo>
                      <a:pt x="67563" y="112727"/>
                      <a:pt x="67563" y="112727"/>
                      <a:pt x="67563" y="112727"/>
                    </a:cubicBezTo>
                    <a:cubicBezTo>
                      <a:pt x="68571" y="115151"/>
                      <a:pt x="68571" y="115151"/>
                      <a:pt x="68571" y="115151"/>
                    </a:cubicBezTo>
                    <a:cubicBezTo>
                      <a:pt x="70588" y="115151"/>
                      <a:pt x="70588" y="115151"/>
                      <a:pt x="70588" y="115151"/>
                    </a:cubicBezTo>
                    <a:cubicBezTo>
                      <a:pt x="70588" y="115151"/>
                      <a:pt x="72100" y="114545"/>
                      <a:pt x="73109" y="114545"/>
                    </a:cubicBezTo>
                    <a:cubicBezTo>
                      <a:pt x="73613" y="114545"/>
                      <a:pt x="75630" y="113333"/>
                      <a:pt x="75630" y="113333"/>
                    </a:cubicBezTo>
                    <a:cubicBezTo>
                      <a:pt x="75630" y="113333"/>
                      <a:pt x="76134" y="112121"/>
                      <a:pt x="76638" y="112121"/>
                    </a:cubicBezTo>
                    <a:cubicBezTo>
                      <a:pt x="77142" y="111515"/>
                      <a:pt x="78655" y="111515"/>
                      <a:pt x="79159" y="111515"/>
                    </a:cubicBezTo>
                    <a:cubicBezTo>
                      <a:pt x="80168" y="111515"/>
                      <a:pt x="81680" y="110909"/>
                      <a:pt x="81680" y="110909"/>
                    </a:cubicBezTo>
                    <a:cubicBezTo>
                      <a:pt x="82689" y="109696"/>
                      <a:pt x="82689" y="109696"/>
                      <a:pt x="82689" y="109696"/>
                    </a:cubicBezTo>
                    <a:cubicBezTo>
                      <a:pt x="82689" y="109696"/>
                      <a:pt x="83193" y="109090"/>
                      <a:pt x="84201" y="109090"/>
                    </a:cubicBezTo>
                    <a:cubicBezTo>
                      <a:pt x="84705" y="109696"/>
                      <a:pt x="86722" y="109696"/>
                      <a:pt x="86722" y="109696"/>
                    </a:cubicBezTo>
                    <a:cubicBezTo>
                      <a:pt x="88235" y="108484"/>
                      <a:pt x="88235" y="108484"/>
                      <a:pt x="88235" y="108484"/>
                    </a:cubicBezTo>
                    <a:cubicBezTo>
                      <a:pt x="89747" y="107878"/>
                      <a:pt x="89747" y="107878"/>
                      <a:pt x="89747" y="107878"/>
                    </a:cubicBezTo>
                    <a:cubicBezTo>
                      <a:pt x="89747" y="107878"/>
                      <a:pt x="89747" y="107272"/>
                      <a:pt x="90252" y="107878"/>
                    </a:cubicBezTo>
                    <a:cubicBezTo>
                      <a:pt x="90756" y="108484"/>
                      <a:pt x="91764" y="109696"/>
                      <a:pt x="91764" y="109696"/>
                    </a:cubicBezTo>
                    <a:cubicBezTo>
                      <a:pt x="93781" y="110303"/>
                      <a:pt x="93781" y="110303"/>
                      <a:pt x="93781" y="110303"/>
                    </a:cubicBezTo>
                    <a:cubicBezTo>
                      <a:pt x="95294" y="109696"/>
                      <a:pt x="95294" y="109696"/>
                      <a:pt x="95294" y="109696"/>
                    </a:cubicBezTo>
                    <a:cubicBezTo>
                      <a:pt x="96302" y="108484"/>
                      <a:pt x="96302" y="108484"/>
                      <a:pt x="96302" y="108484"/>
                    </a:cubicBezTo>
                    <a:cubicBezTo>
                      <a:pt x="96302" y="108484"/>
                      <a:pt x="96302" y="107878"/>
                      <a:pt x="97815" y="107878"/>
                    </a:cubicBezTo>
                    <a:cubicBezTo>
                      <a:pt x="99327" y="107878"/>
                      <a:pt x="99831" y="107878"/>
                      <a:pt x="99831" y="107878"/>
                    </a:cubicBezTo>
                    <a:cubicBezTo>
                      <a:pt x="99831" y="107878"/>
                      <a:pt x="101344" y="107878"/>
                      <a:pt x="101344" y="107272"/>
                    </a:cubicBezTo>
                    <a:cubicBezTo>
                      <a:pt x="101344" y="106666"/>
                      <a:pt x="101344" y="105454"/>
                      <a:pt x="101848" y="104848"/>
                    </a:cubicBezTo>
                    <a:cubicBezTo>
                      <a:pt x="101848" y="104242"/>
                      <a:pt x="103865" y="101818"/>
                      <a:pt x="103865" y="101818"/>
                    </a:cubicBezTo>
                    <a:cubicBezTo>
                      <a:pt x="104873" y="101212"/>
                      <a:pt x="104873" y="101212"/>
                      <a:pt x="104873" y="101212"/>
                    </a:cubicBezTo>
                    <a:cubicBezTo>
                      <a:pt x="104369" y="99393"/>
                      <a:pt x="104369" y="99393"/>
                      <a:pt x="104369" y="99393"/>
                    </a:cubicBezTo>
                    <a:cubicBezTo>
                      <a:pt x="104873" y="98181"/>
                      <a:pt x="104873" y="98181"/>
                      <a:pt x="104873" y="98181"/>
                    </a:cubicBezTo>
                    <a:cubicBezTo>
                      <a:pt x="104873" y="98181"/>
                      <a:pt x="106386" y="97575"/>
                      <a:pt x="105882" y="98787"/>
                    </a:cubicBezTo>
                    <a:cubicBezTo>
                      <a:pt x="105378" y="99999"/>
                      <a:pt x="105882" y="100606"/>
                      <a:pt x="105882" y="100606"/>
                    </a:cubicBezTo>
                    <a:cubicBezTo>
                      <a:pt x="105882" y="100606"/>
                      <a:pt x="106386" y="99999"/>
                      <a:pt x="106890" y="99999"/>
                    </a:cubicBezTo>
                    <a:cubicBezTo>
                      <a:pt x="107899" y="99999"/>
                      <a:pt x="107899" y="99393"/>
                      <a:pt x="108403" y="99393"/>
                    </a:cubicBezTo>
                    <a:cubicBezTo>
                      <a:pt x="109411" y="99999"/>
                      <a:pt x="109915" y="99393"/>
                      <a:pt x="109915" y="99393"/>
                    </a:cubicBezTo>
                    <a:cubicBezTo>
                      <a:pt x="109915" y="99393"/>
                      <a:pt x="109411" y="98181"/>
                      <a:pt x="109915" y="98181"/>
                    </a:cubicBezTo>
                    <a:cubicBezTo>
                      <a:pt x="110420" y="98787"/>
                      <a:pt x="111428" y="98787"/>
                      <a:pt x="111428" y="98787"/>
                    </a:cubicBezTo>
                    <a:cubicBezTo>
                      <a:pt x="111428" y="98787"/>
                      <a:pt x="111932" y="98787"/>
                      <a:pt x="111932" y="98181"/>
                    </a:cubicBezTo>
                    <a:cubicBezTo>
                      <a:pt x="111932" y="98181"/>
                      <a:pt x="110420" y="96969"/>
                      <a:pt x="110924" y="96969"/>
                    </a:cubicBezTo>
                    <a:cubicBezTo>
                      <a:pt x="111428" y="97575"/>
                      <a:pt x="112436" y="96969"/>
                      <a:pt x="112436" y="96969"/>
                    </a:cubicBezTo>
                    <a:cubicBezTo>
                      <a:pt x="112436" y="96969"/>
                      <a:pt x="113949" y="97575"/>
                      <a:pt x="112436" y="96363"/>
                    </a:cubicBezTo>
                    <a:cubicBezTo>
                      <a:pt x="111428" y="94545"/>
                      <a:pt x="112941" y="94545"/>
                      <a:pt x="112941" y="94545"/>
                    </a:cubicBezTo>
                    <a:cubicBezTo>
                      <a:pt x="112941" y="94545"/>
                      <a:pt x="114453" y="95151"/>
                      <a:pt x="113949" y="95151"/>
                    </a:cubicBezTo>
                    <a:cubicBezTo>
                      <a:pt x="113445" y="94545"/>
                      <a:pt x="111428" y="91515"/>
                      <a:pt x="111428" y="91515"/>
                    </a:cubicBezTo>
                    <a:cubicBezTo>
                      <a:pt x="111428" y="90909"/>
                      <a:pt x="111428" y="90909"/>
                      <a:pt x="111428" y="90909"/>
                    </a:cubicBezTo>
                    <a:cubicBezTo>
                      <a:pt x="111428" y="89696"/>
                      <a:pt x="111428" y="89696"/>
                      <a:pt x="111428" y="89696"/>
                    </a:cubicBezTo>
                    <a:cubicBezTo>
                      <a:pt x="111428" y="89696"/>
                      <a:pt x="112436" y="90303"/>
                      <a:pt x="112941" y="90909"/>
                    </a:cubicBezTo>
                    <a:cubicBezTo>
                      <a:pt x="112941" y="90909"/>
                      <a:pt x="112941" y="90909"/>
                      <a:pt x="113445" y="91515"/>
                    </a:cubicBezTo>
                    <a:cubicBezTo>
                      <a:pt x="114453" y="92121"/>
                      <a:pt x="113949" y="93333"/>
                      <a:pt x="114453" y="93333"/>
                    </a:cubicBezTo>
                    <a:cubicBezTo>
                      <a:pt x="114957" y="93939"/>
                      <a:pt x="116470" y="93333"/>
                      <a:pt x="116470" y="93333"/>
                    </a:cubicBezTo>
                    <a:cubicBezTo>
                      <a:pt x="117478" y="91515"/>
                      <a:pt x="117478" y="91515"/>
                      <a:pt x="117478" y="91515"/>
                    </a:cubicBezTo>
                    <a:cubicBezTo>
                      <a:pt x="117478" y="91515"/>
                      <a:pt x="119495" y="89090"/>
                      <a:pt x="118991" y="89090"/>
                    </a:cubicBezTo>
                    <a:cubicBezTo>
                      <a:pt x="118487" y="88484"/>
                      <a:pt x="115966" y="89696"/>
                      <a:pt x="115966" y="89696"/>
                    </a:cubicBezTo>
                    <a:cubicBezTo>
                      <a:pt x="116974" y="87272"/>
                      <a:pt x="116974" y="87272"/>
                      <a:pt x="116974" y="87272"/>
                    </a:cubicBezTo>
                    <a:cubicBezTo>
                      <a:pt x="115462" y="86666"/>
                      <a:pt x="115462" y="86666"/>
                      <a:pt x="115462" y="86666"/>
                    </a:cubicBezTo>
                    <a:cubicBezTo>
                      <a:pt x="114957" y="86060"/>
                      <a:pt x="114957" y="86060"/>
                      <a:pt x="114957" y="86060"/>
                    </a:cubicBezTo>
                    <a:cubicBezTo>
                      <a:pt x="114957" y="86060"/>
                      <a:pt x="116470" y="86060"/>
                      <a:pt x="116470" y="86060"/>
                    </a:cubicBezTo>
                    <a:cubicBezTo>
                      <a:pt x="116974" y="86060"/>
                      <a:pt x="117983" y="85454"/>
                      <a:pt x="117983" y="85454"/>
                    </a:cubicBezTo>
                    <a:cubicBezTo>
                      <a:pt x="117983" y="84242"/>
                      <a:pt x="117983" y="84242"/>
                      <a:pt x="117983" y="84242"/>
                    </a:cubicBezTo>
                    <a:cubicBezTo>
                      <a:pt x="116470" y="83030"/>
                      <a:pt x="116470" y="83030"/>
                      <a:pt x="116470" y="83030"/>
                    </a:cubicBezTo>
                    <a:cubicBezTo>
                      <a:pt x="116974" y="82424"/>
                      <a:pt x="116974" y="82424"/>
                      <a:pt x="116974" y="82424"/>
                    </a:cubicBezTo>
                    <a:cubicBezTo>
                      <a:pt x="117478" y="81212"/>
                      <a:pt x="117478" y="81212"/>
                      <a:pt x="117478" y="81212"/>
                    </a:cubicBezTo>
                    <a:cubicBezTo>
                      <a:pt x="118487" y="80606"/>
                      <a:pt x="118487" y="80606"/>
                      <a:pt x="118487" y="80606"/>
                    </a:cubicBezTo>
                    <a:cubicBezTo>
                      <a:pt x="120000" y="76969"/>
                      <a:pt x="120000" y="76969"/>
                      <a:pt x="120000" y="76969"/>
                    </a:cubicBezTo>
                    <a:cubicBezTo>
                      <a:pt x="119495" y="75757"/>
                      <a:pt x="119495" y="75757"/>
                      <a:pt x="119495" y="75757"/>
                    </a:cubicBezTo>
                    <a:cubicBezTo>
                      <a:pt x="118487" y="75757"/>
                      <a:pt x="118487" y="75757"/>
                      <a:pt x="118487" y="75757"/>
                    </a:cubicBezTo>
                    <a:cubicBezTo>
                      <a:pt x="118487" y="73333"/>
                      <a:pt x="118487" y="73333"/>
                      <a:pt x="118487" y="73333"/>
                    </a:cubicBezTo>
                    <a:cubicBezTo>
                      <a:pt x="116470" y="72121"/>
                      <a:pt x="116470" y="72121"/>
                      <a:pt x="116470" y="72121"/>
                    </a:cubicBezTo>
                    <a:cubicBezTo>
                      <a:pt x="116470" y="72121"/>
                      <a:pt x="114957" y="70909"/>
                      <a:pt x="114957" y="70303"/>
                    </a:cubicBezTo>
                    <a:cubicBezTo>
                      <a:pt x="114957" y="70303"/>
                      <a:pt x="114957" y="69090"/>
                      <a:pt x="114453" y="69696"/>
                    </a:cubicBezTo>
                    <a:cubicBezTo>
                      <a:pt x="113949" y="69696"/>
                      <a:pt x="113445" y="69090"/>
                      <a:pt x="113445" y="69090"/>
                    </a:cubicBezTo>
                    <a:cubicBezTo>
                      <a:pt x="113445" y="69090"/>
                      <a:pt x="113445" y="67272"/>
                      <a:pt x="113445" y="67272"/>
                    </a:cubicBezTo>
                    <a:cubicBezTo>
                      <a:pt x="113445" y="67272"/>
                      <a:pt x="114453" y="66666"/>
                      <a:pt x="114453" y="66060"/>
                    </a:cubicBezTo>
                    <a:cubicBezTo>
                      <a:pt x="114957" y="65454"/>
                      <a:pt x="114453" y="64242"/>
                      <a:pt x="114453" y="64242"/>
                    </a:cubicBezTo>
                    <a:cubicBezTo>
                      <a:pt x="113949" y="64242"/>
                      <a:pt x="112941" y="64848"/>
                      <a:pt x="112941" y="64848"/>
                    </a:cubicBezTo>
                    <a:cubicBezTo>
                      <a:pt x="109915" y="65454"/>
                      <a:pt x="109915" y="65454"/>
                      <a:pt x="109915" y="65454"/>
                    </a:cubicBezTo>
                    <a:cubicBezTo>
                      <a:pt x="108907" y="64848"/>
                      <a:pt x="108907" y="64848"/>
                      <a:pt x="108907" y="64848"/>
                    </a:cubicBezTo>
                    <a:cubicBezTo>
                      <a:pt x="108907" y="64848"/>
                      <a:pt x="109411" y="64848"/>
                      <a:pt x="109411" y="64242"/>
                    </a:cubicBezTo>
                    <a:cubicBezTo>
                      <a:pt x="109915" y="63636"/>
                      <a:pt x="109915" y="63030"/>
                      <a:pt x="110420" y="62424"/>
                    </a:cubicBezTo>
                    <a:cubicBezTo>
                      <a:pt x="110924" y="61818"/>
                      <a:pt x="110924" y="62424"/>
                      <a:pt x="111428" y="61212"/>
                    </a:cubicBezTo>
                    <a:cubicBezTo>
                      <a:pt x="112436" y="60606"/>
                      <a:pt x="113445" y="59393"/>
                      <a:pt x="113445" y="59393"/>
                    </a:cubicBezTo>
                    <a:cubicBezTo>
                      <a:pt x="113445" y="57575"/>
                      <a:pt x="113445" y="57575"/>
                      <a:pt x="113445" y="57575"/>
                    </a:cubicBezTo>
                    <a:cubicBezTo>
                      <a:pt x="112941" y="55757"/>
                      <a:pt x="112941" y="55757"/>
                      <a:pt x="112941" y="55757"/>
                    </a:cubicBezTo>
                    <a:cubicBezTo>
                      <a:pt x="112941" y="55757"/>
                      <a:pt x="112436" y="55151"/>
                      <a:pt x="111932" y="55151"/>
                    </a:cubicBezTo>
                    <a:cubicBezTo>
                      <a:pt x="111428" y="55151"/>
                      <a:pt x="111932" y="56363"/>
                      <a:pt x="110924" y="55151"/>
                    </a:cubicBezTo>
                    <a:cubicBezTo>
                      <a:pt x="110420" y="54545"/>
                      <a:pt x="110420" y="54545"/>
                      <a:pt x="109915" y="53333"/>
                    </a:cubicBezTo>
                    <a:cubicBezTo>
                      <a:pt x="109411" y="52727"/>
                      <a:pt x="109411" y="51515"/>
                      <a:pt x="109411" y="51515"/>
                    </a:cubicBezTo>
                    <a:cubicBezTo>
                      <a:pt x="109411" y="51515"/>
                      <a:pt x="108403" y="50909"/>
                      <a:pt x="108907" y="50909"/>
                    </a:cubicBezTo>
                    <a:cubicBezTo>
                      <a:pt x="109915" y="50909"/>
                      <a:pt x="110420" y="51515"/>
                      <a:pt x="110924" y="50909"/>
                    </a:cubicBezTo>
                    <a:cubicBezTo>
                      <a:pt x="111428" y="50303"/>
                      <a:pt x="111428" y="50909"/>
                      <a:pt x="111428" y="50303"/>
                    </a:cubicBezTo>
                    <a:cubicBezTo>
                      <a:pt x="111428" y="49696"/>
                      <a:pt x="111932" y="47878"/>
                      <a:pt x="111932" y="47878"/>
                    </a:cubicBezTo>
                    <a:cubicBezTo>
                      <a:pt x="111932" y="47272"/>
                      <a:pt x="111932" y="47272"/>
                      <a:pt x="112941" y="46666"/>
                    </a:cubicBezTo>
                    <a:cubicBezTo>
                      <a:pt x="114453" y="46060"/>
                      <a:pt x="113949" y="46060"/>
                      <a:pt x="114957" y="46060"/>
                    </a:cubicBezTo>
                    <a:cubicBezTo>
                      <a:pt x="115462" y="45454"/>
                      <a:pt x="115966" y="44848"/>
                      <a:pt x="115462" y="44848"/>
                    </a:cubicBezTo>
                    <a:cubicBezTo>
                      <a:pt x="115462" y="44242"/>
                      <a:pt x="114453" y="44242"/>
                      <a:pt x="114453" y="44242"/>
                    </a:cubicBezTo>
                    <a:cubicBezTo>
                      <a:pt x="113949" y="43636"/>
                      <a:pt x="112941" y="44848"/>
                      <a:pt x="112941" y="44848"/>
                    </a:cubicBezTo>
                    <a:cubicBezTo>
                      <a:pt x="112941" y="44848"/>
                      <a:pt x="111932" y="45454"/>
                      <a:pt x="111428" y="46060"/>
                    </a:cubicBezTo>
                    <a:cubicBezTo>
                      <a:pt x="110924" y="46666"/>
                      <a:pt x="110420" y="46060"/>
                      <a:pt x="109915" y="46060"/>
                    </a:cubicBezTo>
                    <a:cubicBezTo>
                      <a:pt x="109411" y="46060"/>
                      <a:pt x="109411" y="46060"/>
                      <a:pt x="109411" y="46060"/>
                    </a:cubicBezTo>
                    <a:cubicBezTo>
                      <a:pt x="109411" y="46060"/>
                      <a:pt x="108403" y="45454"/>
                      <a:pt x="107899" y="46666"/>
                    </a:cubicBezTo>
                    <a:cubicBezTo>
                      <a:pt x="107899" y="47878"/>
                      <a:pt x="106890" y="49090"/>
                      <a:pt x="106890" y="49090"/>
                    </a:cubicBezTo>
                    <a:cubicBezTo>
                      <a:pt x="106890" y="49090"/>
                      <a:pt x="106386" y="49696"/>
                      <a:pt x="106386" y="48484"/>
                    </a:cubicBezTo>
                    <a:cubicBezTo>
                      <a:pt x="106386" y="47878"/>
                      <a:pt x="105882" y="46060"/>
                      <a:pt x="105882" y="46060"/>
                    </a:cubicBezTo>
                    <a:cubicBezTo>
                      <a:pt x="105882" y="46060"/>
                      <a:pt x="105882" y="46060"/>
                      <a:pt x="105882" y="46060"/>
                    </a:cubicBezTo>
                    <a:cubicBezTo>
                      <a:pt x="105378" y="46060"/>
                      <a:pt x="103865" y="45454"/>
                      <a:pt x="103865" y="45454"/>
                    </a:cubicBezTo>
                    <a:cubicBezTo>
                      <a:pt x="103865" y="45454"/>
                      <a:pt x="104369" y="45454"/>
                      <a:pt x="104369" y="44242"/>
                    </a:cubicBezTo>
                    <a:cubicBezTo>
                      <a:pt x="103865" y="43636"/>
                      <a:pt x="103865" y="43030"/>
                      <a:pt x="103865" y="43030"/>
                    </a:cubicBezTo>
                    <a:cubicBezTo>
                      <a:pt x="104369" y="43030"/>
                      <a:pt x="104873" y="43030"/>
                      <a:pt x="104873" y="43030"/>
                    </a:cubicBezTo>
                    <a:cubicBezTo>
                      <a:pt x="105378" y="43030"/>
                      <a:pt x="105378" y="43030"/>
                      <a:pt x="105378" y="41818"/>
                    </a:cubicBezTo>
                    <a:cubicBezTo>
                      <a:pt x="105378" y="40000"/>
                      <a:pt x="104873" y="39393"/>
                      <a:pt x="104873" y="39393"/>
                    </a:cubicBezTo>
                    <a:cubicBezTo>
                      <a:pt x="104873" y="39393"/>
                      <a:pt x="104369" y="38787"/>
                      <a:pt x="104369" y="38787"/>
                    </a:cubicBezTo>
                    <a:cubicBezTo>
                      <a:pt x="104369" y="36363"/>
                      <a:pt x="104369" y="36363"/>
                      <a:pt x="104369" y="36363"/>
                    </a:cubicBezTo>
                    <a:cubicBezTo>
                      <a:pt x="104369" y="36363"/>
                      <a:pt x="104369" y="35757"/>
                      <a:pt x="103865" y="35151"/>
                    </a:cubicBezTo>
                    <a:cubicBezTo>
                      <a:pt x="103361" y="34545"/>
                      <a:pt x="103361" y="33939"/>
                      <a:pt x="102857" y="34545"/>
                    </a:cubicBezTo>
                    <a:cubicBezTo>
                      <a:pt x="102857" y="34545"/>
                      <a:pt x="102352" y="35151"/>
                      <a:pt x="101848" y="35151"/>
                    </a:cubicBezTo>
                    <a:cubicBezTo>
                      <a:pt x="101344" y="34545"/>
                      <a:pt x="100336" y="33939"/>
                      <a:pt x="100336" y="33939"/>
                    </a:cubicBezTo>
                    <a:cubicBezTo>
                      <a:pt x="98319" y="32727"/>
                      <a:pt x="98319" y="32727"/>
                      <a:pt x="98319" y="32727"/>
                    </a:cubicBezTo>
                    <a:cubicBezTo>
                      <a:pt x="98319" y="32727"/>
                      <a:pt x="98319" y="32727"/>
                      <a:pt x="97815" y="33333"/>
                    </a:cubicBezTo>
                    <a:cubicBezTo>
                      <a:pt x="97815" y="33939"/>
                      <a:pt x="97310" y="33333"/>
                      <a:pt x="97310" y="34545"/>
                    </a:cubicBezTo>
                    <a:cubicBezTo>
                      <a:pt x="97815" y="35151"/>
                      <a:pt x="97815" y="35757"/>
                      <a:pt x="97815" y="36363"/>
                    </a:cubicBezTo>
                    <a:cubicBezTo>
                      <a:pt x="97310" y="36969"/>
                      <a:pt x="97310" y="37575"/>
                      <a:pt x="97310" y="38787"/>
                    </a:cubicBezTo>
                    <a:cubicBezTo>
                      <a:pt x="96806" y="39393"/>
                      <a:pt x="96302" y="39393"/>
                      <a:pt x="96302" y="40000"/>
                    </a:cubicBezTo>
                    <a:cubicBezTo>
                      <a:pt x="96302" y="40606"/>
                      <a:pt x="96806" y="40606"/>
                      <a:pt x="96806" y="41212"/>
                    </a:cubicBezTo>
                    <a:cubicBezTo>
                      <a:pt x="96806" y="41212"/>
                      <a:pt x="96302" y="42424"/>
                      <a:pt x="95798" y="42424"/>
                    </a:cubicBezTo>
                    <a:cubicBezTo>
                      <a:pt x="95798" y="43030"/>
                      <a:pt x="95294" y="43636"/>
                      <a:pt x="94789" y="43636"/>
                    </a:cubicBezTo>
                    <a:cubicBezTo>
                      <a:pt x="94789" y="43030"/>
                      <a:pt x="94285" y="43030"/>
                      <a:pt x="93781" y="43030"/>
                    </a:cubicBezTo>
                    <a:cubicBezTo>
                      <a:pt x="93277" y="43030"/>
                      <a:pt x="92773" y="43636"/>
                      <a:pt x="92773" y="43636"/>
                    </a:cubicBezTo>
                    <a:cubicBezTo>
                      <a:pt x="92773" y="43636"/>
                      <a:pt x="92268" y="44242"/>
                      <a:pt x="91764" y="43636"/>
                    </a:cubicBezTo>
                    <a:cubicBezTo>
                      <a:pt x="90756" y="43030"/>
                      <a:pt x="90252" y="42424"/>
                      <a:pt x="90252" y="42424"/>
                    </a:cubicBezTo>
                    <a:cubicBezTo>
                      <a:pt x="90252" y="41212"/>
                      <a:pt x="90252" y="41212"/>
                      <a:pt x="90252" y="41212"/>
                    </a:cubicBezTo>
                    <a:cubicBezTo>
                      <a:pt x="90252" y="41212"/>
                      <a:pt x="92268" y="41818"/>
                      <a:pt x="89747" y="40000"/>
                    </a:cubicBezTo>
                    <a:cubicBezTo>
                      <a:pt x="87731" y="38787"/>
                      <a:pt x="87731" y="38787"/>
                      <a:pt x="87731" y="38787"/>
                    </a:cubicBezTo>
                    <a:cubicBezTo>
                      <a:pt x="87731" y="38787"/>
                      <a:pt x="87731" y="39393"/>
                      <a:pt x="87226" y="40000"/>
                    </a:cubicBezTo>
                    <a:cubicBezTo>
                      <a:pt x="86722" y="40000"/>
                      <a:pt x="86722" y="40606"/>
                      <a:pt x="86722" y="40606"/>
                    </a:cubicBezTo>
                    <a:cubicBezTo>
                      <a:pt x="86218" y="41818"/>
                      <a:pt x="86218" y="41818"/>
                      <a:pt x="86218" y="41818"/>
                    </a:cubicBezTo>
                    <a:cubicBezTo>
                      <a:pt x="85714" y="41818"/>
                      <a:pt x="85714" y="41818"/>
                      <a:pt x="85714" y="41818"/>
                    </a:cubicBezTo>
                    <a:cubicBezTo>
                      <a:pt x="84705" y="43636"/>
                      <a:pt x="84705" y="43636"/>
                      <a:pt x="84705" y="43636"/>
                    </a:cubicBezTo>
                    <a:cubicBezTo>
                      <a:pt x="84705" y="43636"/>
                      <a:pt x="84201" y="44242"/>
                      <a:pt x="83697" y="44242"/>
                    </a:cubicBezTo>
                    <a:cubicBezTo>
                      <a:pt x="83697" y="44242"/>
                      <a:pt x="83193" y="44242"/>
                      <a:pt x="83193" y="44242"/>
                    </a:cubicBezTo>
                    <a:cubicBezTo>
                      <a:pt x="82689" y="44242"/>
                      <a:pt x="82184" y="44242"/>
                      <a:pt x="82184" y="43636"/>
                    </a:cubicBezTo>
                    <a:cubicBezTo>
                      <a:pt x="81680" y="43636"/>
                      <a:pt x="81680" y="43636"/>
                      <a:pt x="81680" y="43030"/>
                    </a:cubicBezTo>
                    <a:cubicBezTo>
                      <a:pt x="81680" y="42424"/>
                      <a:pt x="81680" y="41212"/>
                      <a:pt x="81176" y="40606"/>
                    </a:cubicBezTo>
                    <a:cubicBezTo>
                      <a:pt x="81176" y="40000"/>
                      <a:pt x="81176" y="40000"/>
                      <a:pt x="80672" y="38787"/>
                    </a:cubicBezTo>
                    <a:cubicBezTo>
                      <a:pt x="80168" y="38181"/>
                      <a:pt x="79663" y="36969"/>
                      <a:pt x="79663" y="36969"/>
                    </a:cubicBezTo>
                    <a:cubicBezTo>
                      <a:pt x="77142" y="35151"/>
                      <a:pt x="77142" y="35151"/>
                      <a:pt x="77142" y="35151"/>
                    </a:cubicBezTo>
                    <a:cubicBezTo>
                      <a:pt x="77142" y="35151"/>
                      <a:pt x="77647" y="34545"/>
                      <a:pt x="76638" y="34545"/>
                    </a:cubicBezTo>
                    <a:cubicBezTo>
                      <a:pt x="76134" y="35151"/>
                      <a:pt x="75126" y="36363"/>
                      <a:pt x="75126" y="36363"/>
                    </a:cubicBezTo>
                    <a:cubicBezTo>
                      <a:pt x="75126" y="36363"/>
                      <a:pt x="75126" y="37575"/>
                      <a:pt x="75126" y="38181"/>
                    </a:cubicBezTo>
                    <a:cubicBezTo>
                      <a:pt x="75126" y="38181"/>
                      <a:pt x="74621" y="38787"/>
                      <a:pt x="74621" y="39393"/>
                    </a:cubicBezTo>
                    <a:cubicBezTo>
                      <a:pt x="75126" y="40606"/>
                      <a:pt x="75630" y="41818"/>
                      <a:pt x="75126" y="42424"/>
                    </a:cubicBezTo>
                    <a:cubicBezTo>
                      <a:pt x="75126" y="42424"/>
                      <a:pt x="74621" y="43636"/>
                      <a:pt x="74621" y="44848"/>
                    </a:cubicBezTo>
                    <a:cubicBezTo>
                      <a:pt x="74621" y="46060"/>
                      <a:pt x="75126" y="47272"/>
                      <a:pt x="74621" y="47272"/>
                    </a:cubicBezTo>
                    <a:cubicBezTo>
                      <a:pt x="74117" y="47878"/>
                      <a:pt x="74117" y="48484"/>
                      <a:pt x="74117" y="48484"/>
                    </a:cubicBezTo>
                    <a:cubicBezTo>
                      <a:pt x="73613" y="48484"/>
                      <a:pt x="73613" y="48484"/>
                      <a:pt x="73613" y="48484"/>
                    </a:cubicBezTo>
                    <a:cubicBezTo>
                      <a:pt x="73613" y="48484"/>
                      <a:pt x="73613" y="47878"/>
                      <a:pt x="74117" y="46060"/>
                    </a:cubicBezTo>
                    <a:cubicBezTo>
                      <a:pt x="74117" y="44242"/>
                      <a:pt x="73613" y="43636"/>
                      <a:pt x="73613" y="43030"/>
                    </a:cubicBezTo>
                    <a:cubicBezTo>
                      <a:pt x="73109" y="43030"/>
                      <a:pt x="73109" y="43030"/>
                      <a:pt x="73109" y="42424"/>
                    </a:cubicBezTo>
                    <a:cubicBezTo>
                      <a:pt x="73109" y="41818"/>
                      <a:pt x="73109" y="41212"/>
                      <a:pt x="73109" y="41212"/>
                    </a:cubicBezTo>
                    <a:cubicBezTo>
                      <a:pt x="73109" y="41212"/>
                      <a:pt x="72100" y="40000"/>
                      <a:pt x="72100" y="39393"/>
                    </a:cubicBezTo>
                    <a:cubicBezTo>
                      <a:pt x="72100" y="38787"/>
                      <a:pt x="72605" y="38181"/>
                      <a:pt x="72605" y="36969"/>
                    </a:cubicBezTo>
                    <a:cubicBezTo>
                      <a:pt x="72605" y="35151"/>
                      <a:pt x="73109" y="35151"/>
                      <a:pt x="72605" y="34545"/>
                    </a:cubicBezTo>
                    <a:cubicBezTo>
                      <a:pt x="72100" y="33939"/>
                      <a:pt x="72605" y="33333"/>
                      <a:pt x="72100" y="32727"/>
                    </a:cubicBezTo>
                    <a:cubicBezTo>
                      <a:pt x="71596" y="32727"/>
                      <a:pt x="71596" y="33333"/>
                      <a:pt x="71092" y="32727"/>
                    </a:cubicBezTo>
                    <a:cubicBezTo>
                      <a:pt x="71092" y="32727"/>
                      <a:pt x="71092" y="33333"/>
                      <a:pt x="71092" y="33333"/>
                    </a:cubicBezTo>
                    <a:cubicBezTo>
                      <a:pt x="71596" y="32121"/>
                      <a:pt x="71596" y="32121"/>
                      <a:pt x="71596" y="32121"/>
                    </a:cubicBezTo>
                    <a:cubicBezTo>
                      <a:pt x="71596" y="32121"/>
                      <a:pt x="72100" y="29696"/>
                      <a:pt x="71596" y="30909"/>
                    </a:cubicBezTo>
                    <a:cubicBezTo>
                      <a:pt x="71092" y="31515"/>
                      <a:pt x="69579" y="32121"/>
                      <a:pt x="69579" y="31515"/>
                    </a:cubicBezTo>
                    <a:cubicBezTo>
                      <a:pt x="70084" y="30909"/>
                      <a:pt x="69579" y="30303"/>
                      <a:pt x="69579" y="30303"/>
                    </a:cubicBezTo>
                    <a:cubicBezTo>
                      <a:pt x="69579" y="30303"/>
                      <a:pt x="67563" y="30303"/>
                      <a:pt x="67563" y="30303"/>
                    </a:cubicBezTo>
                    <a:cubicBezTo>
                      <a:pt x="67563" y="30303"/>
                      <a:pt x="67563" y="29696"/>
                      <a:pt x="67563" y="30909"/>
                    </a:cubicBezTo>
                    <a:cubicBezTo>
                      <a:pt x="67563" y="31515"/>
                      <a:pt x="68067" y="32727"/>
                      <a:pt x="67058" y="32727"/>
                    </a:cubicBezTo>
                    <a:cubicBezTo>
                      <a:pt x="66050" y="33333"/>
                      <a:pt x="65546" y="33333"/>
                      <a:pt x="65546" y="33333"/>
                    </a:cubicBezTo>
                    <a:cubicBezTo>
                      <a:pt x="65546" y="32727"/>
                      <a:pt x="64537" y="32121"/>
                      <a:pt x="64537" y="32121"/>
                    </a:cubicBezTo>
                    <a:cubicBezTo>
                      <a:pt x="64537" y="32121"/>
                      <a:pt x="64033" y="32121"/>
                      <a:pt x="63529" y="32121"/>
                    </a:cubicBezTo>
                    <a:cubicBezTo>
                      <a:pt x="63529" y="32727"/>
                      <a:pt x="62521" y="32727"/>
                      <a:pt x="62521" y="32727"/>
                    </a:cubicBezTo>
                    <a:cubicBezTo>
                      <a:pt x="62521" y="33939"/>
                      <a:pt x="62521" y="33939"/>
                      <a:pt x="62521" y="33939"/>
                    </a:cubicBezTo>
                    <a:cubicBezTo>
                      <a:pt x="62521" y="34545"/>
                      <a:pt x="62521" y="34545"/>
                      <a:pt x="62521" y="34545"/>
                    </a:cubicBezTo>
                    <a:cubicBezTo>
                      <a:pt x="62521" y="34545"/>
                      <a:pt x="62016" y="34545"/>
                      <a:pt x="62016" y="34545"/>
                    </a:cubicBezTo>
                    <a:cubicBezTo>
                      <a:pt x="61512" y="35151"/>
                      <a:pt x="61008" y="35151"/>
                      <a:pt x="61512" y="35757"/>
                    </a:cubicBezTo>
                    <a:cubicBezTo>
                      <a:pt x="61512" y="35757"/>
                      <a:pt x="61512" y="35757"/>
                      <a:pt x="61512" y="36969"/>
                    </a:cubicBezTo>
                    <a:cubicBezTo>
                      <a:pt x="61512" y="37575"/>
                      <a:pt x="61512" y="37575"/>
                      <a:pt x="61512" y="38181"/>
                    </a:cubicBezTo>
                    <a:cubicBezTo>
                      <a:pt x="61008" y="38787"/>
                      <a:pt x="61008" y="39393"/>
                      <a:pt x="60504" y="40000"/>
                    </a:cubicBezTo>
                    <a:cubicBezTo>
                      <a:pt x="60504" y="40000"/>
                      <a:pt x="60000" y="40606"/>
                      <a:pt x="60000" y="40606"/>
                    </a:cubicBezTo>
                    <a:cubicBezTo>
                      <a:pt x="59495" y="41212"/>
                      <a:pt x="59495" y="41212"/>
                      <a:pt x="58991" y="41212"/>
                    </a:cubicBezTo>
                    <a:cubicBezTo>
                      <a:pt x="58487" y="41212"/>
                      <a:pt x="58487" y="41818"/>
                      <a:pt x="58487" y="41212"/>
                    </a:cubicBezTo>
                    <a:cubicBezTo>
                      <a:pt x="58487" y="40000"/>
                      <a:pt x="58487" y="39393"/>
                      <a:pt x="58487" y="38181"/>
                    </a:cubicBezTo>
                    <a:cubicBezTo>
                      <a:pt x="58487" y="37575"/>
                      <a:pt x="58991" y="37575"/>
                      <a:pt x="57983" y="36363"/>
                    </a:cubicBezTo>
                    <a:cubicBezTo>
                      <a:pt x="57478" y="35151"/>
                      <a:pt x="56974" y="35151"/>
                      <a:pt x="56974" y="34545"/>
                    </a:cubicBezTo>
                    <a:cubicBezTo>
                      <a:pt x="56974" y="34545"/>
                      <a:pt x="56974" y="33939"/>
                      <a:pt x="56974" y="33333"/>
                    </a:cubicBezTo>
                    <a:cubicBezTo>
                      <a:pt x="56974" y="32727"/>
                      <a:pt x="56974" y="33939"/>
                      <a:pt x="56974" y="31515"/>
                    </a:cubicBezTo>
                    <a:cubicBezTo>
                      <a:pt x="57478" y="29696"/>
                      <a:pt x="56974" y="29090"/>
                      <a:pt x="56974" y="29090"/>
                    </a:cubicBezTo>
                    <a:cubicBezTo>
                      <a:pt x="56974" y="29090"/>
                      <a:pt x="57478" y="26060"/>
                      <a:pt x="57478" y="26060"/>
                    </a:cubicBezTo>
                    <a:cubicBezTo>
                      <a:pt x="56974" y="26060"/>
                      <a:pt x="55462" y="26060"/>
                      <a:pt x="54957" y="26060"/>
                    </a:cubicBezTo>
                    <a:cubicBezTo>
                      <a:pt x="54453" y="26060"/>
                      <a:pt x="54453" y="26060"/>
                      <a:pt x="53949" y="26060"/>
                    </a:cubicBezTo>
                    <a:cubicBezTo>
                      <a:pt x="53949" y="26666"/>
                      <a:pt x="53445" y="26060"/>
                      <a:pt x="53445" y="27272"/>
                    </a:cubicBezTo>
                    <a:cubicBezTo>
                      <a:pt x="52941" y="28484"/>
                      <a:pt x="52436" y="28484"/>
                      <a:pt x="52436" y="29696"/>
                    </a:cubicBezTo>
                    <a:cubicBezTo>
                      <a:pt x="52436" y="30303"/>
                      <a:pt x="52436" y="31515"/>
                      <a:pt x="52436" y="31515"/>
                    </a:cubicBezTo>
                    <a:cubicBezTo>
                      <a:pt x="52436" y="32121"/>
                      <a:pt x="51932" y="32727"/>
                      <a:pt x="51932" y="32727"/>
                    </a:cubicBezTo>
                    <a:cubicBezTo>
                      <a:pt x="51932" y="32727"/>
                      <a:pt x="51932" y="33333"/>
                      <a:pt x="51932" y="34545"/>
                    </a:cubicBezTo>
                    <a:cubicBezTo>
                      <a:pt x="51428" y="35757"/>
                      <a:pt x="51428" y="36363"/>
                      <a:pt x="51428" y="36969"/>
                    </a:cubicBezTo>
                    <a:cubicBezTo>
                      <a:pt x="51428" y="36969"/>
                      <a:pt x="51428" y="36969"/>
                      <a:pt x="50924" y="37575"/>
                    </a:cubicBezTo>
                    <a:cubicBezTo>
                      <a:pt x="50420" y="38181"/>
                      <a:pt x="49411" y="40000"/>
                      <a:pt x="48907" y="40000"/>
                    </a:cubicBezTo>
                    <a:cubicBezTo>
                      <a:pt x="48907" y="40000"/>
                      <a:pt x="48907" y="40000"/>
                      <a:pt x="48403" y="40606"/>
                    </a:cubicBezTo>
                    <a:cubicBezTo>
                      <a:pt x="48403" y="40606"/>
                      <a:pt x="47394" y="42424"/>
                      <a:pt x="46890" y="42424"/>
                    </a:cubicBezTo>
                    <a:cubicBezTo>
                      <a:pt x="46386" y="43030"/>
                      <a:pt x="46890" y="43030"/>
                      <a:pt x="46386" y="43030"/>
                    </a:cubicBezTo>
                    <a:cubicBezTo>
                      <a:pt x="46386" y="42424"/>
                      <a:pt x="45882" y="42424"/>
                      <a:pt x="45882" y="41818"/>
                    </a:cubicBezTo>
                    <a:cubicBezTo>
                      <a:pt x="45882" y="40606"/>
                      <a:pt x="45882" y="40606"/>
                      <a:pt x="46386" y="39393"/>
                    </a:cubicBezTo>
                    <a:cubicBezTo>
                      <a:pt x="46386" y="38787"/>
                      <a:pt x="46890" y="37575"/>
                      <a:pt x="46890" y="37575"/>
                    </a:cubicBezTo>
                    <a:cubicBezTo>
                      <a:pt x="46890" y="37575"/>
                      <a:pt x="47394" y="36969"/>
                      <a:pt x="46890" y="36969"/>
                    </a:cubicBezTo>
                    <a:cubicBezTo>
                      <a:pt x="46386" y="36969"/>
                      <a:pt x="45882" y="36969"/>
                      <a:pt x="45378" y="36969"/>
                    </a:cubicBezTo>
                    <a:cubicBezTo>
                      <a:pt x="44369" y="36969"/>
                      <a:pt x="43361" y="37575"/>
                      <a:pt x="42857" y="38181"/>
                    </a:cubicBezTo>
                    <a:cubicBezTo>
                      <a:pt x="42352" y="38181"/>
                      <a:pt x="42352" y="38787"/>
                      <a:pt x="41344" y="40000"/>
                    </a:cubicBezTo>
                    <a:cubicBezTo>
                      <a:pt x="40336" y="40606"/>
                      <a:pt x="40336" y="40606"/>
                      <a:pt x="40336" y="40606"/>
                    </a:cubicBezTo>
                    <a:cubicBezTo>
                      <a:pt x="39831" y="41818"/>
                      <a:pt x="39831" y="41818"/>
                      <a:pt x="39831" y="41818"/>
                    </a:cubicBezTo>
                    <a:cubicBezTo>
                      <a:pt x="39831" y="42424"/>
                      <a:pt x="39831" y="42424"/>
                      <a:pt x="39831" y="42424"/>
                    </a:cubicBezTo>
                    <a:cubicBezTo>
                      <a:pt x="39831" y="42424"/>
                      <a:pt x="39831" y="41212"/>
                      <a:pt x="39831" y="41212"/>
                    </a:cubicBezTo>
                    <a:cubicBezTo>
                      <a:pt x="39831" y="41212"/>
                      <a:pt x="39327" y="41212"/>
                      <a:pt x="39327" y="41818"/>
                    </a:cubicBezTo>
                    <a:cubicBezTo>
                      <a:pt x="39327" y="41818"/>
                      <a:pt x="38823" y="42424"/>
                      <a:pt x="38823" y="42424"/>
                    </a:cubicBezTo>
                    <a:cubicBezTo>
                      <a:pt x="38319" y="43030"/>
                      <a:pt x="38319" y="43636"/>
                      <a:pt x="38319" y="44242"/>
                    </a:cubicBezTo>
                    <a:cubicBezTo>
                      <a:pt x="37815" y="44848"/>
                      <a:pt x="37815" y="46060"/>
                      <a:pt x="37310" y="46060"/>
                    </a:cubicBezTo>
                    <a:cubicBezTo>
                      <a:pt x="37310" y="46060"/>
                      <a:pt x="37310" y="46666"/>
                      <a:pt x="37310" y="46666"/>
                    </a:cubicBezTo>
                    <a:cubicBezTo>
                      <a:pt x="36806" y="46666"/>
                      <a:pt x="36302" y="47272"/>
                      <a:pt x="36302" y="47272"/>
                    </a:cubicBezTo>
                    <a:cubicBezTo>
                      <a:pt x="36302" y="47878"/>
                      <a:pt x="35798" y="46666"/>
                      <a:pt x="35798" y="45454"/>
                    </a:cubicBezTo>
                    <a:cubicBezTo>
                      <a:pt x="36302" y="44848"/>
                      <a:pt x="36302" y="44848"/>
                      <a:pt x="36302" y="44242"/>
                    </a:cubicBezTo>
                    <a:cubicBezTo>
                      <a:pt x="36806" y="44242"/>
                      <a:pt x="36806" y="43030"/>
                      <a:pt x="37310" y="43030"/>
                    </a:cubicBezTo>
                    <a:cubicBezTo>
                      <a:pt x="37310" y="43030"/>
                      <a:pt x="37310" y="43636"/>
                      <a:pt x="37310" y="42424"/>
                    </a:cubicBezTo>
                    <a:cubicBezTo>
                      <a:pt x="37815" y="41212"/>
                      <a:pt x="37815" y="40606"/>
                      <a:pt x="37815" y="40606"/>
                    </a:cubicBezTo>
                    <a:cubicBezTo>
                      <a:pt x="37815" y="40606"/>
                      <a:pt x="37815" y="40606"/>
                      <a:pt x="37815" y="40000"/>
                    </a:cubicBezTo>
                    <a:cubicBezTo>
                      <a:pt x="37310" y="39393"/>
                      <a:pt x="37310" y="40000"/>
                      <a:pt x="37310" y="39393"/>
                    </a:cubicBezTo>
                    <a:cubicBezTo>
                      <a:pt x="37815" y="38787"/>
                      <a:pt x="37815" y="38181"/>
                      <a:pt x="37815" y="37575"/>
                    </a:cubicBezTo>
                    <a:cubicBezTo>
                      <a:pt x="38319" y="37575"/>
                      <a:pt x="38319" y="36969"/>
                      <a:pt x="38319" y="36969"/>
                    </a:cubicBezTo>
                    <a:cubicBezTo>
                      <a:pt x="38319" y="36969"/>
                      <a:pt x="38319" y="36969"/>
                      <a:pt x="38319" y="36363"/>
                    </a:cubicBezTo>
                    <a:cubicBezTo>
                      <a:pt x="38319" y="36363"/>
                      <a:pt x="37815" y="35757"/>
                      <a:pt x="37815" y="35757"/>
                    </a:cubicBezTo>
                    <a:cubicBezTo>
                      <a:pt x="37815" y="35757"/>
                      <a:pt x="37815" y="35151"/>
                      <a:pt x="37815" y="35151"/>
                    </a:cubicBezTo>
                    <a:cubicBezTo>
                      <a:pt x="37815" y="35151"/>
                      <a:pt x="38319" y="34545"/>
                      <a:pt x="38319" y="33939"/>
                    </a:cubicBezTo>
                    <a:cubicBezTo>
                      <a:pt x="37815" y="33939"/>
                      <a:pt x="37815" y="33333"/>
                      <a:pt x="37310" y="32727"/>
                    </a:cubicBezTo>
                    <a:cubicBezTo>
                      <a:pt x="36806" y="32727"/>
                      <a:pt x="36806" y="32727"/>
                      <a:pt x="36806" y="32121"/>
                    </a:cubicBezTo>
                    <a:cubicBezTo>
                      <a:pt x="36806" y="32121"/>
                      <a:pt x="35798" y="31515"/>
                      <a:pt x="35798" y="31515"/>
                    </a:cubicBezTo>
                    <a:cubicBezTo>
                      <a:pt x="35798" y="31515"/>
                      <a:pt x="36302" y="30303"/>
                      <a:pt x="36302" y="30303"/>
                    </a:cubicBezTo>
                    <a:cubicBezTo>
                      <a:pt x="36302" y="30303"/>
                      <a:pt x="36302" y="29696"/>
                      <a:pt x="36806" y="29696"/>
                    </a:cubicBezTo>
                    <a:cubicBezTo>
                      <a:pt x="36806" y="30303"/>
                      <a:pt x="36806" y="30909"/>
                      <a:pt x="36806" y="30909"/>
                    </a:cubicBezTo>
                    <a:cubicBezTo>
                      <a:pt x="36806" y="31515"/>
                      <a:pt x="38319" y="32121"/>
                      <a:pt x="38319" y="32121"/>
                    </a:cubicBezTo>
                    <a:cubicBezTo>
                      <a:pt x="38319" y="32121"/>
                      <a:pt x="39327" y="31515"/>
                      <a:pt x="39327" y="31515"/>
                    </a:cubicBezTo>
                    <a:cubicBezTo>
                      <a:pt x="39831" y="31515"/>
                      <a:pt x="39831" y="30303"/>
                      <a:pt x="39831" y="30303"/>
                    </a:cubicBezTo>
                    <a:cubicBezTo>
                      <a:pt x="39831" y="30303"/>
                      <a:pt x="39327" y="30303"/>
                      <a:pt x="39831" y="29696"/>
                    </a:cubicBezTo>
                    <a:cubicBezTo>
                      <a:pt x="40336" y="29696"/>
                      <a:pt x="41344" y="29090"/>
                      <a:pt x="41344" y="29090"/>
                    </a:cubicBezTo>
                    <a:cubicBezTo>
                      <a:pt x="41344" y="28484"/>
                      <a:pt x="41848" y="28484"/>
                      <a:pt x="41848" y="28484"/>
                    </a:cubicBezTo>
                    <a:cubicBezTo>
                      <a:pt x="41848" y="28484"/>
                      <a:pt x="42352" y="27878"/>
                      <a:pt x="42352" y="27878"/>
                    </a:cubicBezTo>
                    <a:cubicBezTo>
                      <a:pt x="42352" y="27272"/>
                      <a:pt x="42857" y="27272"/>
                      <a:pt x="42352" y="26666"/>
                    </a:cubicBezTo>
                    <a:cubicBezTo>
                      <a:pt x="42352" y="26666"/>
                      <a:pt x="42352" y="26060"/>
                      <a:pt x="42352" y="25454"/>
                    </a:cubicBezTo>
                    <a:cubicBezTo>
                      <a:pt x="42352" y="25454"/>
                      <a:pt x="43361" y="26060"/>
                      <a:pt x="42352" y="24848"/>
                    </a:cubicBezTo>
                    <a:cubicBezTo>
                      <a:pt x="41344" y="24242"/>
                      <a:pt x="40336" y="23636"/>
                      <a:pt x="40840" y="23636"/>
                    </a:cubicBezTo>
                    <a:cubicBezTo>
                      <a:pt x="41344" y="23636"/>
                      <a:pt x="41848" y="23636"/>
                      <a:pt x="41848" y="23636"/>
                    </a:cubicBezTo>
                    <a:cubicBezTo>
                      <a:pt x="42352" y="23636"/>
                      <a:pt x="42857" y="24242"/>
                      <a:pt x="42857" y="23636"/>
                    </a:cubicBezTo>
                    <a:cubicBezTo>
                      <a:pt x="43361" y="23636"/>
                      <a:pt x="43361" y="23636"/>
                      <a:pt x="43361" y="23030"/>
                    </a:cubicBezTo>
                    <a:cubicBezTo>
                      <a:pt x="42857" y="22424"/>
                      <a:pt x="42857" y="22424"/>
                      <a:pt x="42857" y="22424"/>
                    </a:cubicBezTo>
                    <a:cubicBezTo>
                      <a:pt x="42352" y="21818"/>
                      <a:pt x="42352" y="21818"/>
                      <a:pt x="41848" y="21818"/>
                    </a:cubicBezTo>
                    <a:cubicBezTo>
                      <a:pt x="41848" y="21818"/>
                      <a:pt x="41344" y="22424"/>
                      <a:pt x="41848" y="21212"/>
                    </a:cubicBezTo>
                    <a:cubicBezTo>
                      <a:pt x="41848" y="20000"/>
                      <a:pt x="41848" y="20000"/>
                      <a:pt x="41848" y="19393"/>
                    </a:cubicBezTo>
                    <a:cubicBezTo>
                      <a:pt x="41848" y="19393"/>
                      <a:pt x="42857" y="19393"/>
                      <a:pt x="41848" y="19393"/>
                    </a:cubicBezTo>
                    <a:cubicBezTo>
                      <a:pt x="41344" y="18787"/>
                      <a:pt x="41344" y="18787"/>
                      <a:pt x="41344" y="18787"/>
                    </a:cubicBezTo>
                    <a:cubicBezTo>
                      <a:pt x="40840" y="18787"/>
                      <a:pt x="41344" y="18787"/>
                      <a:pt x="40336" y="18787"/>
                    </a:cubicBezTo>
                    <a:cubicBezTo>
                      <a:pt x="39831" y="18787"/>
                      <a:pt x="40336" y="17575"/>
                      <a:pt x="40336" y="17575"/>
                    </a:cubicBezTo>
                    <a:cubicBezTo>
                      <a:pt x="40336" y="16969"/>
                      <a:pt x="40840" y="14545"/>
                      <a:pt x="40840" y="14545"/>
                    </a:cubicBezTo>
                    <a:cubicBezTo>
                      <a:pt x="40336" y="13939"/>
                      <a:pt x="40336" y="13939"/>
                      <a:pt x="40336" y="13939"/>
                    </a:cubicBezTo>
                    <a:cubicBezTo>
                      <a:pt x="40336" y="13939"/>
                      <a:pt x="39831" y="12727"/>
                      <a:pt x="39831" y="12727"/>
                    </a:cubicBezTo>
                    <a:cubicBezTo>
                      <a:pt x="39831" y="12121"/>
                      <a:pt x="39831" y="11515"/>
                      <a:pt x="39327" y="11515"/>
                    </a:cubicBezTo>
                    <a:cubicBezTo>
                      <a:pt x="39327" y="11515"/>
                      <a:pt x="38823" y="10909"/>
                      <a:pt x="38823" y="10909"/>
                    </a:cubicBezTo>
                    <a:cubicBezTo>
                      <a:pt x="38823" y="10909"/>
                      <a:pt x="38319" y="10909"/>
                      <a:pt x="38319" y="10303"/>
                    </a:cubicBezTo>
                    <a:cubicBezTo>
                      <a:pt x="38319" y="9696"/>
                      <a:pt x="38319" y="9090"/>
                      <a:pt x="38319" y="9090"/>
                    </a:cubicBezTo>
                    <a:cubicBezTo>
                      <a:pt x="38319" y="8484"/>
                      <a:pt x="38319" y="7878"/>
                      <a:pt x="38319" y="7878"/>
                    </a:cubicBezTo>
                    <a:cubicBezTo>
                      <a:pt x="37310" y="4848"/>
                      <a:pt x="37310" y="4848"/>
                      <a:pt x="37310" y="4848"/>
                    </a:cubicBezTo>
                    <a:cubicBezTo>
                      <a:pt x="37310" y="4242"/>
                      <a:pt x="37310" y="4242"/>
                      <a:pt x="37310" y="4242"/>
                    </a:cubicBezTo>
                    <a:cubicBezTo>
                      <a:pt x="36806" y="3030"/>
                      <a:pt x="36806" y="3030"/>
                      <a:pt x="36806" y="3030"/>
                    </a:cubicBezTo>
                    <a:cubicBezTo>
                      <a:pt x="36302" y="3030"/>
                      <a:pt x="36302" y="3030"/>
                      <a:pt x="36302" y="3030"/>
                    </a:cubicBezTo>
                    <a:cubicBezTo>
                      <a:pt x="36302" y="1818"/>
                      <a:pt x="36302" y="1818"/>
                      <a:pt x="36302" y="1818"/>
                    </a:cubicBezTo>
                    <a:cubicBezTo>
                      <a:pt x="36302" y="1818"/>
                      <a:pt x="35798" y="1818"/>
                      <a:pt x="35798" y="2424"/>
                    </a:cubicBezTo>
                    <a:cubicBezTo>
                      <a:pt x="35798" y="2424"/>
                      <a:pt x="35798" y="3030"/>
                      <a:pt x="35294" y="3030"/>
                    </a:cubicBezTo>
                    <a:cubicBezTo>
                      <a:pt x="34789" y="3030"/>
                      <a:pt x="34285" y="2424"/>
                      <a:pt x="34285" y="2424"/>
                    </a:cubicBezTo>
                    <a:cubicBezTo>
                      <a:pt x="34285" y="2424"/>
                      <a:pt x="34285" y="1818"/>
                      <a:pt x="34285" y="1212"/>
                    </a:cubicBezTo>
                    <a:cubicBezTo>
                      <a:pt x="33781" y="1212"/>
                      <a:pt x="32268" y="0"/>
                      <a:pt x="32268" y="0"/>
                    </a:cubicBezTo>
                    <a:cubicBezTo>
                      <a:pt x="32268" y="0"/>
                      <a:pt x="32268" y="0"/>
                      <a:pt x="32268" y="606"/>
                    </a:cubicBezTo>
                    <a:cubicBezTo>
                      <a:pt x="32268" y="606"/>
                      <a:pt x="31764" y="1212"/>
                      <a:pt x="31764" y="606"/>
                    </a:cubicBezTo>
                    <a:cubicBezTo>
                      <a:pt x="31260" y="606"/>
                      <a:pt x="30252" y="0"/>
                      <a:pt x="30252" y="0"/>
                    </a:cubicBezTo>
                    <a:cubicBezTo>
                      <a:pt x="30252" y="0"/>
                      <a:pt x="30252" y="606"/>
                      <a:pt x="30252" y="606"/>
                    </a:cubicBezTo>
                    <a:cubicBezTo>
                      <a:pt x="30252" y="1212"/>
                      <a:pt x="30756" y="1818"/>
                      <a:pt x="30756" y="1818"/>
                    </a:cubicBezTo>
                    <a:cubicBezTo>
                      <a:pt x="30252" y="1818"/>
                      <a:pt x="29747" y="1818"/>
                      <a:pt x="29747" y="1818"/>
                    </a:cubicBezTo>
                    <a:cubicBezTo>
                      <a:pt x="29747" y="1818"/>
                      <a:pt x="29747" y="1818"/>
                      <a:pt x="29243" y="1818"/>
                    </a:cubicBezTo>
                    <a:cubicBezTo>
                      <a:pt x="29243" y="1212"/>
                      <a:pt x="28739" y="1212"/>
                      <a:pt x="28739" y="1212"/>
                    </a:cubicBezTo>
                    <a:cubicBezTo>
                      <a:pt x="28739" y="1818"/>
                      <a:pt x="28235" y="1818"/>
                      <a:pt x="28235" y="3030"/>
                    </a:cubicBezTo>
                    <a:cubicBezTo>
                      <a:pt x="28739" y="3636"/>
                      <a:pt x="28235" y="3636"/>
                      <a:pt x="28739" y="4242"/>
                    </a:cubicBezTo>
                    <a:cubicBezTo>
                      <a:pt x="29243" y="4242"/>
                      <a:pt x="29243" y="4242"/>
                      <a:pt x="29747" y="4848"/>
                    </a:cubicBezTo>
                    <a:cubicBezTo>
                      <a:pt x="30252" y="4848"/>
                      <a:pt x="30252" y="4848"/>
                      <a:pt x="30756" y="4848"/>
                    </a:cubicBezTo>
                    <a:cubicBezTo>
                      <a:pt x="30756" y="4848"/>
                      <a:pt x="31260" y="4848"/>
                      <a:pt x="31764" y="4848"/>
                    </a:cubicBezTo>
                    <a:cubicBezTo>
                      <a:pt x="31764" y="4848"/>
                      <a:pt x="32268" y="4242"/>
                      <a:pt x="32268" y="4242"/>
                    </a:cubicBezTo>
                    <a:cubicBezTo>
                      <a:pt x="32268" y="4242"/>
                      <a:pt x="32268" y="4848"/>
                      <a:pt x="32268" y="4848"/>
                    </a:cubicBezTo>
                    <a:cubicBezTo>
                      <a:pt x="32268" y="4848"/>
                      <a:pt x="31764" y="4848"/>
                      <a:pt x="32268" y="5454"/>
                    </a:cubicBezTo>
                    <a:cubicBezTo>
                      <a:pt x="32268" y="5454"/>
                      <a:pt x="32268" y="5454"/>
                      <a:pt x="32268" y="5454"/>
                    </a:cubicBezTo>
                    <a:cubicBezTo>
                      <a:pt x="32773" y="6060"/>
                      <a:pt x="32773" y="6060"/>
                      <a:pt x="32773" y="6060"/>
                    </a:cubicBezTo>
                    <a:cubicBezTo>
                      <a:pt x="32773" y="6060"/>
                      <a:pt x="32773" y="6060"/>
                      <a:pt x="32773" y="6060"/>
                    </a:cubicBezTo>
                    <a:cubicBezTo>
                      <a:pt x="32773" y="6060"/>
                      <a:pt x="32773" y="6666"/>
                      <a:pt x="32773" y="6666"/>
                    </a:cubicBezTo>
                    <a:cubicBezTo>
                      <a:pt x="32773" y="7272"/>
                      <a:pt x="32773" y="7272"/>
                      <a:pt x="33277" y="7272"/>
                    </a:cubicBezTo>
                    <a:cubicBezTo>
                      <a:pt x="33781" y="7878"/>
                      <a:pt x="33781" y="7272"/>
                      <a:pt x="33781" y="7272"/>
                    </a:cubicBezTo>
                    <a:cubicBezTo>
                      <a:pt x="33781" y="7272"/>
                      <a:pt x="34789" y="8484"/>
                      <a:pt x="34285" y="8484"/>
                    </a:cubicBezTo>
                    <a:cubicBezTo>
                      <a:pt x="34285" y="8484"/>
                      <a:pt x="33781" y="7878"/>
                      <a:pt x="34285" y="8484"/>
                    </a:cubicBezTo>
                    <a:cubicBezTo>
                      <a:pt x="34789" y="9090"/>
                      <a:pt x="35294" y="9090"/>
                      <a:pt x="35294" y="9090"/>
                    </a:cubicBezTo>
                    <a:cubicBezTo>
                      <a:pt x="35294" y="9090"/>
                      <a:pt x="34789" y="9696"/>
                      <a:pt x="33781" y="9090"/>
                    </a:cubicBezTo>
                    <a:cubicBezTo>
                      <a:pt x="33277" y="9090"/>
                      <a:pt x="33277" y="9090"/>
                      <a:pt x="33277" y="9090"/>
                    </a:cubicBezTo>
                    <a:cubicBezTo>
                      <a:pt x="33277" y="9090"/>
                      <a:pt x="32773" y="8484"/>
                      <a:pt x="32773" y="8484"/>
                    </a:cubicBezTo>
                    <a:cubicBezTo>
                      <a:pt x="32268" y="7878"/>
                      <a:pt x="32268" y="7272"/>
                      <a:pt x="32268" y="7272"/>
                    </a:cubicBezTo>
                    <a:cubicBezTo>
                      <a:pt x="32268" y="7272"/>
                      <a:pt x="31764" y="6666"/>
                      <a:pt x="31260" y="6666"/>
                    </a:cubicBezTo>
                    <a:cubicBezTo>
                      <a:pt x="30756" y="6060"/>
                      <a:pt x="30252" y="6666"/>
                      <a:pt x="29747" y="6666"/>
                    </a:cubicBezTo>
                    <a:cubicBezTo>
                      <a:pt x="29747" y="6666"/>
                      <a:pt x="29243" y="7272"/>
                      <a:pt x="28739" y="7272"/>
                    </a:cubicBezTo>
                    <a:cubicBezTo>
                      <a:pt x="28739" y="7272"/>
                      <a:pt x="28739" y="7878"/>
                      <a:pt x="28739" y="8484"/>
                    </a:cubicBezTo>
                    <a:cubicBezTo>
                      <a:pt x="29243" y="9090"/>
                      <a:pt x="30252" y="11515"/>
                      <a:pt x="30252" y="11515"/>
                    </a:cubicBezTo>
                    <a:cubicBezTo>
                      <a:pt x="30252" y="11515"/>
                      <a:pt x="31260" y="12727"/>
                      <a:pt x="31260" y="12727"/>
                    </a:cubicBezTo>
                    <a:cubicBezTo>
                      <a:pt x="31260" y="12727"/>
                      <a:pt x="31764" y="13939"/>
                      <a:pt x="31764" y="13939"/>
                    </a:cubicBezTo>
                    <a:cubicBezTo>
                      <a:pt x="31764" y="13939"/>
                      <a:pt x="31764" y="13939"/>
                      <a:pt x="32268" y="14545"/>
                    </a:cubicBezTo>
                    <a:cubicBezTo>
                      <a:pt x="32773" y="14545"/>
                      <a:pt x="32268" y="14545"/>
                      <a:pt x="32268" y="14545"/>
                    </a:cubicBezTo>
                    <a:cubicBezTo>
                      <a:pt x="32268" y="15151"/>
                      <a:pt x="31764" y="15757"/>
                      <a:pt x="31764" y="16363"/>
                    </a:cubicBezTo>
                    <a:cubicBezTo>
                      <a:pt x="31764" y="16363"/>
                      <a:pt x="31764" y="15757"/>
                      <a:pt x="31764" y="16363"/>
                    </a:cubicBezTo>
                    <a:cubicBezTo>
                      <a:pt x="31764" y="17575"/>
                      <a:pt x="31764" y="18787"/>
                      <a:pt x="31764" y="18787"/>
                    </a:cubicBezTo>
                    <a:cubicBezTo>
                      <a:pt x="31260" y="20000"/>
                      <a:pt x="31260" y="20000"/>
                      <a:pt x="31260" y="20000"/>
                    </a:cubicBezTo>
                    <a:cubicBezTo>
                      <a:pt x="30756" y="20606"/>
                      <a:pt x="30756" y="20606"/>
                      <a:pt x="30756" y="20606"/>
                    </a:cubicBezTo>
                    <a:cubicBezTo>
                      <a:pt x="30756" y="20606"/>
                      <a:pt x="30756" y="20606"/>
                      <a:pt x="30756" y="20606"/>
                    </a:cubicBezTo>
                    <a:cubicBezTo>
                      <a:pt x="30252" y="20606"/>
                      <a:pt x="30756" y="20000"/>
                      <a:pt x="30756" y="20000"/>
                    </a:cubicBezTo>
                    <a:cubicBezTo>
                      <a:pt x="30756" y="19393"/>
                      <a:pt x="30756" y="19393"/>
                      <a:pt x="30756" y="19393"/>
                    </a:cubicBezTo>
                    <a:cubicBezTo>
                      <a:pt x="31260" y="18181"/>
                      <a:pt x="31260" y="18181"/>
                      <a:pt x="31260" y="18181"/>
                    </a:cubicBezTo>
                    <a:cubicBezTo>
                      <a:pt x="31260" y="18181"/>
                      <a:pt x="30756" y="17575"/>
                      <a:pt x="30252" y="17575"/>
                    </a:cubicBezTo>
                    <a:cubicBezTo>
                      <a:pt x="30252" y="16969"/>
                      <a:pt x="30252" y="17575"/>
                      <a:pt x="29747" y="17575"/>
                    </a:cubicBezTo>
                    <a:cubicBezTo>
                      <a:pt x="29747" y="17575"/>
                      <a:pt x="29243" y="18787"/>
                      <a:pt x="29243" y="18787"/>
                    </a:cubicBezTo>
                    <a:cubicBezTo>
                      <a:pt x="29243" y="18787"/>
                      <a:pt x="28739" y="18787"/>
                      <a:pt x="29243" y="18181"/>
                    </a:cubicBezTo>
                    <a:cubicBezTo>
                      <a:pt x="29243" y="18181"/>
                      <a:pt x="29243" y="16969"/>
                      <a:pt x="29747" y="16969"/>
                    </a:cubicBezTo>
                    <a:cubicBezTo>
                      <a:pt x="29747" y="16969"/>
                      <a:pt x="29747" y="16969"/>
                      <a:pt x="29747" y="16969"/>
                    </a:cubicBezTo>
                    <a:cubicBezTo>
                      <a:pt x="29747" y="16363"/>
                      <a:pt x="30252" y="16363"/>
                      <a:pt x="30252" y="15757"/>
                    </a:cubicBezTo>
                    <a:cubicBezTo>
                      <a:pt x="30252" y="15151"/>
                      <a:pt x="30252" y="15151"/>
                      <a:pt x="30252" y="14545"/>
                    </a:cubicBezTo>
                    <a:cubicBezTo>
                      <a:pt x="29747" y="14545"/>
                      <a:pt x="29747" y="13939"/>
                      <a:pt x="29747" y="13333"/>
                    </a:cubicBezTo>
                    <a:cubicBezTo>
                      <a:pt x="29243" y="13333"/>
                      <a:pt x="28739" y="13939"/>
                      <a:pt x="28739" y="13939"/>
                    </a:cubicBezTo>
                    <a:cubicBezTo>
                      <a:pt x="28739" y="14545"/>
                      <a:pt x="28739" y="14545"/>
                      <a:pt x="28739" y="14545"/>
                    </a:cubicBezTo>
                    <a:cubicBezTo>
                      <a:pt x="28235" y="15151"/>
                      <a:pt x="28235" y="15151"/>
                      <a:pt x="27731" y="15757"/>
                    </a:cubicBezTo>
                    <a:cubicBezTo>
                      <a:pt x="27226" y="16363"/>
                      <a:pt x="27226" y="16363"/>
                      <a:pt x="27226" y="16363"/>
                    </a:cubicBezTo>
                    <a:cubicBezTo>
                      <a:pt x="27226" y="16363"/>
                      <a:pt x="27731" y="15151"/>
                      <a:pt x="27731" y="15151"/>
                    </a:cubicBezTo>
                    <a:cubicBezTo>
                      <a:pt x="27731" y="15151"/>
                      <a:pt x="28235" y="14545"/>
                      <a:pt x="27731" y="14545"/>
                    </a:cubicBezTo>
                    <a:cubicBezTo>
                      <a:pt x="27731" y="14545"/>
                      <a:pt x="27731" y="14545"/>
                      <a:pt x="27731" y="13939"/>
                    </a:cubicBezTo>
                    <a:cubicBezTo>
                      <a:pt x="27731" y="13939"/>
                      <a:pt x="27731" y="13333"/>
                      <a:pt x="27731" y="13333"/>
                    </a:cubicBezTo>
                    <a:cubicBezTo>
                      <a:pt x="27731" y="13333"/>
                      <a:pt x="28235" y="13333"/>
                      <a:pt x="27731" y="13333"/>
                    </a:cubicBezTo>
                    <a:cubicBezTo>
                      <a:pt x="27226" y="13333"/>
                      <a:pt x="27226" y="13333"/>
                      <a:pt x="27226" y="13333"/>
                    </a:cubicBezTo>
                    <a:cubicBezTo>
                      <a:pt x="27226" y="13333"/>
                      <a:pt x="26722" y="13333"/>
                      <a:pt x="26722" y="13333"/>
                    </a:cubicBezTo>
                    <a:cubicBezTo>
                      <a:pt x="26722" y="12727"/>
                      <a:pt x="27226" y="12727"/>
                      <a:pt x="27226" y="12727"/>
                    </a:cubicBezTo>
                    <a:cubicBezTo>
                      <a:pt x="27226" y="12121"/>
                      <a:pt x="27731" y="11515"/>
                      <a:pt x="27731" y="11515"/>
                    </a:cubicBezTo>
                    <a:cubicBezTo>
                      <a:pt x="27731" y="11515"/>
                      <a:pt x="27226" y="10909"/>
                      <a:pt x="27226" y="10909"/>
                    </a:cubicBezTo>
                    <a:cubicBezTo>
                      <a:pt x="26722" y="10303"/>
                      <a:pt x="26722" y="9696"/>
                      <a:pt x="26722" y="9696"/>
                    </a:cubicBezTo>
                    <a:cubicBezTo>
                      <a:pt x="26722" y="9696"/>
                      <a:pt x="26722" y="10909"/>
                      <a:pt x="26722" y="9090"/>
                    </a:cubicBezTo>
                    <a:cubicBezTo>
                      <a:pt x="26218" y="7272"/>
                      <a:pt x="26218" y="7272"/>
                      <a:pt x="26218" y="7272"/>
                    </a:cubicBezTo>
                    <a:cubicBezTo>
                      <a:pt x="25714" y="6666"/>
                      <a:pt x="25714" y="6666"/>
                      <a:pt x="25714" y="6666"/>
                    </a:cubicBezTo>
                    <a:cubicBezTo>
                      <a:pt x="25714" y="6666"/>
                      <a:pt x="25714" y="6060"/>
                      <a:pt x="25210" y="6060"/>
                    </a:cubicBezTo>
                    <a:cubicBezTo>
                      <a:pt x="25210" y="5454"/>
                      <a:pt x="24201" y="4848"/>
                      <a:pt x="24201" y="4848"/>
                    </a:cubicBezTo>
                    <a:cubicBezTo>
                      <a:pt x="24201" y="4242"/>
                      <a:pt x="24201" y="4242"/>
                      <a:pt x="24201" y="4242"/>
                    </a:cubicBezTo>
                    <a:cubicBezTo>
                      <a:pt x="24201" y="4242"/>
                      <a:pt x="24201" y="3636"/>
                      <a:pt x="24201" y="3636"/>
                    </a:cubicBezTo>
                    <a:cubicBezTo>
                      <a:pt x="23697" y="3636"/>
                      <a:pt x="23193" y="3030"/>
                      <a:pt x="23193" y="3636"/>
                    </a:cubicBezTo>
                    <a:cubicBezTo>
                      <a:pt x="23193" y="4242"/>
                      <a:pt x="23193" y="4242"/>
                      <a:pt x="23193" y="4848"/>
                    </a:cubicBezTo>
                    <a:cubicBezTo>
                      <a:pt x="22689" y="4848"/>
                      <a:pt x="21680" y="4848"/>
                      <a:pt x="21680" y="4848"/>
                    </a:cubicBezTo>
                    <a:cubicBezTo>
                      <a:pt x="21680" y="4848"/>
                      <a:pt x="21680" y="5454"/>
                      <a:pt x="21680" y="5454"/>
                    </a:cubicBezTo>
                    <a:cubicBezTo>
                      <a:pt x="20672" y="6060"/>
                      <a:pt x="20672" y="6060"/>
                      <a:pt x="20672" y="6060"/>
                    </a:cubicBezTo>
                    <a:cubicBezTo>
                      <a:pt x="20672" y="6060"/>
                      <a:pt x="20672" y="5454"/>
                      <a:pt x="20672" y="6060"/>
                    </a:cubicBezTo>
                    <a:cubicBezTo>
                      <a:pt x="21176" y="6666"/>
                      <a:pt x="21176" y="7272"/>
                      <a:pt x="21176" y="7878"/>
                    </a:cubicBezTo>
                    <a:cubicBezTo>
                      <a:pt x="21176" y="7878"/>
                      <a:pt x="22184" y="8484"/>
                      <a:pt x="21680" y="8484"/>
                    </a:cubicBezTo>
                    <a:cubicBezTo>
                      <a:pt x="21680" y="8484"/>
                      <a:pt x="20672" y="8484"/>
                      <a:pt x="20672" y="8484"/>
                    </a:cubicBezTo>
                    <a:cubicBezTo>
                      <a:pt x="20672" y="8484"/>
                      <a:pt x="20168" y="7878"/>
                      <a:pt x="20168" y="7272"/>
                    </a:cubicBezTo>
                    <a:cubicBezTo>
                      <a:pt x="20168" y="7272"/>
                      <a:pt x="19663" y="6666"/>
                      <a:pt x="19159" y="6666"/>
                    </a:cubicBezTo>
                    <a:cubicBezTo>
                      <a:pt x="19159" y="6666"/>
                      <a:pt x="18655" y="6666"/>
                      <a:pt x="18151" y="7272"/>
                    </a:cubicBezTo>
                    <a:cubicBezTo>
                      <a:pt x="18151" y="7878"/>
                      <a:pt x="18151" y="7272"/>
                      <a:pt x="18151" y="8484"/>
                    </a:cubicBezTo>
                    <a:cubicBezTo>
                      <a:pt x="18151" y="9696"/>
                      <a:pt x="18151" y="10909"/>
                      <a:pt x="18151" y="10909"/>
                    </a:cubicBezTo>
                    <a:cubicBezTo>
                      <a:pt x="18151" y="10909"/>
                      <a:pt x="18655" y="11515"/>
                      <a:pt x="19159" y="12121"/>
                    </a:cubicBezTo>
                    <a:cubicBezTo>
                      <a:pt x="19159" y="12121"/>
                      <a:pt x="19663" y="13939"/>
                      <a:pt x="19663" y="13939"/>
                    </a:cubicBezTo>
                    <a:cubicBezTo>
                      <a:pt x="19663" y="14545"/>
                      <a:pt x="20168" y="15151"/>
                      <a:pt x="20168" y="15151"/>
                    </a:cubicBezTo>
                    <a:cubicBezTo>
                      <a:pt x="20168" y="15151"/>
                      <a:pt x="17647" y="13939"/>
                      <a:pt x="17647" y="13333"/>
                    </a:cubicBezTo>
                    <a:cubicBezTo>
                      <a:pt x="17647" y="12727"/>
                      <a:pt x="17647" y="11515"/>
                      <a:pt x="17142" y="11515"/>
                    </a:cubicBezTo>
                    <a:cubicBezTo>
                      <a:pt x="17142" y="11515"/>
                      <a:pt x="17142" y="10909"/>
                      <a:pt x="16638" y="11515"/>
                    </a:cubicBezTo>
                    <a:cubicBezTo>
                      <a:pt x="16134" y="11515"/>
                      <a:pt x="16134" y="11515"/>
                      <a:pt x="15630" y="11515"/>
                    </a:cubicBezTo>
                    <a:cubicBezTo>
                      <a:pt x="15630" y="12121"/>
                      <a:pt x="15630" y="12727"/>
                      <a:pt x="15630" y="12727"/>
                    </a:cubicBezTo>
                    <a:cubicBezTo>
                      <a:pt x="15630" y="12727"/>
                      <a:pt x="15630" y="13333"/>
                      <a:pt x="15630" y="13939"/>
                    </a:cubicBezTo>
                    <a:cubicBezTo>
                      <a:pt x="16134" y="15151"/>
                      <a:pt x="16134" y="15151"/>
                      <a:pt x="16134" y="15757"/>
                    </a:cubicBezTo>
                    <a:cubicBezTo>
                      <a:pt x="16638" y="16363"/>
                      <a:pt x="17142" y="16363"/>
                      <a:pt x="17142" y="16969"/>
                    </a:cubicBezTo>
                    <a:cubicBezTo>
                      <a:pt x="17142" y="16969"/>
                      <a:pt x="17647" y="17575"/>
                      <a:pt x="17647" y="17575"/>
                    </a:cubicBezTo>
                    <a:cubicBezTo>
                      <a:pt x="17647" y="17575"/>
                      <a:pt x="17142" y="18787"/>
                      <a:pt x="17142" y="18787"/>
                    </a:cubicBezTo>
                    <a:cubicBezTo>
                      <a:pt x="17142" y="19393"/>
                      <a:pt x="16638" y="20000"/>
                      <a:pt x="16638" y="20000"/>
                    </a:cubicBezTo>
                    <a:cubicBezTo>
                      <a:pt x="16638" y="20000"/>
                      <a:pt x="17647" y="20606"/>
                      <a:pt x="17647" y="20606"/>
                    </a:cubicBezTo>
                    <a:cubicBezTo>
                      <a:pt x="17647" y="20606"/>
                      <a:pt x="18151" y="21212"/>
                      <a:pt x="17647" y="21818"/>
                    </a:cubicBezTo>
                    <a:cubicBezTo>
                      <a:pt x="17142" y="21818"/>
                      <a:pt x="17142" y="21818"/>
                      <a:pt x="16638" y="21818"/>
                    </a:cubicBezTo>
                    <a:cubicBezTo>
                      <a:pt x="16638" y="21212"/>
                      <a:pt x="16134" y="21818"/>
                      <a:pt x="16134" y="20606"/>
                    </a:cubicBezTo>
                    <a:cubicBezTo>
                      <a:pt x="16638" y="20000"/>
                      <a:pt x="16638" y="19393"/>
                      <a:pt x="16638" y="19393"/>
                    </a:cubicBezTo>
                    <a:cubicBezTo>
                      <a:pt x="16134" y="19393"/>
                      <a:pt x="15630" y="18181"/>
                      <a:pt x="15630" y="18181"/>
                    </a:cubicBezTo>
                    <a:cubicBezTo>
                      <a:pt x="15630" y="18181"/>
                      <a:pt x="16638" y="20000"/>
                      <a:pt x="15126" y="16969"/>
                    </a:cubicBezTo>
                    <a:cubicBezTo>
                      <a:pt x="14117" y="14545"/>
                      <a:pt x="14117" y="14545"/>
                      <a:pt x="14117" y="14545"/>
                    </a:cubicBezTo>
                    <a:cubicBezTo>
                      <a:pt x="14117" y="13333"/>
                      <a:pt x="14117" y="13333"/>
                      <a:pt x="14117" y="13333"/>
                    </a:cubicBezTo>
                    <a:cubicBezTo>
                      <a:pt x="14117" y="13333"/>
                      <a:pt x="13613" y="13333"/>
                      <a:pt x="13613" y="13333"/>
                    </a:cubicBezTo>
                    <a:cubicBezTo>
                      <a:pt x="13613" y="13333"/>
                      <a:pt x="13109" y="12727"/>
                      <a:pt x="13109" y="12727"/>
                    </a:cubicBezTo>
                    <a:cubicBezTo>
                      <a:pt x="13109" y="12727"/>
                      <a:pt x="12100" y="12727"/>
                      <a:pt x="12100" y="12727"/>
                    </a:cubicBezTo>
                    <a:cubicBezTo>
                      <a:pt x="12100" y="13333"/>
                      <a:pt x="12100" y="13333"/>
                      <a:pt x="12100" y="13939"/>
                    </a:cubicBezTo>
                    <a:cubicBezTo>
                      <a:pt x="11596" y="13939"/>
                      <a:pt x="11596" y="15151"/>
                      <a:pt x="11596" y="15151"/>
                    </a:cubicBezTo>
                    <a:cubicBezTo>
                      <a:pt x="11092" y="15151"/>
                      <a:pt x="11092" y="16363"/>
                      <a:pt x="11092" y="16363"/>
                    </a:cubicBezTo>
                    <a:cubicBezTo>
                      <a:pt x="11092" y="16363"/>
                      <a:pt x="11596" y="16363"/>
                      <a:pt x="11596" y="16969"/>
                    </a:cubicBezTo>
                    <a:cubicBezTo>
                      <a:pt x="12100" y="17575"/>
                      <a:pt x="12100" y="18181"/>
                      <a:pt x="12100" y="18181"/>
                    </a:cubicBezTo>
                    <a:cubicBezTo>
                      <a:pt x="12100" y="18181"/>
                      <a:pt x="11596" y="17575"/>
                      <a:pt x="11596" y="17575"/>
                    </a:cubicBezTo>
                    <a:cubicBezTo>
                      <a:pt x="11092" y="17575"/>
                      <a:pt x="11092" y="17575"/>
                      <a:pt x="11092" y="17575"/>
                    </a:cubicBezTo>
                    <a:cubicBezTo>
                      <a:pt x="10588" y="18181"/>
                      <a:pt x="10588" y="18181"/>
                      <a:pt x="10588" y="18181"/>
                    </a:cubicBezTo>
                    <a:cubicBezTo>
                      <a:pt x="10588" y="18181"/>
                      <a:pt x="10588" y="18181"/>
                      <a:pt x="10588" y="18181"/>
                    </a:cubicBezTo>
                    <a:cubicBezTo>
                      <a:pt x="10588" y="18181"/>
                      <a:pt x="10588" y="19393"/>
                      <a:pt x="10588" y="19393"/>
                    </a:cubicBezTo>
                    <a:cubicBezTo>
                      <a:pt x="10588" y="19393"/>
                      <a:pt x="11092" y="20000"/>
                      <a:pt x="11092" y="20000"/>
                    </a:cubicBezTo>
                    <a:cubicBezTo>
                      <a:pt x="11092" y="20000"/>
                      <a:pt x="11092" y="20606"/>
                      <a:pt x="11092" y="20606"/>
                    </a:cubicBezTo>
                    <a:cubicBezTo>
                      <a:pt x="11092" y="20606"/>
                      <a:pt x="11596" y="21212"/>
                      <a:pt x="11596" y="21212"/>
                    </a:cubicBezTo>
                    <a:cubicBezTo>
                      <a:pt x="11596" y="21818"/>
                      <a:pt x="11596" y="21818"/>
                      <a:pt x="11596" y="21818"/>
                    </a:cubicBezTo>
                    <a:cubicBezTo>
                      <a:pt x="11596" y="21818"/>
                      <a:pt x="11596" y="21818"/>
                      <a:pt x="11596" y="21818"/>
                    </a:cubicBezTo>
                    <a:cubicBezTo>
                      <a:pt x="11092" y="21818"/>
                      <a:pt x="11596" y="22424"/>
                      <a:pt x="11092" y="21818"/>
                    </a:cubicBezTo>
                    <a:cubicBezTo>
                      <a:pt x="10588" y="21212"/>
                      <a:pt x="10588" y="21818"/>
                      <a:pt x="10084" y="21212"/>
                    </a:cubicBezTo>
                    <a:cubicBezTo>
                      <a:pt x="10084" y="20000"/>
                      <a:pt x="10084" y="20000"/>
                      <a:pt x="10084" y="20000"/>
                    </a:cubicBezTo>
                    <a:cubicBezTo>
                      <a:pt x="10084" y="20000"/>
                      <a:pt x="10588" y="19393"/>
                      <a:pt x="9579" y="18787"/>
                    </a:cubicBezTo>
                    <a:cubicBezTo>
                      <a:pt x="9075" y="17575"/>
                      <a:pt x="9075" y="16969"/>
                      <a:pt x="9075" y="16969"/>
                    </a:cubicBezTo>
                    <a:cubicBezTo>
                      <a:pt x="9075" y="16969"/>
                      <a:pt x="8571" y="16363"/>
                      <a:pt x="8067" y="16363"/>
                    </a:cubicBezTo>
                    <a:cubicBezTo>
                      <a:pt x="8067" y="16969"/>
                      <a:pt x="8067" y="16969"/>
                      <a:pt x="7563" y="16969"/>
                    </a:cubicBezTo>
                    <a:cubicBezTo>
                      <a:pt x="7058" y="17575"/>
                      <a:pt x="7058" y="17575"/>
                      <a:pt x="6554" y="17575"/>
                    </a:cubicBezTo>
                    <a:cubicBezTo>
                      <a:pt x="6554" y="17575"/>
                      <a:pt x="5546" y="17575"/>
                      <a:pt x="5546" y="17575"/>
                    </a:cubicBezTo>
                    <a:cubicBezTo>
                      <a:pt x="5546" y="17575"/>
                      <a:pt x="5546" y="17575"/>
                      <a:pt x="4537" y="18181"/>
                    </a:cubicBezTo>
                    <a:cubicBezTo>
                      <a:pt x="4033" y="19393"/>
                      <a:pt x="3529" y="19393"/>
                      <a:pt x="4033" y="19393"/>
                    </a:cubicBezTo>
                    <a:cubicBezTo>
                      <a:pt x="4537" y="20000"/>
                      <a:pt x="5546" y="20000"/>
                      <a:pt x="5546" y="20000"/>
                    </a:cubicBezTo>
                    <a:cubicBezTo>
                      <a:pt x="5546" y="20000"/>
                      <a:pt x="6050" y="20000"/>
                      <a:pt x="6554" y="20606"/>
                    </a:cubicBezTo>
                    <a:cubicBezTo>
                      <a:pt x="7058" y="20606"/>
                      <a:pt x="8067" y="21818"/>
                      <a:pt x="8067" y="21818"/>
                    </a:cubicBezTo>
                    <a:cubicBezTo>
                      <a:pt x="9075" y="23636"/>
                      <a:pt x="9075" y="23636"/>
                      <a:pt x="9075" y="23636"/>
                    </a:cubicBezTo>
                    <a:cubicBezTo>
                      <a:pt x="9075" y="23636"/>
                      <a:pt x="9075" y="24242"/>
                      <a:pt x="9075" y="24242"/>
                    </a:cubicBezTo>
                    <a:cubicBezTo>
                      <a:pt x="9075" y="24242"/>
                      <a:pt x="9075" y="24242"/>
                      <a:pt x="9075" y="24848"/>
                    </a:cubicBezTo>
                    <a:cubicBezTo>
                      <a:pt x="9075" y="24848"/>
                      <a:pt x="9075" y="25454"/>
                      <a:pt x="9075" y="25454"/>
                    </a:cubicBezTo>
                    <a:cubicBezTo>
                      <a:pt x="9075" y="25454"/>
                      <a:pt x="9579" y="26060"/>
                      <a:pt x="10084" y="26666"/>
                    </a:cubicBezTo>
                    <a:cubicBezTo>
                      <a:pt x="10588" y="26666"/>
                      <a:pt x="10588" y="26666"/>
                      <a:pt x="11092" y="26666"/>
                    </a:cubicBezTo>
                    <a:cubicBezTo>
                      <a:pt x="11596" y="26666"/>
                      <a:pt x="11092" y="26666"/>
                      <a:pt x="11596" y="26666"/>
                    </a:cubicBezTo>
                    <a:cubicBezTo>
                      <a:pt x="12605" y="26060"/>
                      <a:pt x="12605" y="26060"/>
                      <a:pt x="12605" y="26060"/>
                    </a:cubicBezTo>
                    <a:cubicBezTo>
                      <a:pt x="12605" y="26060"/>
                      <a:pt x="12605" y="26060"/>
                      <a:pt x="13109" y="26060"/>
                    </a:cubicBezTo>
                    <a:cubicBezTo>
                      <a:pt x="14117" y="26060"/>
                      <a:pt x="13613" y="26666"/>
                      <a:pt x="14117" y="26666"/>
                    </a:cubicBezTo>
                    <a:cubicBezTo>
                      <a:pt x="14117" y="26060"/>
                      <a:pt x="15126" y="26060"/>
                      <a:pt x="15126" y="26060"/>
                    </a:cubicBezTo>
                    <a:cubicBezTo>
                      <a:pt x="15630" y="26060"/>
                      <a:pt x="15630" y="25454"/>
                      <a:pt x="16134" y="26060"/>
                    </a:cubicBezTo>
                    <a:cubicBezTo>
                      <a:pt x="16134" y="26666"/>
                      <a:pt x="16134" y="26666"/>
                      <a:pt x="16134" y="27272"/>
                    </a:cubicBezTo>
                    <a:cubicBezTo>
                      <a:pt x="16638" y="27272"/>
                      <a:pt x="17142" y="27878"/>
                      <a:pt x="17142" y="27878"/>
                    </a:cubicBezTo>
                    <a:cubicBezTo>
                      <a:pt x="18151" y="27878"/>
                      <a:pt x="18151" y="27878"/>
                      <a:pt x="18151" y="27878"/>
                    </a:cubicBezTo>
                    <a:cubicBezTo>
                      <a:pt x="18151" y="27878"/>
                      <a:pt x="18151" y="27272"/>
                      <a:pt x="18655" y="27272"/>
                    </a:cubicBezTo>
                    <a:cubicBezTo>
                      <a:pt x="18655" y="26666"/>
                      <a:pt x="19159" y="26060"/>
                      <a:pt x="19159" y="26060"/>
                    </a:cubicBezTo>
                    <a:cubicBezTo>
                      <a:pt x="19159" y="26060"/>
                      <a:pt x="18655" y="26060"/>
                      <a:pt x="19159" y="26666"/>
                    </a:cubicBezTo>
                    <a:cubicBezTo>
                      <a:pt x="19663" y="26666"/>
                      <a:pt x="19663" y="26666"/>
                      <a:pt x="20168" y="27272"/>
                    </a:cubicBezTo>
                    <a:cubicBezTo>
                      <a:pt x="20168" y="27272"/>
                      <a:pt x="21176" y="26666"/>
                      <a:pt x="21176" y="26666"/>
                    </a:cubicBezTo>
                    <a:cubicBezTo>
                      <a:pt x="21680" y="26666"/>
                      <a:pt x="21680" y="26666"/>
                      <a:pt x="21680" y="26666"/>
                    </a:cubicBezTo>
                    <a:cubicBezTo>
                      <a:pt x="21680" y="26666"/>
                      <a:pt x="21176" y="27272"/>
                      <a:pt x="21680" y="27272"/>
                    </a:cubicBezTo>
                    <a:cubicBezTo>
                      <a:pt x="21680" y="27272"/>
                      <a:pt x="21176" y="27272"/>
                      <a:pt x="21680" y="27272"/>
                    </a:cubicBezTo>
                    <a:cubicBezTo>
                      <a:pt x="22184" y="27272"/>
                      <a:pt x="22689" y="26666"/>
                      <a:pt x="22689" y="26666"/>
                    </a:cubicBezTo>
                    <a:cubicBezTo>
                      <a:pt x="22689" y="26666"/>
                      <a:pt x="22184" y="27272"/>
                      <a:pt x="22184" y="27878"/>
                    </a:cubicBezTo>
                    <a:cubicBezTo>
                      <a:pt x="22184" y="27878"/>
                      <a:pt x="22184" y="28484"/>
                      <a:pt x="22184" y="28484"/>
                    </a:cubicBezTo>
                    <a:cubicBezTo>
                      <a:pt x="22184" y="28484"/>
                      <a:pt x="22184" y="29090"/>
                      <a:pt x="22689" y="29696"/>
                    </a:cubicBezTo>
                    <a:cubicBezTo>
                      <a:pt x="23193" y="29696"/>
                      <a:pt x="23697" y="29696"/>
                      <a:pt x="23697" y="29696"/>
                    </a:cubicBezTo>
                    <a:cubicBezTo>
                      <a:pt x="23697" y="29696"/>
                      <a:pt x="24705" y="29696"/>
                      <a:pt x="24705" y="29696"/>
                    </a:cubicBezTo>
                    <a:cubicBezTo>
                      <a:pt x="24705" y="30303"/>
                      <a:pt x="24705" y="29696"/>
                      <a:pt x="24705" y="30303"/>
                    </a:cubicBezTo>
                    <a:cubicBezTo>
                      <a:pt x="24705" y="30303"/>
                      <a:pt x="25210" y="29696"/>
                      <a:pt x="25210" y="29696"/>
                    </a:cubicBezTo>
                    <a:cubicBezTo>
                      <a:pt x="25714" y="29696"/>
                      <a:pt x="26218" y="29696"/>
                      <a:pt x="26218" y="29696"/>
                    </a:cubicBezTo>
                    <a:cubicBezTo>
                      <a:pt x="26218" y="30303"/>
                      <a:pt x="25714" y="30909"/>
                      <a:pt x="25714" y="30909"/>
                    </a:cubicBezTo>
                    <a:cubicBezTo>
                      <a:pt x="25714" y="30909"/>
                      <a:pt x="25714" y="30909"/>
                      <a:pt x="25714" y="31515"/>
                    </a:cubicBezTo>
                    <a:cubicBezTo>
                      <a:pt x="25714" y="31515"/>
                      <a:pt x="26722" y="31515"/>
                      <a:pt x="26722" y="31515"/>
                    </a:cubicBezTo>
                    <a:cubicBezTo>
                      <a:pt x="26722" y="31515"/>
                      <a:pt x="26722" y="30909"/>
                      <a:pt x="27226" y="31515"/>
                    </a:cubicBezTo>
                    <a:cubicBezTo>
                      <a:pt x="27226" y="32121"/>
                      <a:pt x="27226" y="32121"/>
                      <a:pt x="27226" y="32121"/>
                    </a:cubicBezTo>
                    <a:cubicBezTo>
                      <a:pt x="26722" y="32121"/>
                      <a:pt x="26722" y="31515"/>
                      <a:pt x="26722" y="32727"/>
                    </a:cubicBezTo>
                    <a:cubicBezTo>
                      <a:pt x="26218" y="33333"/>
                      <a:pt x="26722" y="33939"/>
                      <a:pt x="26722" y="33939"/>
                    </a:cubicBezTo>
                    <a:cubicBezTo>
                      <a:pt x="27226" y="35151"/>
                      <a:pt x="27226" y="35151"/>
                      <a:pt x="27226" y="35151"/>
                    </a:cubicBezTo>
                    <a:cubicBezTo>
                      <a:pt x="27226" y="35151"/>
                      <a:pt x="27731" y="35151"/>
                      <a:pt x="28235" y="35151"/>
                    </a:cubicBezTo>
                    <a:cubicBezTo>
                      <a:pt x="28235" y="35151"/>
                      <a:pt x="28235" y="35151"/>
                      <a:pt x="28235" y="35151"/>
                    </a:cubicBezTo>
                    <a:cubicBezTo>
                      <a:pt x="28739" y="34545"/>
                      <a:pt x="28739" y="34545"/>
                      <a:pt x="29243" y="34545"/>
                    </a:cubicBezTo>
                    <a:cubicBezTo>
                      <a:pt x="29243" y="34545"/>
                      <a:pt x="29747" y="35151"/>
                      <a:pt x="29747" y="35151"/>
                    </a:cubicBezTo>
                    <a:cubicBezTo>
                      <a:pt x="29747" y="35757"/>
                      <a:pt x="29747" y="35757"/>
                      <a:pt x="29747" y="35757"/>
                    </a:cubicBezTo>
                    <a:cubicBezTo>
                      <a:pt x="29747" y="35757"/>
                      <a:pt x="29747" y="36363"/>
                      <a:pt x="29747" y="36363"/>
                    </a:cubicBezTo>
                    <a:cubicBezTo>
                      <a:pt x="30252" y="36969"/>
                      <a:pt x="30756" y="36969"/>
                      <a:pt x="30756" y="36969"/>
                    </a:cubicBezTo>
                    <a:cubicBezTo>
                      <a:pt x="30756" y="36969"/>
                      <a:pt x="30756" y="36969"/>
                      <a:pt x="30756" y="37575"/>
                    </a:cubicBezTo>
                    <a:cubicBezTo>
                      <a:pt x="31260" y="38181"/>
                      <a:pt x="32268" y="38787"/>
                      <a:pt x="32268" y="38787"/>
                    </a:cubicBezTo>
                    <a:cubicBezTo>
                      <a:pt x="32268" y="38787"/>
                      <a:pt x="30756" y="38181"/>
                      <a:pt x="30756" y="38181"/>
                    </a:cubicBezTo>
                    <a:cubicBezTo>
                      <a:pt x="30252" y="38181"/>
                      <a:pt x="29243" y="38181"/>
                      <a:pt x="29243" y="38181"/>
                    </a:cubicBezTo>
                    <a:cubicBezTo>
                      <a:pt x="28739" y="38181"/>
                      <a:pt x="27731" y="38181"/>
                      <a:pt x="27731" y="38181"/>
                    </a:cubicBezTo>
                    <a:cubicBezTo>
                      <a:pt x="26218" y="38787"/>
                      <a:pt x="26218" y="38787"/>
                      <a:pt x="26218" y="38787"/>
                    </a:cubicBezTo>
                    <a:cubicBezTo>
                      <a:pt x="26218" y="38787"/>
                      <a:pt x="25210" y="39393"/>
                      <a:pt x="24705" y="39393"/>
                    </a:cubicBezTo>
                    <a:cubicBezTo>
                      <a:pt x="24705" y="39393"/>
                      <a:pt x="24201" y="39393"/>
                      <a:pt x="23697" y="39393"/>
                    </a:cubicBezTo>
                    <a:cubicBezTo>
                      <a:pt x="23697" y="40000"/>
                      <a:pt x="23193" y="40000"/>
                      <a:pt x="22689" y="40000"/>
                    </a:cubicBezTo>
                    <a:cubicBezTo>
                      <a:pt x="22689" y="40000"/>
                      <a:pt x="21680" y="40000"/>
                      <a:pt x="21176" y="40000"/>
                    </a:cubicBezTo>
                    <a:cubicBezTo>
                      <a:pt x="21176" y="40000"/>
                      <a:pt x="20672" y="40000"/>
                      <a:pt x="20672" y="40000"/>
                    </a:cubicBezTo>
                    <a:cubicBezTo>
                      <a:pt x="19159" y="40606"/>
                      <a:pt x="19159" y="40606"/>
                      <a:pt x="19159" y="40606"/>
                    </a:cubicBezTo>
                    <a:cubicBezTo>
                      <a:pt x="19663" y="41212"/>
                      <a:pt x="19663" y="41212"/>
                      <a:pt x="19663" y="41212"/>
                    </a:cubicBezTo>
                    <a:cubicBezTo>
                      <a:pt x="20672" y="41818"/>
                      <a:pt x="20672" y="41818"/>
                      <a:pt x="20672" y="41818"/>
                    </a:cubicBezTo>
                    <a:cubicBezTo>
                      <a:pt x="20672" y="41818"/>
                      <a:pt x="20672" y="41818"/>
                      <a:pt x="20672" y="41818"/>
                    </a:cubicBezTo>
                    <a:cubicBezTo>
                      <a:pt x="21176" y="41818"/>
                      <a:pt x="21680" y="42424"/>
                      <a:pt x="21680" y="42424"/>
                    </a:cubicBezTo>
                    <a:cubicBezTo>
                      <a:pt x="21680" y="42424"/>
                      <a:pt x="22184" y="43030"/>
                      <a:pt x="22689" y="43636"/>
                    </a:cubicBezTo>
                    <a:cubicBezTo>
                      <a:pt x="22689" y="43636"/>
                      <a:pt x="23193" y="44242"/>
                      <a:pt x="23193" y="44242"/>
                    </a:cubicBezTo>
                    <a:lnTo>
                      <a:pt x="24201" y="44848"/>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2" name="Shape 2043">
                <a:extLst>
                  <a:ext uri="{FF2B5EF4-FFF2-40B4-BE49-F238E27FC236}">
                    <a16:creationId xmlns:a16="http://schemas.microsoft.com/office/drawing/2014/main" id="{F64E9ABE-40B5-8479-7EA0-01EDFCC22FB1}"/>
                  </a:ext>
                </a:extLst>
              </p:cNvPr>
              <p:cNvSpPr/>
              <p:nvPr/>
            </p:nvSpPr>
            <p:spPr>
              <a:xfrm>
                <a:off x="6414522" y="3317666"/>
                <a:ext cx="1164829" cy="948124"/>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3" name="Shape 2044">
                <a:extLst>
                  <a:ext uri="{FF2B5EF4-FFF2-40B4-BE49-F238E27FC236}">
                    <a16:creationId xmlns:a16="http://schemas.microsoft.com/office/drawing/2014/main" id="{C65E6DBF-0759-467F-9C15-5CF1F7D3F19F}"/>
                  </a:ext>
                </a:extLst>
              </p:cNvPr>
              <p:cNvSpPr/>
              <p:nvPr/>
            </p:nvSpPr>
            <p:spPr>
              <a:xfrm>
                <a:off x="3743390" y="3087210"/>
                <a:ext cx="548905" cy="603211"/>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4" name="Shape 2045">
                <a:extLst>
                  <a:ext uri="{FF2B5EF4-FFF2-40B4-BE49-F238E27FC236}">
                    <a16:creationId xmlns:a16="http://schemas.microsoft.com/office/drawing/2014/main" id="{69D9AC12-6CA9-3541-A627-93468C6FC85C}"/>
                  </a:ext>
                </a:extLst>
              </p:cNvPr>
              <p:cNvSpPr/>
              <p:nvPr/>
            </p:nvSpPr>
            <p:spPr>
              <a:xfrm>
                <a:off x="3213631" y="5289706"/>
                <a:ext cx="588798" cy="890899"/>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5" name="Shape 2046">
                <a:extLst>
                  <a:ext uri="{FF2B5EF4-FFF2-40B4-BE49-F238E27FC236}">
                    <a16:creationId xmlns:a16="http://schemas.microsoft.com/office/drawing/2014/main" id="{1BCD9E7C-5C0B-48A2-D65F-9FF8CA72A844}"/>
                  </a:ext>
                </a:extLst>
              </p:cNvPr>
              <p:cNvSpPr/>
              <p:nvPr/>
            </p:nvSpPr>
            <p:spPr>
              <a:xfrm>
                <a:off x="5517411" y="3367160"/>
                <a:ext cx="1032389" cy="1325520"/>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46" name="Shape 2047">
                <a:extLst>
                  <a:ext uri="{FF2B5EF4-FFF2-40B4-BE49-F238E27FC236}">
                    <a16:creationId xmlns:a16="http://schemas.microsoft.com/office/drawing/2014/main" id="{B867B504-682E-E6D9-7436-E29D890E2DDD}"/>
                  </a:ext>
                </a:extLst>
              </p:cNvPr>
              <p:cNvSpPr/>
              <p:nvPr/>
            </p:nvSpPr>
            <p:spPr>
              <a:xfrm>
                <a:off x="5564037" y="4711242"/>
                <a:ext cx="1627571" cy="180035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7" name="Shape 2048">
                <a:extLst>
                  <a:ext uri="{FF2B5EF4-FFF2-40B4-BE49-F238E27FC236}">
                    <a16:creationId xmlns:a16="http://schemas.microsoft.com/office/drawing/2014/main" id="{816CE0EC-4E86-B7BE-934C-0638156E091D}"/>
                  </a:ext>
                </a:extLst>
              </p:cNvPr>
              <p:cNvSpPr/>
              <p:nvPr/>
            </p:nvSpPr>
            <p:spPr>
              <a:xfrm>
                <a:off x="7258625" y="4271980"/>
                <a:ext cx="1220679" cy="853776"/>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8" name="Shape 2049">
                <a:extLst>
                  <a:ext uri="{FF2B5EF4-FFF2-40B4-BE49-F238E27FC236}">
                    <a16:creationId xmlns:a16="http://schemas.microsoft.com/office/drawing/2014/main" id="{3B1CCEC6-D631-2651-5852-FAB3A733A266}"/>
                  </a:ext>
                </a:extLst>
              </p:cNvPr>
              <p:cNvSpPr/>
              <p:nvPr/>
            </p:nvSpPr>
            <p:spPr>
              <a:xfrm>
                <a:off x="7419787" y="3356335"/>
                <a:ext cx="2032867" cy="1370374"/>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49" name="Shape 2050">
                <a:extLst>
                  <a:ext uri="{FF2B5EF4-FFF2-40B4-BE49-F238E27FC236}">
                    <a16:creationId xmlns:a16="http://schemas.microsoft.com/office/drawing/2014/main" id="{F9B71A34-FF81-F646-53D5-D98E7487F01A}"/>
                  </a:ext>
                </a:extLst>
              </p:cNvPr>
              <p:cNvSpPr/>
              <p:nvPr/>
            </p:nvSpPr>
            <p:spPr>
              <a:xfrm>
                <a:off x="6060284" y="830576"/>
                <a:ext cx="933459" cy="2459251"/>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0" name="Shape 2051">
                <a:extLst>
                  <a:ext uri="{FF2B5EF4-FFF2-40B4-BE49-F238E27FC236}">
                    <a16:creationId xmlns:a16="http://schemas.microsoft.com/office/drawing/2014/main" id="{0D3DC82A-86D0-4230-64D7-8BD519DE461D}"/>
                  </a:ext>
                </a:extLst>
              </p:cNvPr>
              <p:cNvSpPr/>
              <p:nvPr/>
            </p:nvSpPr>
            <p:spPr>
              <a:xfrm>
                <a:off x="5490636" y="391312"/>
                <a:ext cx="1780753" cy="243914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2052">
                <a:extLst>
                  <a:ext uri="{FF2B5EF4-FFF2-40B4-BE49-F238E27FC236}">
                    <a16:creationId xmlns:a16="http://schemas.microsoft.com/office/drawing/2014/main" id="{4CC2514E-BC7C-716E-A8AB-86951F09D8C5}"/>
                  </a:ext>
                </a:extLst>
              </p:cNvPr>
              <p:cNvSpPr/>
              <p:nvPr/>
            </p:nvSpPr>
            <p:spPr>
              <a:xfrm>
                <a:off x="7148525" y="0"/>
                <a:ext cx="4895481" cy="4791672"/>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2" name="Shape 2053">
                <a:extLst>
                  <a:ext uri="{FF2B5EF4-FFF2-40B4-BE49-F238E27FC236}">
                    <a16:creationId xmlns:a16="http://schemas.microsoft.com/office/drawing/2014/main" id="{538C5DB0-D8EF-E3E8-67DB-E67C9EA125F5}"/>
                  </a:ext>
                </a:extLst>
              </p:cNvPr>
              <p:cNvSpPr/>
              <p:nvPr/>
            </p:nvSpPr>
            <p:spPr>
              <a:xfrm>
                <a:off x="4107199" y="2287565"/>
                <a:ext cx="963777" cy="1766331"/>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solidFill>
                <a:srgbClr val="D9D9D9"/>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53" name="Shape 2054">
                <a:extLst>
                  <a:ext uri="{FF2B5EF4-FFF2-40B4-BE49-F238E27FC236}">
                    <a16:creationId xmlns:a16="http://schemas.microsoft.com/office/drawing/2014/main" id="{77E05E64-8D32-026D-54A1-57AEC7559519}"/>
                  </a:ext>
                </a:extLst>
              </p:cNvPr>
              <p:cNvSpPr/>
              <p:nvPr/>
            </p:nvSpPr>
            <p:spPr>
              <a:xfrm>
                <a:off x="3448193" y="5022129"/>
                <a:ext cx="1767990" cy="1409041"/>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4" name="Shape 2055">
                <a:extLst>
                  <a:ext uri="{FF2B5EF4-FFF2-40B4-BE49-F238E27FC236}">
                    <a16:creationId xmlns:a16="http://schemas.microsoft.com/office/drawing/2014/main" id="{CD5299E2-A7F2-F350-F39A-19633AD1BA26}"/>
                  </a:ext>
                </a:extLst>
              </p:cNvPr>
              <p:cNvSpPr/>
              <p:nvPr/>
            </p:nvSpPr>
            <p:spPr>
              <a:xfrm>
                <a:off x="7367129" y="5385602"/>
                <a:ext cx="1349927" cy="1218799"/>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55" name="Shape 2056">
                <a:extLst>
                  <a:ext uri="{FF2B5EF4-FFF2-40B4-BE49-F238E27FC236}">
                    <a16:creationId xmlns:a16="http://schemas.microsoft.com/office/drawing/2014/main" id="{9D815914-D1DD-9C23-1200-AC5A19EE1E67}"/>
                  </a:ext>
                </a:extLst>
              </p:cNvPr>
              <p:cNvSpPr/>
              <p:nvPr/>
            </p:nvSpPr>
            <p:spPr>
              <a:xfrm>
                <a:off x="8198469" y="4858180"/>
                <a:ext cx="2628049" cy="1370374"/>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6" name="Shape 2057">
                <a:extLst>
                  <a:ext uri="{FF2B5EF4-FFF2-40B4-BE49-F238E27FC236}">
                    <a16:creationId xmlns:a16="http://schemas.microsoft.com/office/drawing/2014/main" id="{A1D5464A-352A-00C7-4DF6-760A17556252}"/>
                  </a:ext>
                </a:extLst>
              </p:cNvPr>
              <p:cNvSpPr/>
              <p:nvPr/>
            </p:nvSpPr>
            <p:spPr>
              <a:xfrm>
                <a:off x="6639511" y="576916"/>
                <a:ext cx="1048347" cy="1856039"/>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57" name="Shape 2058">
                <a:extLst>
                  <a:ext uri="{FF2B5EF4-FFF2-40B4-BE49-F238E27FC236}">
                    <a16:creationId xmlns:a16="http://schemas.microsoft.com/office/drawing/2014/main" id="{C7670388-A5E7-D622-C917-59F09044B2FD}"/>
                  </a:ext>
                </a:extLst>
              </p:cNvPr>
              <p:cNvSpPr/>
              <p:nvPr/>
            </p:nvSpPr>
            <p:spPr>
              <a:xfrm>
                <a:off x="10346223" y="2361808"/>
                <a:ext cx="1697780" cy="208959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cs typeface="Calibri" panose="020F0502020204030204" pitchFamily="34" charset="0"/>
                  <a:sym typeface="Source Sans Pro"/>
                </a:endParaRPr>
              </a:p>
            </p:txBody>
          </p:sp>
          <p:sp>
            <p:nvSpPr>
              <p:cNvPr id="58" name="Shape 1707">
                <a:extLst>
                  <a:ext uri="{FF2B5EF4-FFF2-40B4-BE49-F238E27FC236}">
                    <a16:creationId xmlns:a16="http://schemas.microsoft.com/office/drawing/2014/main" id="{9D24F818-CB2A-E0E1-CF08-CB07C0CFED64}"/>
                  </a:ext>
                </a:extLst>
              </p:cNvPr>
              <p:cNvSpPr/>
              <p:nvPr/>
            </p:nvSpPr>
            <p:spPr>
              <a:xfrm>
                <a:off x="5501663" y="4167904"/>
                <a:ext cx="81520" cy="121662"/>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chemeClr val="accent1"/>
              </a:solidFill>
              <a:ln w="12700">
                <a:solidFill>
                  <a:schemeClr val="bg1"/>
                </a:solidFill>
              </a:ln>
            </p:spPr>
            <p:style>
              <a:lnRef idx="3">
                <a:schemeClr val="lt1"/>
              </a:lnRef>
              <a:fillRef idx="1">
                <a:schemeClr val="accent1"/>
              </a:fillRef>
              <a:effectRef idx="1">
                <a:schemeClr val="accent1"/>
              </a:effectRef>
              <a:fontRef idx="minor">
                <a:schemeClr val="lt1"/>
              </a:fontRef>
            </p:style>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 name="Freeform: Shape 3">
              <a:extLst>
                <a:ext uri="{FF2B5EF4-FFF2-40B4-BE49-F238E27FC236}">
                  <a16:creationId xmlns:a16="http://schemas.microsoft.com/office/drawing/2014/main" id="{70D9923D-430B-3FF4-E544-62CF9460EF84}"/>
                </a:ext>
              </a:extLst>
            </p:cNvPr>
            <p:cNvSpPr/>
            <p:nvPr/>
          </p:nvSpPr>
          <p:spPr>
            <a:xfrm>
              <a:off x="6640316" y="6600603"/>
              <a:ext cx="18097" cy="11796"/>
            </a:xfrm>
            <a:custGeom>
              <a:avLst/>
              <a:gdLst>
                <a:gd name="connsiteX0" fmla="*/ 0 w 78581"/>
                <a:gd name="connsiteY0" fmla="*/ 35933 h 52601"/>
                <a:gd name="connsiteX1" fmla="*/ 0 w 78581"/>
                <a:gd name="connsiteY1" fmla="*/ 35933 h 52601"/>
                <a:gd name="connsiteX2" fmla="*/ 7143 w 78581"/>
                <a:gd name="connsiteY2" fmla="*/ 12120 h 52601"/>
                <a:gd name="connsiteX3" fmla="*/ 11906 w 78581"/>
                <a:gd name="connsiteY3" fmla="*/ 214 h 52601"/>
                <a:gd name="connsiteX4" fmla="*/ 54768 w 78581"/>
                <a:gd name="connsiteY4" fmla="*/ 7358 h 52601"/>
                <a:gd name="connsiteX5" fmla="*/ 73818 w 78581"/>
                <a:gd name="connsiteY5" fmla="*/ 26408 h 52601"/>
                <a:gd name="connsiteX6" fmla="*/ 78581 w 78581"/>
                <a:gd name="connsiteY6" fmla="*/ 33551 h 52601"/>
                <a:gd name="connsiteX7" fmla="*/ 76200 w 78581"/>
                <a:gd name="connsiteY7" fmla="*/ 47839 h 52601"/>
                <a:gd name="connsiteX8" fmla="*/ 57150 w 78581"/>
                <a:gd name="connsiteY8" fmla="*/ 52601 h 52601"/>
                <a:gd name="connsiteX9" fmla="*/ 14287 w 78581"/>
                <a:gd name="connsiteY9" fmla="*/ 47839 h 52601"/>
                <a:gd name="connsiteX10" fmla="*/ 0 w 78581"/>
                <a:gd name="connsiteY10" fmla="*/ 35933 h 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581" h="52601">
                  <a:moveTo>
                    <a:pt x="0" y="35933"/>
                  </a:moveTo>
                  <a:lnTo>
                    <a:pt x="0" y="35933"/>
                  </a:lnTo>
                  <a:cubicBezTo>
                    <a:pt x="2381" y="27995"/>
                    <a:pt x="4522" y="19982"/>
                    <a:pt x="7143" y="12120"/>
                  </a:cubicBezTo>
                  <a:cubicBezTo>
                    <a:pt x="8495" y="8065"/>
                    <a:pt x="7653" y="639"/>
                    <a:pt x="11906" y="214"/>
                  </a:cubicBezTo>
                  <a:cubicBezTo>
                    <a:pt x="26319" y="-1227"/>
                    <a:pt x="40481" y="4977"/>
                    <a:pt x="54768" y="7358"/>
                  </a:cubicBezTo>
                  <a:cubicBezTo>
                    <a:pt x="69414" y="14680"/>
                    <a:pt x="62323" y="9166"/>
                    <a:pt x="73818" y="26408"/>
                  </a:cubicBezTo>
                  <a:lnTo>
                    <a:pt x="78581" y="33551"/>
                  </a:lnTo>
                  <a:cubicBezTo>
                    <a:pt x="77787" y="38314"/>
                    <a:pt x="79809" y="44631"/>
                    <a:pt x="76200" y="47839"/>
                  </a:cubicBezTo>
                  <a:cubicBezTo>
                    <a:pt x="71308" y="52188"/>
                    <a:pt x="57150" y="52601"/>
                    <a:pt x="57150" y="52601"/>
                  </a:cubicBezTo>
                  <a:cubicBezTo>
                    <a:pt x="36487" y="51224"/>
                    <a:pt x="29058" y="53747"/>
                    <a:pt x="14287" y="47839"/>
                  </a:cubicBezTo>
                  <a:cubicBezTo>
                    <a:pt x="12639" y="47180"/>
                    <a:pt x="2381" y="37917"/>
                    <a:pt x="0" y="35933"/>
                  </a:cubicBezTo>
                  <a:close/>
                </a:path>
              </a:pathLst>
            </a:custGeom>
            <a:solidFill>
              <a:schemeClr val="accent1"/>
            </a:solidFill>
            <a:ln w="3175">
              <a:solidFill>
                <a:schemeClr val="accent1"/>
              </a:solidFill>
            </a:ln>
          </p:spPr>
          <p:style>
            <a:lnRef idx="3">
              <a:schemeClr val="lt1"/>
            </a:lnRef>
            <a:fillRef idx="1">
              <a:schemeClr val="accent1"/>
            </a:fillRef>
            <a:effectRef idx="1">
              <a:schemeClr val="accent1"/>
            </a:effectRef>
            <a:fontRef idx="minor">
              <a:schemeClr val="lt1"/>
            </a:fontRef>
          </p:style>
          <p:txBody>
            <a:bodyPr lIns="50800" tIns="50800" rIns="50800" bIns="50800" anchor="ctr"/>
            <a:lstStyle/>
            <a:p>
              <a:pPr marL="40639" marR="40639"/>
              <a:endParaRPr lang="en-GB" sz="1400" b="1" dirty="0">
                <a:solidFill>
                  <a:srgbClr val="FFFFFF"/>
                </a:solidFill>
                <a:uFill>
                  <a:solidFill>
                    <a:srgbClr val="FFFFFF"/>
                  </a:solidFill>
                </a:uFill>
                <a:latin typeface="Arial"/>
                <a:cs typeface="Arial"/>
              </a:endParaRPr>
            </a:p>
          </p:txBody>
        </p:sp>
      </p:grpSp>
      <p:sp>
        <p:nvSpPr>
          <p:cNvPr id="3" name="Triangle 7">
            <a:extLst>
              <a:ext uri="{FF2B5EF4-FFF2-40B4-BE49-F238E27FC236}">
                <a16:creationId xmlns:a16="http://schemas.microsoft.com/office/drawing/2014/main" id="{E6DD3CCC-FAF0-DF9A-0AAB-B1CB00659532}"/>
              </a:ext>
            </a:extLst>
          </p:cNvPr>
          <p:cNvSpPr/>
          <p:nvPr/>
        </p:nvSpPr>
        <p:spPr>
          <a:xfrm rot="5400000">
            <a:off x="6744625" y="52282"/>
            <a:ext cx="1193688" cy="102231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BBDA5441-5BA3-4CD9-B104-3BA14D50E46D}"/>
              </a:ext>
            </a:extLst>
          </p:cNvPr>
          <p:cNvCxnSpPr>
            <a:cxnSpLocks/>
          </p:cNvCxnSpPr>
          <p:nvPr/>
        </p:nvCxnSpPr>
        <p:spPr>
          <a:xfrm flipV="1">
            <a:off x="5018755" y="0"/>
            <a:ext cx="0" cy="6858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8934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2" name="Straight Connector 1031">
            <a:extLst>
              <a:ext uri="{FF2B5EF4-FFF2-40B4-BE49-F238E27FC236}">
                <a16:creationId xmlns:a16="http://schemas.microsoft.com/office/drawing/2014/main" id="{CADCF8C1-9C1E-4415-0DE3-5718AED91A76}"/>
              </a:ext>
            </a:extLst>
          </p:cNvPr>
          <p:cNvCxnSpPr>
            <a:cxnSpLocks/>
          </p:cNvCxnSpPr>
          <p:nvPr/>
        </p:nvCxnSpPr>
        <p:spPr>
          <a:xfrm flipV="1">
            <a:off x="3003075" y="5873"/>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110" name="Titel 1">
            <a:extLst>
              <a:ext uri="{FF2B5EF4-FFF2-40B4-BE49-F238E27FC236}">
                <a16:creationId xmlns:a16="http://schemas.microsoft.com/office/drawing/2014/main" id="{70D18319-BACE-4337-9118-FC51BC24F78E}"/>
              </a:ext>
            </a:extLst>
          </p:cNvPr>
          <p:cNvSpPr txBox="1">
            <a:spLocks/>
          </p:cNvSpPr>
          <p:nvPr/>
        </p:nvSpPr>
        <p:spPr>
          <a:xfrm>
            <a:off x="194770" y="242888"/>
            <a:ext cx="2821008" cy="1616056"/>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dirty="0">
                <a:latin typeface="Open Sans SemiBold"/>
                <a:ea typeface="Open Sans SemiBold"/>
                <a:cs typeface="Open Sans SemiBold"/>
              </a:rPr>
              <a:t>ESPON : </a:t>
            </a:r>
            <a:r>
              <a:rPr lang="fr-FR" sz="3200" dirty="0">
                <a:latin typeface="Open Sans SemiBold"/>
                <a:ea typeface="Open Sans SemiBold"/>
                <a:cs typeface="Open Sans SemiBold"/>
              </a:rPr>
              <a:t>quelle gouvernance</a:t>
            </a:r>
            <a:r>
              <a:rPr lang="en-US" sz="3200" dirty="0">
                <a:latin typeface="Open Sans SemiBold"/>
                <a:ea typeface="Open Sans SemiBold"/>
                <a:cs typeface="Open Sans SemiBold"/>
              </a:rPr>
              <a:t>? </a:t>
            </a:r>
            <a:endParaRPr lang="en-US" dirty="0">
              <a:latin typeface="Open Sans SemiBold"/>
              <a:ea typeface="Open Sans SemiBold"/>
              <a:cs typeface="Open Sans SemiBold"/>
            </a:endParaRPr>
          </a:p>
        </p:txBody>
      </p:sp>
      <p:sp>
        <p:nvSpPr>
          <p:cNvPr id="52" name="Rectangle 51">
            <a:extLst>
              <a:ext uri="{FF2B5EF4-FFF2-40B4-BE49-F238E27FC236}">
                <a16:creationId xmlns:a16="http://schemas.microsoft.com/office/drawing/2014/main" id="{7BDF13A1-0E7C-33A6-27DF-CD4D4A1D7F10}"/>
              </a:ext>
            </a:extLst>
          </p:cNvPr>
          <p:cNvSpPr/>
          <p:nvPr/>
        </p:nvSpPr>
        <p:spPr>
          <a:xfrm>
            <a:off x="6474118" y="1310873"/>
            <a:ext cx="5423430" cy="105883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3" name="Isosceles Triangle 26">
            <a:extLst>
              <a:ext uri="{FF2B5EF4-FFF2-40B4-BE49-F238E27FC236}">
                <a16:creationId xmlns:a16="http://schemas.microsoft.com/office/drawing/2014/main" id="{AB67829A-4821-4A75-B0AA-33138620AF18}"/>
              </a:ext>
            </a:extLst>
          </p:cNvPr>
          <p:cNvSpPr/>
          <p:nvPr/>
        </p:nvSpPr>
        <p:spPr>
          <a:xfrm rot="16200000">
            <a:off x="4165334" y="1507795"/>
            <a:ext cx="2505709" cy="2111859"/>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 name="connsiteX0" fmla="*/ 1377673 w 2385673"/>
              <a:gd name="connsiteY0" fmla="*/ 1475631 h 1475631"/>
              <a:gd name="connsiteX1" fmla="*/ 0 w 2385673"/>
              <a:gd name="connsiteY1" fmla="*/ 0 h 1475631"/>
              <a:gd name="connsiteX2" fmla="*/ 2385673 w 2385673"/>
              <a:gd name="connsiteY2" fmla="*/ 1475631 h 1475631"/>
              <a:gd name="connsiteX3" fmla="*/ 1377673 w 2385673"/>
              <a:gd name="connsiteY3" fmla="*/ 1475631 h 1475631"/>
            </a:gdLst>
            <a:ahLst/>
            <a:cxnLst>
              <a:cxn ang="0">
                <a:pos x="connsiteX0" y="connsiteY0"/>
              </a:cxn>
              <a:cxn ang="0">
                <a:pos x="connsiteX1" y="connsiteY1"/>
              </a:cxn>
              <a:cxn ang="0">
                <a:pos x="connsiteX2" y="connsiteY2"/>
              </a:cxn>
              <a:cxn ang="0">
                <a:pos x="connsiteX3" y="connsiteY3"/>
              </a:cxn>
            </a:cxnLst>
            <a:rect l="l" t="t" r="r" b="b"/>
            <a:pathLst>
              <a:path w="2385673" h="1475631">
                <a:moveTo>
                  <a:pt x="1377673" y="1475631"/>
                </a:moveTo>
                <a:lnTo>
                  <a:pt x="0" y="0"/>
                </a:lnTo>
                <a:lnTo>
                  <a:pt x="2385673" y="1475631"/>
                </a:lnTo>
                <a:lnTo>
                  <a:pt x="1377673" y="147563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4" name="Rectangle 53">
            <a:extLst>
              <a:ext uri="{FF2B5EF4-FFF2-40B4-BE49-F238E27FC236}">
                <a16:creationId xmlns:a16="http://schemas.microsoft.com/office/drawing/2014/main" id="{0598C692-51D9-A698-2900-7E6AA2FCC812}"/>
              </a:ext>
            </a:extLst>
          </p:cNvPr>
          <p:cNvSpPr/>
          <p:nvPr/>
        </p:nvSpPr>
        <p:spPr>
          <a:xfrm>
            <a:off x="6474118" y="2550548"/>
            <a:ext cx="5423430" cy="105883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5" name="Isosceles Triangle 48">
            <a:extLst>
              <a:ext uri="{FF2B5EF4-FFF2-40B4-BE49-F238E27FC236}">
                <a16:creationId xmlns:a16="http://schemas.microsoft.com/office/drawing/2014/main" id="{C94F38E0-FD69-6C71-F263-29D80EE91861}"/>
              </a:ext>
            </a:extLst>
          </p:cNvPr>
          <p:cNvSpPr/>
          <p:nvPr/>
        </p:nvSpPr>
        <p:spPr>
          <a:xfrm rot="16200000">
            <a:off x="4918008" y="2199394"/>
            <a:ext cx="1204955" cy="1907266"/>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 name="connsiteX0" fmla="*/ 139233 w 1147233"/>
              <a:gd name="connsiteY0" fmla="*/ 1332675 h 1332675"/>
              <a:gd name="connsiteX1" fmla="*/ 0 w 1147233"/>
              <a:gd name="connsiteY1" fmla="*/ 0 h 1332675"/>
              <a:gd name="connsiteX2" fmla="*/ 1147233 w 1147233"/>
              <a:gd name="connsiteY2" fmla="*/ 1332675 h 1332675"/>
              <a:gd name="connsiteX3" fmla="*/ 139233 w 1147233"/>
              <a:gd name="connsiteY3" fmla="*/ 1332675 h 1332675"/>
            </a:gdLst>
            <a:ahLst/>
            <a:cxnLst>
              <a:cxn ang="0">
                <a:pos x="connsiteX0" y="connsiteY0"/>
              </a:cxn>
              <a:cxn ang="0">
                <a:pos x="connsiteX1" y="connsiteY1"/>
              </a:cxn>
              <a:cxn ang="0">
                <a:pos x="connsiteX2" y="connsiteY2"/>
              </a:cxn>
              <a:cxn ang="0">
                <a:pos x="connsiteX3" y="connsiteY3"/>
              </a:cxn>
            </a:cxnLst>
            <a:rect l="l" t="t" r="r" b="b"/>
            <a:pathLst>
              <a:path w="1147233" h="1332675">
                <a:moveTo>
                  <a:pt x="139233" y="1332675"/>
                </a:moveTo>
                <a:lnTo>
                  <a:pt x="0" y="0"/>
                </a:lnTo>
                <a:lnTo>
                  <a:pt x="1147233" y="1332675"/>
                </a:lnTo>
                <a:lnTo>
                  <a:pt x="139233" y="1332675"/>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6" name="Rectangle 55">
            <a:extLst>
              <a:ext uri="{FF2B5EF4-FFF2-40B4-BE49-F238E27FC236}">
                <a16:creationId xmlns:a16="http://schemas.microsoft.com/office/drawing/2014/main" id="{22C0C089-624C-AACE-633B-B483E9B2A429}"/>
              </a:ext>
            </a:extLst>
          </p:cNvPr>
          <p:cNvSpPr/>
          <p:nvPr/>
        </p:nvSpPr>
        <p:spPr>
          <a:xfrm>
            <a:off x="6461417" y="3790223"/>
            <a:ext cx="5436131" cy="1058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7" name="Isosceles Triangle 49">
            <a:extLst>
              <a:ext uri="{FF2B5EF4-FFF2-40B4-BE49-F238E27FC236}">
                <a16:creationId xmlns:a16="http://schemas.microsoft.com/office/drawing/2014/main" id="{4AC41884-0477-22F0-5C69-075AE7B7AEDE}"/>
              </a:ext>
            </a:extLst>
          </p:cNvPr>
          <p:cNvSpPr/>
          <p:nvPr/>
        </p:nvSpPr>
        <p:spPr>
          <a:xfrm rot="16200000">
            <a:off x="4972281" y="3359925"/>
            <a:ext cx="1058719" cy="1919552"/>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 name="connsiteX0" fmla="*/ 0 w 1008000"/>
              <a:gd name="connsiteY0" fmla="*/ 1341259 h 1341259"/>
              <a:gd name="connsiteX1" fmla="*/ 996537 w 1008000"/>
              <a:gd name="connsiteY1" fmla="*/ 0 h 1341259"/>
              <a:gd name="connsiteX2" fmla="*/ 1008000 w 1008000"/>
              <a:gd name="connsiteY2" fmla="*/ 1341259 h 1341259"/>
              <a:gd name="connsiteX3" fmla="*/ 0 w 1008000"/>
              <a:gd name="connsiteY3" fmla="*/ 1341259 h 1341259"/>
            </a:gdLst>
            <a:ahLst/>
            <a:cxnLst>
              <a:cxn ang="0">
                <a:pos x="connsiteX0" y="connsiteY0"/>
              </a:cxn>
              <a:cxn ang="0">
                <a:pos x="connsiteX1" y="connsiteY1"/>
              </a:cxn>
              <a:cxn ang="0">
                <a:pos x="connsiteX2" y="connsiteY2"/>
              </a:cxn>
              <a:cxn ang="0">
                <a:pos x="connsiteX3" y="connsiteY3"/>
              </a:cxn>
            </a:cxnLst>
            <a:rect l="l" t="t" r="r" b="b"/>
            <a:pathLst>
              <a:path w="1008000" h="1341259">
                <a:moveTo>
                  <a:pt x="0" y="1341259"/>
                </a:moveTo>
                <a:lnTo>
                  <a:pt x="996537" y="0"/>
                </a:lnTo>
                <a:lnTo>
                  <a:pt x="1008000" y="1341259"/>
                </a:lnTo>
                <a:lnTo>
                  <a:pt x="0" y="1341259"/>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grpSp>
        <p:nvGrpSpPr>
          <p:cNvPr id="97" name="Group 96">
            <a:extLst>
              <a:ext uri="{FF2B5EF4-FFF2-40B4-BE49-F238E27FC236}">
                <a16:creationId xmlns:a16="http://schemas.microsoft.com/office/drawing/2014/main" id="{E4362FD0-AC16-F41C-33F1-E7F7E3DC4B0F}"/>
              </a:ext>
            </a:extLst>
          </p:cNvPr>
          <p:cNvGrpSpPr/>
          <p:nvPr/>
        </p:nvGrpSpPr>
        <p:grpSpPr>
          <a:xfrm>
            <a:off x="4467359" y="3889222"/>
            <a:ext cx="7430188" cy="2200957"/>
            <a:chOff x="4105409" y="4058555"/>
            <a:chExt cx="7430188" cy="2200957"/>
          </a:xfrm>
        </p:grpSpPr>
        <p:sp>
          <p:nvSpPr>
            <p:cNvPr id="58" name="Rectangle 57">
              <a:extLst>
                <a:ext uri="{FF2B5EF4-FFF2-40B4-BE49-F238E27FC236}">
                  <a16:creationId xmlns:a16="http://schemas.microsoft.com/office/drawing/2014/main" id="{39125798-8213-BC8F-5773-8429E4AF1DD5}"/>
                </a:ext>
              </a:extLst>
            </p:cNvPr>
            <p:cNvSpPr/>
            <p:nvPr/>
          </p:nvSpPr>
          <p:spPr>
            <a:xfrm>
              <a:off x="6099466" y="5200677"/>
              <a:ext cx="5436131" cy="105883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9" name="Isosceles Triangle 50">
              <a:extLst>
                <a:ext uri="{FF2B5EF4-FFF2-40B4-BE49-F238E27FC236}">
                  <a16:creationId xmlns:a16="http://schemas.microsoft.com/office/drawing/2014/main" id="{8B07EBF2-DE27-BAB2-B031-98C1C8E1C1DB}"/>
                </a:ext>
              </a:extLst>
            </p:cNvPr>
            <p:cNvSpPr/>
            <p:nvPr/>
          </p:nvSpPr>
          <p:spPr>
            <a:xfrm rot="16200000">
              <a:off x="4001961" y="4162003"/>
              <a:ext cx="2200956" cy="1994059"/>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 name="connsiteX0" fmla="*/ 0 w 2022972"/>
                <a:gd name="connsiteY0" fmla="*/ 1393323 h 1393323"/>
                <a:gd name="connsiteX1" fmla="*/ 2022972 w 2022972"/>
                <a:gd name="connsiteY1" fmla="*/ 0 h 1393323"/>
                <a:gd name="connsiteX2" fmla="*/ 1008000 w 2022972"/>
                <a:gd name="connsiteY2" fmla="*/ 1393323 h 1393323"/>
                <a:gd name="connsiteX3" fmla="*/ 0 w 2022972"/>
                <a:gd name="connsiteY3" fmla="*/ 1393323 h 1393323"/>
                <a:gd name="connsiteX0" fmla="*/ 0 w 2095521"/>
                <a:gd name="connsiteY0" fmla="*/ 1393321 h 1393321"/>
                <a:gd name="connsiteX1" fmla="*/ 2095521 w 2095521"/>
                <a:gd name="connsiteY1" fmla="*/ 0 h 1393321"/>
                <a:gd name="connsiteX2" fmla="*/ 1008000 w 2095521"/>
                <a:gd name="connsiteY2" fmla="*/ 1393321 h 1393321"/>
                <a:gd name="connsiteX3" fmla="*/ 0 w 2095521"/>
                <a:gd name="connsiteY3" fmla="*/ 1393321 h 1393321"/>
              </a:gdLst>
              <a:ahLst/>
              <a:cxnLst>
                <a:cxn ang="0">
                  <a:pos x="connsiteX0" y="connsiteY0"/>
                </a:cxn>
                <a:cxn ang="0">
                  <a:pos x="connsiteX1" y="connsiteY1"/>
                </a:cxn>
                <a:cxn ang="0">
                  <a:pos x="connsiteX2" y="connsiteY2"/>
                </a:cxn>
                <a:cxn ang="0">
                  <a:pos x="connsiteX3" y="connsiteY3"/>
                </a:cxn>
              </a:cxnLst>
              <a:rect l="l" t="t" r="r" b="b"/>
              <a:pathLst>
                <a:path w="2095521" h="1393321">
                  <a:moveTo>
                    <a:pt x="0" y="1393321"/>
                  </a:moveTo>
                  <a:lnTo>
                    <a:pt x="2095521" y="0"/>
                  </a:lnTo>
                  <a:lnTo>
                    <a:pt x="1008000" y="1393321"/>
                  </a:lnTo>
                  <a:lnTo>
                    <a:pt x="0" y="139332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grpSp>
      <p:grpSp>
        <p:nvGrpSpPr>
          <p:cNvPr id="60" name="Group 59">
            <a:extLst>
              <a:ext uri="{FF2B5EF4-FFF2-40B4-BE49-F238E27FC236}">
                <a16:creationId xmlns:a16="http://schemas.microsoft.com/office/drawing/2014/main" id="{7E2FDC5A-D300-05D9-9B20-D9063011E3B3}"/>
              </a:ext>
            </a:extLst>
          </p:cNvPr>
          <p:cNvGrpSpPr/>
          <p:nvPr/>
        </p:nvGrpSpPr>
        <p:grpSpPr>
          <a:xfrm>
            <a:off x="6860456" y="1413962"/>
            <a:ext cx="4992879" cy="640485"/>
            <a:chOff x="812511" y="3333979"/>
            <a:chExt cx="2059657" cy="640485"/>
          </a:xfrm>
        </p:grpSpPr>
        <p:sp>
          <p:nvSpPr>
            <p:cNvPr id="92" name="TextBox 91">
              <a:extLst>
                <a:ext uri="{FF2B5EF4-FFF2-40B4-BE49-F238E27FC236}">
                  <a16:creationId xmlns:a16="http://schemas.microsoft.com/office/drawing/2014/main" id="{6E3177B6-E678-E284-E71E-F065C96CF6B6}"/>
                </a:ext>
              </a:extLst>
            </p:cNvPr>
            <p:cNvSpPr txBox="1"/>
            <p:nvPr/>
          </p:nvSpPr>
          <p:spPr>
            <a:xfrm>
              <a:off x="1061090" y="3666687"/>
              <a:ext cx="1801021" cy="307777"/>
            </a:xfrm>
            <a:prstGeom prst="rect">
              <a:avLst/>
            </a:prstGeom>
            <a:noFill/>
          </p:spPr>
          <p:txBody>
            <a:bodyPr wrap="square" lIns="91440" tIns="45720" rIns="91440" bIns="45720" rtlCol="0" anchor="t">
              <a:spAutoFit/>
            </a:bodyPr>
            <a:lstStyle/>
            <a:p>
              <a:pPr algn="r"/>
              <a:r>
                <a:rPr lang="en-US" sz="1400" dirty="0">
                  <a:solidFill>
                    <a:schemeClr val="bg1"/>
                  </a:solidFill>
                  <a:latin typeface="Open Sans Light"/>
                  <a:ea typeface="Open Sans Light"/>
                  <a:cs typeface="Open Sans Light"/>
                </a:rPr>
                <a:t>Assure </a:t>
              </a:r>
              <a:r>
                <a:rPr lang="fr-FR" sz="1400" dirty="0">
                  <a:solidFill>
                    <a:schemeClr val="bg1"/>
                  </a:solidFill>
                  <a:latin typeface="Open Sans Light"/>
                  <a:ea typeface="Open Sans Light"/>
                  <a:cs typeface="Open Sans Light"/>
                </a:rPr>
                <a:t>le suivi de la mise en œuvre du programme</a:t>
              </a:r>
              <a:endParaRPr lang="fr-FR" altLang="ko-KR" sz="2000" dirty="0">
                <a:solidFill>
                  <a:schemeClr val="bg1"/>
                </a:solidFill>
                <a:ea typeface="+mj-ea"/>
              </a:endParaRPr>
            </a:p>
          </p:txBody>
        </p:sp>
        <p:sp>
          <p:nvSpPr>
            <p:cNvPr id="93" name="TextBox 92">
              <a:extLst>
                <a:ext uri="{FF2B5EF4-FFF2-40B4-BE49-F238E27FC236}">
                  <a16:creationId xmlns:a16="http://schemas.microsoft.com/office/drawing/2014/main" id="{3E1A535F-A933-B232-548E-C07DE9E54B55}"/>
                </a:ext>
              </a:extLst>
            </p:cNvPr>
            <p:cNvSpPr txBox="1"/>
            <p:nvPr/>
          </p:nvSpPr>
          <p:spPr>
            <a:xfrm>
              <a:off x="812511" y="3333979"/>
              <a:ext cx="2059657" cy="338554"/>
            </a:xfrm>
            <a:prstGeom prst="rect">
              <a:avLst/>
            </a:prstGeom>
            <a:noFill/>
          </p:spPr>
          <p:txBody>
            <a:bodyPr wrap="square" lIns="91440" tIns="45720" rIns="91440" bIns="45720" rtlCol="0" anchor="t">
              <a:spAutoFit/>
            </a:bodyPr>
            <a:lstStyle/>
            <a:p>
              <a:pPr algn="r"/>
              <a:r>
                <a:rPr lang="fr-FR" altLang="ko-KR" sz="1600" b="1" dirty="0">
                  <a:solidFill>
                    <a:schemeClr val="bg1"/>
                  </a:solidFill>
                  <a:latin typeface="Open Sans"/>
                  <a:ea typeface="Open Sans"/>
                  <a:cs typeface="Open Sans"/>
                </a:rPr>
                <a:t>Un comité de suivi</a:t>
              </a:r>
              <a:endParaRPr lang="fr-FR" altLang="ko-KR" sz="2000" dirty="0">
                <a:ea typeface="+mj-ea"/>
              </a:endParaRPr>
            </a:p>
          </p:txBody>
        </p:sp>
      </p:grpSp>
      <p:grpSp>
        <p:nvGrpSpPr>
          <p:cNvPr id="62" name="Group 61">
            <a:extLst>
              <a:ext uri="{FF2B5EF4-FFF2-40B4-BE49-F238E27FC236}">
                <a16:creationId xmlns:a16="http://schemas.microsoft.com/office/drawing/2014/main" id="{5055C568-8376-41C8-F42A-4A213B0802F5}"/>
              </a:ext>
            </a:extLst>
          </p:cNvPr>
          <p:cNvGrpSpPr/>
          <p:nvPr/>
        </p:nvGrpSpPr>
        <p:grpSpPr>
          <a:xfrm>
            <a:off x="6650526" y="2678024"/>
            <a:ext cx="5178429" cy="872429"/>
            <a:chOff x="803830" y="3361401"/>
            <a:chExt cx="2059657" cy="872429"/>
          </a:xfrm>
        </p:grpSpPr>
        <p:sp>
          <p:nvSpPr>
            <p:cNvPr id="88" name="TextBox 87">
              <a:extLst>
                <a:ext uri="{FF2B5EF4-FFF2-40B4-BE49-F238E27FC236}">
                  <a16:creationId xmlns:a16="http://schemas.microsoft.com/office/drawing/2014/main" id="{5716EE13-FD36-DF60-A54A-43D3C187208F}"/>
                </a:ext>
              </a:extLst>
            </p:cNvPr>
            <p:cNvSpPr txBox="1"/>
            <p:nvPr/>
          </p:nvSpPr>
          <p:spPr>
            <a:xfrm>
              <a:off x="1226229" y="3710610"/>
              <a:ext cx="1627036" cy="523220"/>
            </a:xfrm>
            <a:prstGeom prst="rect">
              <a:avLst/>
            </a:prstGeom>
            <a:noFill/>
          </p:spPr>
          <p:txBody>
            <a:bodyPr wrap="square" lIns="91440" tIns="45720" rIns="91440" bIns="45720" rtlCol="0" anchor="t">
              <a:spAutoFit/>
            </a:bodyPr>
            <a:lstStyle>
              <a:defPPr>
                <a:defRPr lang="da-DK"/>
              </a:defPPr>
              <a:lvl1pPr algn="r">
                <a:defRPr sz="1400">
                  <a:solidFill>
                    <a:schemeClr val="bg1"/>
                  </a:solidFill>
                  <a:latin typeface="Open Sans Light"/>
                  <a:ea typeface="Open Sans Light"/>
                  <a:cs typeface="Open Sans Light"/>
                </a:defRPr>
              </a:lvl1pPr>
            </a:lstStyle>
            <a:p>
              <a:r>
                <a:rPr lang="en-US" dirty="0"/>
                <a:t>Est en </a:t>
              </a:r>
              <a:r>
                <a:rPr lang="fr-FR" dirty="0"/>
                <a:t>charge d’assurer la  gestion et la mise en œuvre efficientes du programme</a:t>
              </a:r>
              <a:r>
                <a:rPr lang="en-US" dirty="0"/>
                <a:t>. </a:t>
              </a:r>
            </a:p>
          </p:txBody>
        </p:sp>
        <p:sp>
          <p:nvSpPr>
            <p:cNvPr id="89" name="TextBox 88">
              <a:extLst>
                <a:ext uri="{FF2B5EF4-FFF2-40B4-BE49-F238E27FC236}">
                  <a16:creationId xmlns:a16="http://schemas.microsoft.com/office/drawing/2014/main" id="{B216555B-69BE-A478-1C6B-352AF01F0B3C}"/>
                </a:ext>
              </a:extLst>
            </p:cNvPr>
            <p:cNvSpPr txBox="1"/>
            <p:nvPr/>
          </p:nvSpPr>
          <p:spPr>
            <a:xfrm>
              <a:off x="803830" y="3361401"/>
              <a:ext cx="2059657" cy="338554"/>
            </a:xfrm>
            <a:prstGeom prst="rect">
              <a:avLst/>
            </a:prstGeom>
            <a:noFill/>
          </p:spPr>
          <p:txBody>
            <a:bodyPr wrap="square" lIns="91440" tIns="45720" rIns="91440" bIns="45720" rtlCol="0" anchor="t">
              <a:spAutoFit/>
            </a:bodyPr>
            <a:lstStyle/>
            <a:p>
              <a:pPr algn="r"/>
              <a:r>
                <a:rPr lang="fr-FR" altLang="ko-KR" sz="1600" b="1" dirty="0">
                  <a:solidFill>
                    <a:schemeClr val="bg1"/>
                  </a:solidFill>
                  <a:latin typeface="Open Sans"/>
                  <a:ea typeface="Open Sans"/>
                  <a:cs typeface="Open Sans"/>
                </a:rPr>
                <a:t>L’autorité de gestion</a:t>
              </a:r>
              <a:endParaRPr lang="fr-FR" altLang="ko-KR" sz="2000" dirty="0">
                <a:solidFill>
                  <a:schemeClr val="bg1"/>
                </a:solidFill>
                <a:ea typeface="+mj-ea"/>
              </a:endParaRPr>
            </a:p>
          </p:txBody>
        </p:sp>
      </p:grpSp>
      <p:grpSp>
        <p:nvGrpSpPr>
          <p:cNvPr id="107" name="Group 106">
            <a:extLst>
              <a:ext uri="{FF2B5EF4-FFF2-40B4-BE49-F238E27FC236}">
                <a16:creationId xmlns:a16="http://schemas.microsoft.com/office/drawing/2014/main" id="{1726A2D8-23B0-0704-7F6D-81A673A3AF25}"/>
              </a:ext>
            </a:extLst>
          </p:cNvPr>
          <p:cNvGrpSpPr/>
          <p:nvPr/>
        </p:nvGrpSpPr>
        <p:grpSpPr>
          <a:xfrm>
            <a:off x="7105349" y="3819693"/>
            <a:ext cx="4745170" cy="889901"/>
            <a:chOff x="6381418" y="5220512"/>
            <a:chExt cx="5188451" cy="1013749"/>
          </a:xfrm>
        </p:grpSpPr>
        <p:sp>
          <p:nvSpPr>
            <p:cNvPr id="105" name="TextBox 104">
              <a:extLst>
                <a:ext uri="{FF2B5EF4-FFF2-40B4-BE49-F238E27FC236}">
                  <a16:creationId xmlns:a16="http://schemas.microsoft.com/office/drawing/2014/main" id="{085BCF2C-31C3-5182-2BC9-EF6404680D25}"/>
                </a:ext>
              </a:extLst>
            </p:cNvPr>
            <p:cNvSpPr txBox="1"/>
            <p:nvPr/>
          </p:nvSpPr>
          <p:spPr>
            <a:xfrm>
              <a:off x="7670764" y="5638224"/>
              <a:ext cx="3899105" cy="596037"/>
            </a:xfrm>
            <a:prstGeom prst="rect">
              <a:avLst/>
            </a:prstGeom>
            <a:noFill/>
          </p:spPr>
          <p:txBody>
            <a:bodyPr wrap="square" lIns="91440" tIns="45720" rIns="91440" bIns="45720" rtlCol="0" anchor="t">
              <a:spAutoFit/>
            </a:bodyPr>
            <a:lstStyle/>
            <a:p>
              <a:pPr algn="r"/>
              <a:r>
                <a:rPr lang="fr-FR" altLang="ko-KR" sz="1400" dirty="0">
                  <a:solidFill>
                    <a:schemeClr val="bg1"/>
                  </a:solidFill>
                  <a:latin typeface="Open Sans Light"/>
                  <a:ea typeface="Open Sans"/>
                  <a:cs typeface="Open Sans"/>
                </a:rPr>
                <a:t>Met en œuvre les principales activités du programme</a:t>
              </a:r>
              <a:r>
                <a:rPr lang="en-US" altLang="ko-KR" sz="1400" dirty="0">
                  <a:solidFill>
                    <a:schemeClr val="bg1"/>
                  </a:solidFill>
                  <a:latin typeface="Open Sans Light"/>
                  <a:ea typeface="Open Sans"/>
                  <a:cs typeface="Open Sans"/>
                </a:rPr>
                <a:t>.</a:t>
              </a:r>
              <a:endParaRPr lang="en-US" altLang="ko-KR" sz="1400" dirty="0">
                <a:solidFill>
                  <a:schemeClr val="bg1"/>
                </a:solidFill>
                <a:latin typeface="Open Sans Light"/>
                <a:ea typeface="Open Sans Light"/>
                <a:cs typeface="Open Sans Light"/>
              </a:endParaRPr>
            </a:p>
          </p:txBody>
        </p:sp>
        <p:sp>
          <p:nvSpPr>
            <p:cNvPr id="106" name="TextBox 105">
              <a:extLst>
                <a:ext uri="{FF2B5EF4-FFF2-40B4-BE49-F238E27FC236}">
                  <a16:creationId xmlns:a16="http://schemas.microsoft.com/office/drawing/2014/main" id="{ECB422C5-922D-A40E-1ED4-358FC2DBF7D6}"/>
                </a:ext>
              </a:extLst>
            </p:cNvPr>
            <p:cNvSpPr txBox="1"/>
            <p:nvPr/>
          </p:nvSpPr>
          <p:spPr>
            <a:xfrm>
              <a:off x="6381418" y="5220512"/>
              <a:ext cx="5178429" cy="385671"/>
            </a:xfrm>
            <a:prstGeom prst="rect">
              <a:avLst/>
            </a:prstGeom>
            <a:noFill/>
          </p:spPr>
          <p:txBody>
            <a:bodyPr wrap="square" lIns="91440" tIns="45720" rIns="91440" bIns="45720" rtlCol="0" anchor="t">
              <a:spAutoFit/>
            </a:bodyPr>
            <a:lstStyle/>
            <a:p>
              <a:pPr algn="r"/>
              <a:r>
                <a:rPr lang="en-US" altLang="ko-KR" sz="1600" b="1" dirty="0">
                  <a:solidFill>
                    <a:schemeClr val="bg1"/>
                  </a:solidFill>
                  <a:latin typeface="Open Sans"/>
                  <a:ea typeface="Open Sans"/>
                  <a:cs typeface="Open Sans"/>
                </a:rPr>
                <a:t>Le GECT ESPON</a:t>
              </a:r>
              <a:endParaRPr lang="en-US" altLang="ko-KR" sz="1600" b="1" dirty="0">
                <a:solidFill>
                  <a:schemeClr val="bg1"/>
                </a:solidFill>
                <a:latin typeface="Open Sans" pitchFamily="2" charset="0"/>
                <a:ea typeface="Open Sans"/>
                <a:cs typeface="Open Sans" pitchFamily="2" charset="0"/>
              </a:endParaRPr>
            </a:p>
          </p:txBody>
        </p:sp>
      </p:grpSp>
      <p:sp>
        <p:nvSpPr>
          <p:cNvPr id="119" name="Oval 118">
            <a:extLst>
              <a:ext uri="{FF2B5EF4-FFF2-40B4-BE49-F238E27FC236}">
                <a16:creationId xmlns:a16="http://schemas.microsoft.com/office/drawing/2014/main" id="{97FD1AE5-0EBE-FFE0-772B-8AB5C3918CE6}"/>
              </a:ext>
            </a:extLst>
          </p:cNvPr>
          <p:cNvSpPr/>
          <p:nvPr/>
        </p:nvSpPr>
        <p:spPr>
          <a:xfrm>
            <a:off x="3315221" y="3196044"/>
            <a:ext cx="1441133" cy="144113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pic>
        <p:nvPicPr>
          <p:cNvPr id="121" name="Picture 120" descr="A picture containing text, sign&#10;&#10;Description automatically generated">
            <a:extLst>
              <a:ext uri="{FF2B5EF4-FFF2-40B4-BE49-F238E27FC236}">
                <a16:creationId xmlns:a16="http://schemas.microsoft.com/office/drawing/2014/main" id="{73FFE891-8A0B-38FE-4740-1DE96471050D}"/>
              </a:ext>
            </a:extLst>
          </p:cNvPr>
          <p:cNvPicPr>
            <a:picLocks noChangeAspect="1"/>
          </p:cNvPicPr>
          <p:nvPr/>
        </p:nvPicPr>
        <p:blipFill>
          <a:blip r:embed="rId2" cstate="hqprint">
            <a:lum bright="70000" contrast="-70000"/>
            <a:extLst>
              <a:ext uri="{28A0092B-C50C-407E-A947-70E740481C1C}">
                <a14:useLocalDpi xmlns:a14="http://schemas.microsoft.com/office/drawing/2010/main" val="0"/>
              </a:ext>
            </a:extLst>
          </a:blip>
          <a:stretch>
            <a:fillRect/>
          </a:stretch>
        </p:blipFill>
        <p:spPr>
          <a:xfrm>
            <a:off x="6825527" y="2652601"/>
            <a:ext cx="792000" cy="792000"/>
          </a:xfrm>
          <a:prstGeom prst="rect">
            <a:avLst/>
          </a:prstGeom>
        </p:spPr>
      </p:pic>
      <p:pic>
        <p:nvPicPr>
          <p:cNvPr id="125" name="Picture 124" descr="Logo, icon&#10;&#10;Description automatically generated">
            <a:extLst>
              <a:ext uri="{FF2B5EF4-FFF2-40B4-BE49-F238E27FC236}">
                <a16:creationId xmlns:a16="http://schemas.microsoft.com/office/drawing/2014/main" id="{E94C7619-41A0-752B-E44C-8AE13D7B1D6B}"/>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6844016" y="1469785"/>
            <a:ext cx="792000" cy="792000"/>
          </a:xfrm>
          <a:prstGeom prst="rect">
            <a:avLst/>
          </a:prstGeom>
        </p:spPr>
      </p:pic>
      <p:grpSp>
        <p:nvGrpSpPr>
          <p:cNvPr id="3" name="Group 2">
            <a:extLst>
              <a:ext uri="{FF2B5EF4-FFF2-40B4-BE49-F238E27FC236}">
                <a16:creationId xmlns:a16="http://schemas.microsoft.com/office/drawing/2014/main" id="{B6BB0889-92FA-ADBD-4655-C5DB9F1956DE}"/>
              </a:ext>
            </a:extLst>
          </p:cNvPr>
          <p:cNvGrpSpPr/>
          <p:nvPr/>
        </p:nvGrpSpPr>
        <p:grpSpPr>
          <a:xfrm>
            <a:off x="7665266" y="5105980"/>
            <a:ext cx="4185253" cy="1030707"/>
            <a:chOff x="6394542" y="5070054"/>
            <a:chExt cx="5178429" cy="1174154"/>
          </a:xfrm>
        </p:grpSpPr>
        <p:sp>
          <p:nvSpPr>
            <p:cNvPr id="5" name="TextBox 4">
              <a:extLst>
                <a:ext uri="{FF2B5EF4-FFF2-40B4-BE49-F238E27FC236}">
                  <a16:creationId xmlns:a16="http://schemas.microsoft.com/office/drawing/2014/main" id="{10331FB6-6BA3-EC08-7A77-2589AD566CF1}"/>
                </a:ext>
              </a:extLst>
            </p:cNvPr>
            <p:cNvSpPr txBox="1"/>
            <p:nvPr/>
          </p:nvSpPr>
          <p:spPr>
            <a:xfrm>
              <a:off x="6684978" y="5402742"/>
              <a:ext cx="4829513" cy="841466"/>
            </a:xfrm>
            <a:prstGeom prst="rect">
              <a:avLst/>
            </a:prstGeom>
            <a:noFill/>
          </p:spPr>
          <p:txBody>
            <a:bodyPr wrap="square" lIns="91440" tIns="45720" rIns="91440" bIns="45720" rtlCol="0" anchor="t">
              <a:spAutoFit/>
            </a:bodyPr>
            <a:lstStyle/>
            <a:p>
              <a:pPr algn="r"/>
              <a:r>
                <a:rPr lang="fr-FR" sz="1400" dirty="0">
                  <a:solidFill>
                    <a:schemeClr val="bg1"/>
                  </a:solidFill>
                  <a:latin typeface="Open Sans Light"/>
                  <a:ea typeface="+mn-lt"/>
                  <a:cs typeface="+mn-lt"/>
                </a:rPr>
                <a:t>Réseau européen d’organisations nationales appuient les activités d’ESPON au niveau national</a:t>
              </a:r>
              <a:endParaRPr lang="fr-FR" sz="1400" dirty="0">
                <a:solidFill>
                  <a:schemeClr val="bg1"/>
                </a:solidFill>
                <a:latin typeface="Open Sans Light"/>
                <a:ea typeface="Open Sans Light"/>
                <a:cs typeface="Open Sans Light"/>
              </a:endParaRPr>
            </a:p>
          </p:txBody>
        </p:sp>
        <p:sp>
          <p:nvSpPr>
            <p:cNvPr id="6" name="TextBox 5">
              <a:extLst>
                <a:ext uri="{FF2B5EF4-FFF2-40B4-BE49-F238E27FC236}">
                  <a16:creationId xmlns:a16="http://schemas.microsoft.com/office/drawing/2014/main" id="{3480B3D8-CE62-EA4D-3B4A-9B4E013B9EBB}"/>
                </a:ext>
              </a:extLst>
            </p:cNvPr>
            <p:cNvSpPr txBox="1"/>
            <p:nvPr/>
          </p:nvSpPr>
          <p:spPr>
            <a:xfrm>
              <a:off x="6394542" y="5070054"/>
              <a:ext cx="5178429" cy="385671"/>
            </a:xfrm>
            <a:prstGeom prst="rect">
              <a:avLst/>
            </a:prstGeom>
            <a:noFill/>
          </p:spPr>
          <p:txBody>
            <a:bodyPr wrap="square" lIns="91440" tIns="45720" rIns="91440" bIns="45720" rtlCol="0" anchor="t">
              <a:spAutoFit/>
            </a:bodyPr>
            <a:lstStyle/>
            <a:p>
              <a:pPr algn="r"/>
              <a:r>
                <a:rPr lang="en-US" altLang="ko-KR" sz="1600" b="1" dirty="0">
                  <a:solidFill>
                    <a:schemeClr val="bg1"/>
                  </a:solidFill>
                  <a:latin typeface="Open Sans"/>
                  <a:ea typeface="Open Sans"/>
                  <a:cs typeface="Open Sans"/>
                </a:rPr>
                <a:t>Les points de contact ESPON</a:t>
              </a:r>
              <a:endParaRPr lang="en-US" altLang="ko-KR" sz="1600" b="1" dirty="0">
                <a:solidFill>
                  <a:schemeClr val="bg1"/>
                </a:solidFill>
                <a:latin typeface="Open Sans" pitchFamily="2" charset="0"/>
                <a:ea typeface="Open Sans"/>
                <a:cs typeface="Open Sans" pitchFamily="2" charset="0"/>
              </a:endParaRPr>
            </a:p>
          </p:txBody>
        </p:sp>
      </p:grpSp>
      <p:pic>
        <p:nvPicPr>
          <p:cNvPr id="7" name="Picture 6" descr="Map&#10;&#10;Description automatically generated">
            <a:extLst>
              <a:ext uri="{FF2B5EF4-FFF2-40B4-BE49-F238E27FC236}">
                <a16:creationId xmlns:a16="http://schemas.microsoft.com/office/drawing/2014/main" id="{364CEAE1-4886-101E-2265-F63E0983CDE5}"/>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22988" t="8742" r="22866" b="-3"/>
          <a:stretch/>
        </p:blipFill>
        <p:spPr>
          <a:xfrm>
            <a:off x="-4553" y="2872335"/>
            <a:ext cx="2994925" cy="4024209"/>
          </a:xfrm>
          <a:prstGeom prst="rect">
            <a:avLst/>
          </a:prstGeom>
        </p:spPr>
      </p:pic>
      <p:sp>
        <p:nvSpPr>
          <p:cNvPr id="111" name="Triangle 7">
            <a:extLst>
              <a:ext uri="{FF2B5EF4-FFF2-40B4-BE49-F238E27FC236}">
                <a16:creationId xmlns:a16="http://schemas.microsoft.com/office/drawing/2014/main" id="{8A86E6DA-A312-6FA2-A552-49F832EECC98}"/>
              </a:ext>
            </a:extLst>
          </p:cNvPr>
          <p:cNvSpPr/>
          <p:nvPr/>
        </p:nvSpPr>
        <p:spPr>
          <a:xfrm rot="5400000">
            <a:off x="2038785" y="3374529"/>
            <a:ext cx="1193688" cy="102231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A214DF97-B4FB-7DFD-FD3D-CC2A912FDD3C}"/>
              </a:ext>
            </a:extLst>
          </p:cNvPr>
          <p:cNvGrpSpPr/>
          <p:nvPr/>
        </p:nvGrpSpPr>
        <p:grpSpPr>
          <a:xfrm>
            <a:off x="6870634" y="5134406"/>
            <a:ext cx="792000" cy="792000"/>
            <a:chOff x="6870634" y="5134406"/>
            <a:chExt cx="792000" cy="792000"/>
          </a:xfrm>
        </p:grpSpPr>
        <p:pic>
          <p:nvPicPr>
            <p:cNvPr id="10" name="Graphic 9" descr="Network outline">
              <a:extLst>
                <a:ext uri="{FF2B5EF4-FFF2-40B4-BE49-F238E27FC236}">
                  <a16:creationId xmlns:a16="http://schemas.microsoft.com/office/drawing/2014/main" id="{27253085-2043-22F0-31E8-18F5150CB21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934032" y="5140704"/>
              <a:ext cx="709673" cy="709673"/>
            </a:xfrm>
            <a:prstGeom prst="rect">
              <a:avLst/>
            </a:prstGeom>
          </p:spPr>
        </p:pic>
        <p:sp>
          <p:nvSpPr>
            <p:cNvPr id="19" name="Oval 18">
              <a:extLst>
                <a:ext uri="{FF2B5EF4-FFF2-40B4-BE49-F238E27FC236}">
                  <a16:creationId xmlns:a16="http://schemas.microsoft.com/office/drawing/2014/main" id="{5AEC80DF-A58E-BC36-EC14-6F17EBE5B44B}"/>
                </a:ext>
              </a:extLst>
            </p:cNvPr>
            <p:cNvSpPr/>
            <p:nvPr/>
          </p:nvSpPr>
          <p:spPr>
            <a:xfrm>
              <a:off x="6870634" y="5134406"/>
              <a:ext cx="792000" cy="792000"/>
            </a:xfrm>
            <a:prstGeom prst="ellipse">
              <a:avLst/>
            </a:prstGeom>
            <a:noFill/>
            <a:ln w="38100">
              <a:solidFill>
                <a:srgbClr val="D2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1" name="Graphic 20" descr="Target Audience with solid fill">
            <a:extLst>
              <a:ext uri="{FF2B5EF4-FFF2-40B4-BE49-F238E27FC236}">
                <a16:creationId xmlns:a16="http://schemas.microsoft.com/office/drawing/2014/main" id="{01357D65-0E5D-B25F-0F40-18CD041C2F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80808" y="3288843"/>
            <a:ext cx="1293207" cy="1293207"/>
          </a:xfrm>
          <a:prstGeom prst="rect">
            <a:avLst/>
          </a:prstGeom>
        </p:spPr>
      </p:pic>
      <p:grpSp>
        <p:nvGrpSpPr>
          <p:cNvPr id="25" name="Group 24">
            <a:extLst>
              <a:ext uri="{FF2B5EF4-FFF2-40B4-BE49-F238E27FC236}">
                <a16:creationId xmlns:a16="http://schemas.microsoft.com/office/drawing/2014/main" id="{994693BD-5153-72E4-757E-A65A080D4D66}"/>
              </a:ext>
            </a:extLst>
          </p:cNvPr>
          <p:cNvGrpSpPr/>
          <p:nvPr/>
        </p:nvGrpSpPr>
        <p:grpSpPr>
          <a:xfrm>
            <a:off x="6825527" y="3915322"/>
            <a:ext cx="792000" cy="792000"/>
            <a:chOff x="6825527" y="3915322"/>
            <a:chExt cx="792000" cy="792000"/>
          </a:xfrm>
        </p:grpSpPr>
        <p:sp>
          <p:nvSpPr>
            <p:cNvPr id="14" name="Oval 13">
              <a:extLst>
                <a:ext uri="{FF2B5EF4-FFF2-40B4-BE49-F238E27FC236}">
                  <a16:creationId xmlns:a16="http://schemas.microsoft.com/office/drawing/2014/main" id="{F7043419-8804-BC27-91AB-E832EF75F0F4}"/>
                </a:ext>
              </a:extLst>
            </p:cNvPr>
            <p:cNvSpPr/>
            <p:nvPr/>
          </p:nvSpPr>
          <p:spPr>
            <a:xfrm>
              <a:off x="6825527" y="3915322"/>
              <a:ext cx="792000" cy="792000"/>
            </a:xfrm>
            <a:prstGeom prst="ellipse">
              <a:avLst/>
            </a:prstGeom>
            <a:noFill/>
            <a:ln w="38100">
              <a:solidFill>
                <a:srgbClr val="D2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Graphic 22" descr="Target with solid fill">
              <a:extLst>
                <a:ext uri="{FF2B5EF4-FFF2-40B4-BE49-F238E27FC236}">
                  <a16:creationId xmlns:a16="http://schemas.microsoft.com/office/drawing/2014/main" id="{C1A5B985-A8BC-B1E4-18C3-74B71ECA8DFB}"/>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60457" y="3935446"/>
              <a:ext cx="738977" cy="738977"/>
            </a:xfrm>
            <a:prstGeom prst="rect">
              <a:avLst/>
            </a:prstGeom>
          </p:spPr>
        </p:pic>
      </p:grpSp>
    </p:spTree>
    <p:extLst>
      <p:ext uri="{BB962C8B-B14F-4D97-AF65-F5344CB8AC3E}">
        <p14:creationId xmlns:p14="http://schemas.microsoft.com/office/powerpoint/2010/main" val="54901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A6F52E-F367-8F18-D18C-5155BADC6D23}"/>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75295"/>
            <a:ext cx="12192000" cy="3037919"/>
          </a:xfrm>
          <a:prstGeom prst="rect">
            <a:avLst/>
          </a:prstGeom>
        </p:spPr>
      </p:pic>
      <p:sp>
        <p:nvSpPr>
          <p:cNvPr id="6" name="Title 1">
            <a:extLst>
              <a:ext uri="{FF2B5EF4-FFF2-40B4-BE49-F238E27FC236}">
                <a16:creationId xmlns:a16="http://schemas.microsoft.com/office/drawing/2014/main" id="{313DC5F6-305A-C6FA-3935-88402BEEA123}"/>
              </a:ext>
            </a:extLst>
          </p:cNvPr>
          <p:cNvSpPr txBox="1">
            <a:spLocks/>
          </p:cNvSpPr>
          <p:nvPr/>
        </p:nvSpPr>
        <p:spPr>
          <a:xfrm>
            <a:off x="2479094" y="2581376"/>
            <a:ext cx="7665611" cy="1314000"/>
          </a:xfrm>
          <a:prstGeom prst="rect">
            <a:avLst/>
          </a:prstGeom>
        </p:spPr>
        <p:txBody>
          <a:bodyPr vert="horz" lIns="0" tIns="0" rIns="0" bIns="0" rtlCol="0" anchor="b" anchorCtr="0">
            <a:noAutofit/>
          </a:bodyPr>
          <a:lstStyle>
            <a:lvl1pPr>
              <a:lnSpc>
                <a:spcPts val="3200"/>
              </a:lnSpc>
              <a:spcBef>
                <a:spcPct val="0"/>
              </a:spcBef>
              <a:buNone/>
              <a:defRPr sz="3200" b="1">
                <a:solidFill>
                  <a:srgbClr val="EE7D00"/>
                </a:solidFill>
                <a:latin typeface="+mj-lt"/>
                <a:ea typeface="+mj-ea"/>
                <a:cs typeface="+mj-cs"/>
              </a:defRPr>
            </a:lvl1pPr>
          </a:lstStyle>
          <a:p>
            <a:r>
              <a:rPr lang="fr-FR" sz="3600" dirty="0">
                <a:latin typeface="Open Sans SemiBold" pitchFamily="2" charset="0"/>
                <a:ea typeface="Open Sans SemiBold" pitchFamily="2" charset="0"/>
                <a:cs typeface="Open Sans SemiBold" pitchFamily="2" charset="0"/>
              </a:rPr>
              <a:t>ESPON : quels financements ? </a:t>
            </a:r>
          </a:p>
        </p:txBody>
      </p:sp>
      <p:sp>
        <p:nvSpPr>
          <p:cNvPr id="7" name="Triangle 7">
            <a:extLst>
              <a:ext uri="{FF2B5EF4-FFF2-40B4-BE49-F238E27FC236}">
                <a16:creationId xmlns:a16="http://schemas.microsoft.com/office/drawing/2014/main" id="{CA7696FB-4893-18F1-3A1F-D0C0C98AC416}"/>
              </a:ext>
            </a:extLst>
          </p:cNvPr>
          <p:cNvSpPr/>
          <p:nvPr/>
        </p:nvSpPr>
        <p:spPr>
          <a:xfrm rot="10800000">
            <a:off x="1089743" y="2489362"/>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8" name="Text Placeholder 10">
            <a:extLst>
              <a:ext uri="{FF2B5EF4-FFF2-40B4-BE49-F238E27FC236}">
                <a16:creationId xmlns:a16="http://schemas.microsoft.com/office/drawing/2014/main" id="{FECB641C-0F65-4A14-EBA1-0799BE7D5DDB}"/>
              </a:ext>
            </a:extLst>
          </p:cNvPr>
          <p:cNvSpPr txBox="1">
            <a:spLocks/>
          </p:cNvSpPr>
          <p:nvPr/>
        </p:nvSpPr>
        <p:spPr>
          <a:xfrm>
            <a:off x="2471447" y="4145966"/>
            <a:ext cx="8911217" cy="2404489"/>
          </a:xfrm>
          <a:prstGeom prst="rect">
            <a:avLst/>
          </a:prstGeom>
        </p:spPr>
        <p:txBody>
          <a:bodyPr vert="horz" lIns="0" tIns="0" rIns="0" bIns="0" rtlCol="0" anchor="b" anchorCtr="0">
            <a:noAutofit/>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pPr marL="0" indent="0" algn="just">
              <a:lnSpc>
                <a:spcPts val="3200"/>
              </a:lnSpc>
              <a:spcBef>
                <a:spcPct val="0"/>
              </a:spcBef>
              <a:buNone/>
            </a:pPr>
            <a:r>
              <a:rPr lang="fr-FR" sz="2400" dirty="0">
                <a:solidFill>
                  <a:schemeClr val="accent1"/>
                </a:solidFill>
                <a:latin typeface="Open Sans Light" pitchFamily="2" charset="0"/>
                <a:ea typeface="Open Sans Light" pitchFamily="2" charset="0"/>
                <a:cs typeface="Open Sans Light" pitchFamily="2" charset="0"/>
              </a:rPr>
              <a:t>Le budget total d’ESPON pour la période de programmation 2021-2027 est de € 60M, financé à hauteur de 80% par l’UE (€ 48M) et de 20% (€ 12M) par les 27 Etats membres. De surcroît, le Programme ESPON 2030 reçoit un financement complémentaire de € 1,685M des 4 Etats partenaires (Islande, Lichtenstein, Norvège, Suisse). </a:t>
            </a:r>
          </a:p>
        </p:txBody>
      </p:sp>
      <p:cxnSp>
        <p:nvCxnSpPr>
          <p:cNvPr id="3" name="Straight Connector 2">
            <a:extLst>
              <a:ext uri="{FF2B5EF4-FFF2-40B4-BE49-F238E27FC236}">
                <a16:creationId xmlns:a16="http://schemas.microsoft.com/office/drawing/2014/main" id="{169077C5-45E7-886F-77AA-D9512D05D943}"/>
              </a:ext>
            </a:extLst>
          </p:cNvPr>
          <p:cNvCxnSpPr>
            <a:cxnSpLocks/>
          </p:cNvCxnSpPr>
          <p:nvPr/>
        </p:nvCxnSpPr>
        <p:spPr>
          <a:xfrm>
            <a:off x="0" y="2962624"/>
            <a:ext cx="12192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525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18B480B-05FD-A3AD-9E9E-655358C044B9}"/>
              </a:ext>
            </a:extLst>
          </p:cNvPr>
          <p:cNvSpPr/>
          <p:nvPr/>
        </p:nvSpPr>
        <p:spPr>
          <a:xfrm>
            <a:off x="7982208" y="3184317"/>
            <a:ext cx="3545358" cy="354535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pic>
        <p:nvPicPr>
          <p:cNvPr id="13" name="Picture 12" descr="Map&#10;&#10;Description automatically generated">
            <a:extLst>
              <a:ext uri="{FF2B5EF4-FFF2-40B4-BE49-F238E27FC236}">
                <a16:creationId xmlns:a16="http://schemas.microsoft.com/office/drawing/2014/main" id="{2DF82333-F1BB-8522-2E97-55DEAB4B88E4}"/>
              </a:ext>
            </a:extLst>
          </p:cNvP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5762625" y="-1"/>
            <a:ext cx="6431506" cy="3184318"/>
          </a:xfrm>
          <a:prstGeom prst="rect">
            <a:avLst/>
          </a:prstGeom>
        </p:spPr>
      </p:pic>
      <p:cxnSp>
        <p:nvCxnSpPr>
          <p:cNvPr id="3" name="Straight Connector 2">
            <a:extLst>
              <a:ext uri="{FF2B5EF4-FFF2-40B4-BE49-F238E27FC236}">
                <a16:creationId xmlns:a16="http://schemas.microsoft.com/office/drawing/2014/main" id="{462C3E64-10E8-8DB1-D844-C7247D3A29E1}"/>
              </a:ext>
            </a:extLst>
          </p:cNvPr>
          <p:cNvCxnSpPr>
            <a:cxnSpLocks/>
          </p:cNvCxnSpPr>
          <p:nvPr/>
        </p:nvCxnSpPr>
        <p:spPr>
          <a:xfrm>
            <a:off x="0" y="3167406"/>
            <a:ext cx="12192000"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Titel 1">
            <a:extLst>
              <a:ext uri="{FF2B5EF4-FFF2-40B4-BE49-F238E27FC236}">
                <a16:creationId xmlns:a16="http://schemas.microsoft.com/office/drawing/2014/main" id="{02C20B3C-2484-29AD-6E98-1A8883AF9E2A}"/>
              </a:ext>
            </a:extLst>
          </p:cNvPr>
          <p:cNvSpPr txBox="1">
            <a:spLocks/>
          </p:cNvSpPr>
          <p:nvPr/>
        </p:nvSpPr>
        <p:spPr>
          <a:xfrm>
            <a:off x="911816" y="1457327"/>
            <a:ext cx="4765084" cy="526736"/>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en-US" dirty="0">
                <a:latin typeface="Open Sans SemiBold" pitchFamily="2" charset="0"/>
                <a:ea typeface="Open Sans SemiBold" pitchFamily="2" charset="0"/>
                <a:cs typeface="Open Sans SemiBold" pitchFamily="2" charset="0"/>
              </a:rPr>
              <a:t>Que fait ESPON ?</a:t>
            </a:r>
          </a:p>
        </p:txBody>
      </p:sp>
      <p:sp>
        <p:nvSpPr>
          <p:cNvPr id="12" name="文本框 7">
            <a:extLst>
              <a:ext uri="{FF2B5EF4-FFF2-40B4-BE49-F238E27FC236}">
                <a16:creationId xmlns:a16="http://schemas.microsoft.com/office/drawing/2014/main" id="{4350C464-3871-57BE-C9E8-C28E39A72EB8}"/>
              </a:ext>
            </a:extLst>
          </p:cNvPr>
          <p:cNvSpPr txBox="1"/>
          <p:nvPr/>
        </p:nvSpPr>
        <p:spPr>
          <a:xfrm>
            <a:off x="981175" y="3799147"/>
            <a:ext cx="5972076" cy="2194086"/>
          </a:xfrm>
          <a:prstGeom prst="rect">
            <a:avLst/>
          </a:prstGeom>
        </p:spPr>
        <p:txBody>
          <a:bodyPr vert="horz" lIns="0" tIns="0" rIns="0" bIns="0" rtlCol="0" anchor="b" anchorCtr="0">
            <a:noAutofit/>
          </a:bodyPr>
          <a:lstStyle>
            <a:defPPr>
              <a:defRPr lang="da-DK"/>
            </a:defPPr>
            <a:lvl1pPr indent="0" algn="just">
              <a:lnSpc>
                <a:spcPts val="3200"/>
              </a:lnSpc>
              <a:spcBef>
                <a:spcPct val="0"/>
              </a:spcBef>
              <a:spcAft>
                <a:spcPts val="1000"/>
              </a:spcAft>
              <a:buClr>
                <a:schemeClr val="accent2"/>
              </a:buClr>
              <a:buSzPct val="100000"/>
              <a:buFont typeface="Wingdings" panose="05000000000000000000" pitchFamily="2" charset="2"/>
              <a:buNone/>
              <a:defRPr sz="2400">
                <a:solidFill>
                  <a:schemeClr val="bg1"/>
                </a:solidFill>
                <a:latin typeface="+mj-lt"/>
                <a:ea typeface="+mj-ea"/>
                <a:cs typeface="+mj-cs"/>
              </a:defRPr>
            </a:lvl1pPr>
            <a:lvl2pPr marL="360000" indent="-180000">
              <a:lnSpc>
                <a:spcPct val="100000"/>
              </a:lnSpc>
              <a:spcBef>
                <a:spcPts val="0"/>
              </a:spcBef>
              <a:spcAft>
                <a:spcPts val="1000"/>
              </a:spcAft>
              <a:buClr>
                <a:schemeClr val="accent2"/>
              </a:buClr>
              <a:buSzPct val="100000"/>
              <a:buFont typeface="Wingdings" panose="05000000000000000000" pitchFamily="2" charset="2"/>
              <a:buChar char="§"/>
              <a:defRPr sz="1600"/>
            </a:lvl2pPr>
            <a:lvl3pPr marL="540000" indent="-180000">
              <a:lnSpc>
                <a:spcPct val="100000"/>
              </a:lnSpc>
              <a:spcBef>
                <a:spcPts val="0"/>
              </a:spcBef>
              <a:spcAft>
                <a:spcPts val="1000"/>
              </a:spcAft>
              <a:buClr>
                <a:schemeClr val="accent2"/>
              </a:buClr>
              <a:buSzPct val="100000"/>
              <a:buFont typeface="Wingdings" panose="05000000000000000000" pitchFamily="2" charset="2"/>
              <a:buChar char="§"/>
              <a:defRPr sz="1600"/>
            </a:lvl3pPr>
            <a:lvl4pPr marL="720000" indent="-180000">
              <a:lnSpc>
                <a:spcPct val="100000"/>
              </a:lnSpc>
              <a:spcBef>
                <a:spcPts val="0"/>
              </a:spcBef>
              <a:spcAft>
                <a:spcPts val="1000"/>
              </a:spcAft>
              <a:buClr>
                <a:schemeClr val="accent2"/>
              </a:buClr>
              <a:buSzPct val="100000"/>
              <a:buFont typeface="Wingdings" panose="05000000000000000000" pitchFamily="2" charset="2"/>
              <a:buChar char="§"/>
              <a:defRPr sz="1600"/>
            </a:lvl4pPr>
            <a:lvl5pPr marL="900000" indent="-180000">
              <a:lnSpc>
                <a:spcPct val="100000"/>
              </a:lnSpc>
              <a:spcBef>
                <a:spcPts val="0"/>
              </a:spcBef>
              <a:spcAft>
                <a:spcPts val="1000"/>
              </a:spcAft>
              <a:buClr>
                <a:schemeClr val="accent2"/>
              </a:buClr>
              <a:buSzPct val="100000"/>
              <a:buFont typeface="Wingdings" panose="05000000000000000000" pitchFamily="2" charset="2"/>
              <a:buChar char="§"/>
              <a:defRPr sz="1600"/>
            </a:lvl5pPr>
            <a:lvl6pPr marL="1080000" indent="-180000">
              <a:lnSpc>
                <a:spcPct val="100000"/>
              </a:lnSpc>
              <a:spcBef>
                <a:spcPts val="0"/>
              </a:spcBef>
              <a:spcAft>
                <a:spcPts val="1000"/>
              </a:spcAft>
              <a:buClr>
                <a:schemeClr val="accent2"/>
              </a:buClr>
              <a:buFont typeface="Wingdings" panose="05000000000000000000" pitchFamily="2" charset="2"/>
              <a:buChar char="§"/>
              <a:defRPr sz="1600"/>
            </a:lvl6pPr>
            <a:lvl7pPr marL="1260000" indent="-180000">
              <a:lnSpc>
                <a:spcPct val="100000"/>
              </a:lnSpc>
              <a:spcBef>
                <a:spcPts val="0"/>
              </a:spcBef>
              <a:spcAft>
                <a:spcPts val="1000"/>
              </a:spcAft>
              <a:buClr>
                <a:schemeClr val="accent2"/>
              </a:buClr>
              <a:buFont typeface="Wingdings" panose="05000000000000000000" pitchFamily="2" charset="2"/>
              <a:buChar char="§"/>
              <a:defRPr sz="1600"/>
            </a:lvl7pPr>
            <a:lvl8pPr marL="1440000" indent="-180000">
              <a:lnSpc>
                <a:spcPct val="100000"/>
              </a:lnSpc>
              <a:spcBef>
                <a:spcPts val="0"/>
              </a:spcBef>
              <a:spcAft>
                <a:spcPts val="1000"/>
              </a:spcAft>
              <a:buClr>
                <a:schemeClr val="accent2"/>
              </a:buClr>
              <a:buFont typeface="Wingdings" panose="05000000000000000000" pitchFamily="2" charset="2"/>
              <a:buChar char="§"/>
              <a:defRPr sz="1600"/>
            </a:lvl8pPr>
            <a:lvl9pPr marL="1620000" indent="-180000">
              <a:lnSpc>
                <a:spcPct val="100000"/>
              </a:lnSpc>
              <a:spcBef>
                <a:spcPts val="0"/>
              </a:spcBef>
              <a:spcAft>
                <a:spcPts val="1000"/>
              </a:spcAft>
              <a:buClr>
                <a:schemeClr val="accent2"/>
              </a:buClr>
              <a:buFont typeface="Wingdings" panose="05000000000000000000" pitchFamily="2" charset="2"/>
              <a:buChar char="§"/>
              <a:defRPr sz="1600"/>
            </a:lvl9pPr>
          </a:lstStyle>
          <a:p>
            <a:pPr>
              <a:lnSpc>
                <a:spcPct val="100000"/>
              </a:lnSpc>
            </a:pPr>
            <a:r>
              <a:rPr lang="fr-FR" altLang="zh-CN" sz="1600" b="1" dirty="0">
                <a:solidFill>
                  <a:schemeClr val="accent1"/>
                </a:solidFill>
                <a:latin typeface="Open Sans Light" pitchFamily="2" charset="0"/>
                <a:ea typeface="Open Sans Light" pitchFamily="2" charset="0"/>
                <a:cs typeface="Open Sans Light" pitchFamily="2" charset="0"/>
              </a:rPr>
              <a:t>ESPON produit des données et des connaissances</a:t>
            </a:r>
            <a:r>
              <a:rPr lang="fr-FR" altLang="zh-CN" sz="1600" dirty="0">
                <a:solidFill>
                  <a:schemeClr val="accent1"/>
                </a:solidFill>
                <a:latin typeface="Open Sans Light" pitchFamily="2" charset="0"/>
                <a:ea typeface="Open Sans Light" pitchFamily="2" charset="0"/>
                <a:cs typeface="Open Sans Light" pitchFamily="2" charset="0"/>
              </a:rPr>
              <a:t>. Nous développons des études basées sur les besoins des autorités publiques européennes à tous les niveaux. Toute autorité publique nationale, régionale ou locale ou toute institution européenne peut nous informer de ses besoins d’appui dans l’élaboration ou la mise en œuvre d’une politique publique et devenir partie prenante d’ESPON. </a:t>
            </a:r>
          </a:p>
          <a:p>
            <a:pPr>
              <a:lnSpc>
                <a:spcPct val="100000"/>
              </a:lnSpc>
            </a:pPr>
            <a:r>
              <a:rPr lang="fr-FR" altLang="zh-CN" sz="1600" dirty="0">
                <a:solidFill>
                  <a:schemeClr val="accent1"/>
                </a:solidFill>
                <a:latin typeface="Open Sans Light" pitchFamily="2" charset="0"/>
                <a:ea typeface="Open Sans Light" pitchFamily="2" charset="0"/>
                <a:cs typeface="Open Sans Light" pitchFamily="2" charset="0"/>
              </a:rPr>
              <a:t>Nos études ont un prisme territorial, ce qui signifie que nos analyses sont adaptées à la spécificité et aux besoins des populations et des lieux considérés.</a:t>
            </a:r>
          </a:p>
        </p:txBody>
      </p:sp>
      <p:sp>
        <p:nvSpPr>
          <p:cNvPr id="4" name="Triangle 7">
            <a:extLst>
              <a:ext uri="{FF2B5EF4-FFF2-40B4-BE49-F238E27FC236}">
                <a16:creationId xmlns:a16="http://schemas.microsoft.com/office/drawing/2014/main" id="{070E49C2-35DB-5013-A40D-CA9093D29719}"/>
              </a:ext>
            </a:extLst>
          </p:cNvPr>
          <p:cNvSpPr/>
          <p:nvPr/>
        </p:nvSpPr>
        <p:spPr>
          <a:xfrm rot="10800000">
            <a:off x="911816" y="2024132"/>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5DBED03-BC58-E365-9A2B-0EE66D8BEE99}"/>
              </a:ext>
            </a:extLst>
          </p:cNvPr>
          <p:cNvSpPr txBox="1"/>
          <p:nvPr/>
        </p:nvSpPr>
        <p:spPr>
          <a:xfrm>
            <a:off x="8344886" y="3916225"/>
            <a:ext cx="2820001" cy="2585323"/>
          </a:xfrm>
          <a:prstGeom prst="rect">
            <a:avLst/>
          </a:prstGeom>
          <a:noFill/>
        </p:spPr>
        <p:txBody>
          <a:bodyPr wrap="square">
            <a:spAutoFit/>
          </a:bodyPr>
          <a:lstStyle/>
          <a:p>
            <a:pPr algn="ctr">
              <a:lnSpc>
                <a:spcPct val="100000"/>
              </a:lnSpc>
            </a:pPr>
            <a:r>
              <a:rPr lang="fr-FR" altLang="zh-CN" sz="1800" dirty="0">
                <a:solidFill>
                  <a:schemeClr val="bg1"/>
                </a:solidFill>
                <a:latin typeface="Open Sans Light" pitchFamily="2" charset="0"/>
                <a:ea typeface="Open Sans Light" pitchFamily="2" charset="0"/>
                <a:cs typeface="Open Sans Light" pitchFamily="2" charset="0"/>
              </a:rPr>
              <a:t>Pour le programme ESPON 2030, nos études et </a:t>
            </a:r>
            <a:r>
              <a:rPr lang="fr-FR" altLang="zh-CN" dirty="0">
                <a:solidFill>
                  <a:schemeClr val="bg1"/>
                </a:solidFill>
                <a:latin typeface="Open Sans Light" pitchFamily="2" charset="0"/>
                <a:ea typeface="Open Sans Light" pitchFamily="2" charset="0"/>
                <a:cs typeface="Open Sans Light" pitchFamily="2" charset="0"/>
              </a:rPr>
              <a:t>activités </a:t>
            </a:r>
            <a:r>
              <a:rPr lang="fr-FR" altLang="zh-CN" sz="1800" dirty="0">
                <a:solidFill>
                  <a:schemeClr val="bg1"/>
                </a:solidFill>
                <a:latin typeface="Open Sans Light" pitchFamily="2" charset="0"/>
                <a:ea typeface="Open Sans Light" pitchFamily="2" charset="0"/>
                <a:cs typeface="Open Sans Light" pitchFamily="2" charset="0"/>
              </a:rPr>
              <a:t>sont</a:t>
            </a:r>
          </a:p>
          <a:p>
            <a:pPr algn="ctr">
              <a:lnSpc>
                <a:spcPct val="100000"/>
              </a:lnSpc>
            </a:pPr>
            <a:r>
              <a:rPr lang="fr-FR" altLang="zh-CN" sz="1800" dirty="0">
                <a:solidFill>
                  <a:schemeClr val="bg1"/>
                </a:solidFill>
                <a:latin typeface="Open Sans Light" pitchFamily="2" charset="0"/>
                <a:ea typeface="Open Sans Light" pitchFamily="2" charset="0"/>
                <a:cs typeface="Open Sans Light" pitchFamily="2" charset="0"/>
              </a:rPr>
              <a:t>structurés au sein de  </a:t>
            </a:r>
            <a:r>
              <a:rPr lang="fr-FR" altLang="zh-CN" sz="1800" b="1" dirty="0">
                <a:solidFill>
                  <a:schemeClr val="bg1"/>
                </a:solidFill>
                <a:latin typeface="Open Sans Light" pitchFamily="2" charset="0"/>
                <a:ea typeface="Open Sans Light" pitchFamily="2" charset="0"/>
                <a:cs typeface="Open Sans Light" pitchFamily="2" charset="0"/>
              </a:rPr>
              <a:t>Plans d’Action Thématiques (TAPs)</a:t>
            </a:r>
            <a:r>
              <a:rPr lang="fr-FR" altLang="zh-CN" sz="1800" dirty="0">
                <a:solidFill>
                  <a:schemeClr val="bg1"/>
                </a:solidFill>
                <a:latin typeface="Open Sans Light" pitchFamily="2" charset="0"/>
                <a:ea typeface="Open Sans Light" pitchFamily="2" charset="0"/>
                <a:cs typeface="Open Sans Light" pitchFamily="2" charset="0"/>
              </a:rPr>
              <a:t>. </a:t>
            </a:r>
          </a:p>
          <a:p>
            <a:pPr algn="ctr">
              <a:lnSpc>
                <a:spcPct val="100000"/>
              </a:lnSpc>
            </a:pPr>
            <a:r>
              <a:rPr lang="en-US" altLang="zh-CN" sz="1800" i="1" dirty="0">
                <a:solidFill>
                  <a:schemeClr val="bg1"/>
                </a:solidFill>
                <a:latin typeface="Open Sans Light" pitchFamily="2" charset="0"/>
                <a:ea typeface="Open Sans Light" pitchFamily="2" charset="0"/>
                <a:cs typeface="Open Sans Light" pitchFamily="2" charset="0"/>
              </a:rPr>
              <a:t> (</a:t>
            </a:r>
            <a:r>
              <a:rPr lang="fr-FR" altLang="zh-CN" i="1" dirty="0">
                <a:solidFill>
                  <a:schemeClr val="bg1"/>
                </a:solidFill>
                <a:latin typeface="Open Sans Light" pitchFamily="2" charset="0"/>
                <a:ea typeface="Open Sans Light" pitchFamily="2" charset="0"/>
                <a:cs typeface="Open Sans Light" pitchFamily="2" charset="0"/>
              </a:rPr>
              <a:t>pour plus d’information  sur les TAP dans </a:t>
            </a:r>
            <a:r>
              <a:rPr lang="en-US" altLang="zh-CN" i="1" dirty="0">
                <a:solidFill>
                  <a:schemeClr val="bg1"/>
                </a:solidFill>
                <a:latin typeface="Open Sans Light" pitchFamily="2" charset="0"/>
                <a:ea typeface="Open Sans Light" pitchFamily="2" charset="0"/>
                <a:cs typeface="Open Sans Light" pitchFamily="2" charset="0"/>
              </a:rPr>
              <a:t>le lien-ci </a:t>
            </a:r>
            <a:r>
              <a:rPr lang="en-US" altLang="zh-CN" sz="1800" dirty="0">
                <a:solidFill>
                  <a:schemeClr val="bg1"/>
                </a:solidFill>
                <a:latin typeface="Open Sans Light" pitchFamily="2" charset="0"/>
                <a:ea typeface="Open Sans Light" pitchFamily="2" charset="0"/>
                <a:cs typeface="Open Sans Light" pitchFamily="2" charset="0"/>
                <a:hlinkClick r:id="rId5"/>
              </a:rPr>
              <a:t>lien</a:t>
            </a:r>
            <a:r>
              <a:rPr lang="en-US" altLang="zh-CN" sz="1800" dirty="0">
                <a:solidFill>
                  <a:schemeClr val="bg1"/>
                </a:solidFill>
                <a:latin typeface="Open Sans Light" pitchFamily="2" charset="0"/>
                <a:ea typeface="Open Sans Light" pitchFamily="2" charset="0"/>
                <a:cs typeface="Open Sans Light" pitchFamily="2" charset="0"/>
              </a:rPr>
              <a:t> </a:t>
            </a:r>
            <a:endParaRPr lang="zh-CN" altLang="en-US" sz="1800" dirty="0">
              <a:solidFill>
                <a:schemeClr val="bg1"/>
              </a:solidFill>
              <a:latin typeface="Open Sans Light" pitchFamily="2" charset="0"/>
              <a:cs typeface="Open Sans Light" pitchFamily="2" charset="0"/>
            </a:endParaRPr>
          </a:p>
        </p:txBody>
      </p:sp>
      <p:sp>
        <p:nvSpPr>
          <p:cNvPr id="9" name="Triangle 7">
            <a:extLst>
              <a:ext uri="{FF2B5EF4-FFF2-40B4-BE49-F238E27FC236}">
                <a16:creationId xmlns:a16="http://schemas.microsoft.com/office/drawing/2014/main" id="{EE725B77-9EE3-78EF-08B4-EA20F98ED0AF}"/>
              </a:ext>
            </a:extLst>
          </p:cNvPr>
          <p:cNvSpPr/>
          <p:nvPr/>
        </p:nvSpPr>
        <p:spPr>
          <a:xfrm rot="5400000">
            <a:off x="7241219" y="4452212"/>
            <a:ext cx="1036803" cy="887955"/>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778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1A2EC6-6F7B-EBD7-9115-519938644B90}"/>
              </a:ext>
            </a:extLst>
          </p:cNvPr>
          <p:cNvSpPr/>
          <p:nvPr/>
        </p:nvSpPr>
        <p:spPr>
          <a:xfrm>
            <a:off x="0" y="1"/>
            <a:ext cx="12192000" cy="213744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 name="Titel 1">
            <a:extLst>
              <a:ext uri="{FF2B5EF4-FFF2-40B4-BE49-F238E27FC236}">
                <a16:creationId xmlns:a16="http://schemas.microsoft.com/office/drawing/2014/main" id="{02C20B3C-2484-29AD-6E98-1A8883AF9E2A}"/>
              </a:ext>
            </a:extLst>
          </p:cNvPr>
          <p:cNvSpPr txBox="1">
            <a:spLocks/>
          </p:cNvSpPr>
          <p:nvPr/>
        </p:nvSpPr>
        <p:spPr>
          <a:xfrm>
            <a:off x="860493" y="458837"/>
            <a:ext cx="10890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Open Sans SemiBold" pitchFamily="2" charset="0"/>
                <a:ea typeface="Open Sans SemiBold" pitchFamily="2" charset="0"/>
                <a:cs typeface="Open Sans SemiBold" pitchFamily="2" charset="0"/>
              </a:defRPr>
            </a:lvl1pPr>
          </a:lstStyle>
          <a:p>
            <a:r>
              <a:rPr lang="fr-FR" dirty="0"/>
              <a:t>Plans d’Actions Thématiques</a:t>
            </a:r>
          </a:p>
        </p:txBody>
      </p:sp>
      <p:sp>
        <p:nvSpPr>
          <p:cNvPr id="5" name="TextBox 4">
            <a:extLst>
              <a:ext uri="{FF2B5EF4-FFF2-40B4-BE49-F238E27FC236}">
                <a16:creationId xmlns:a16="http://schemas.microsoft.com/office/drawing/2014/main" id="{ED9CAE41-A78A-22AA-5877-3A4434F15245}"/>
              </a:ext>
            </a:extLst>
          </p:cNvPr>
          <p:cNvSpPr txBox="1"/>
          <p:nvPr/>
        </p:nvSpPr>
        <p:spPr>
          <a:xfrm>
            <a:off x="462538" y="4422224"/>
            <a:ext cx="1542410" cy="738664"/>
          </a:xfrm>
          <a:prstGeom prst="rect">
            <a:avLst/>
          </a:prstGeom>
          <a:noFill/>
        </p:spPr>
        <p:txBody>
          <a:bodyPr wrap="none" rtlCol="0" anchor="b" anchorCtr="0">
            <a:spAutoFit/>
          </a:bodyPr>
          <a:lstStyle/>
          <a:p>
            <a:r>
              <a:rPr lang="fr-FR" sz="1400" b="1" dirty="0">
                <a:solidFill>
                  <a:srgbClr val="009F88"/>
                </a:solidFill>
                <a:latin typeface="Open Sans Condensed ExtraBold" pitchFamily="2" charset="0"/>
                <a:ea typeface="Open Sans Condensed ExtraBold" pitchFamily="2" charset="0"/>
                <a:cs typeface="Open Sans Condensed ExtraBold" pitchFamily="2" charset="0"/>
              </a:rPr>
              <a:t>Territoires </a:t>
            </a:r>
          </a:p>
          <a:p>
            <a:r>
              <a:rPr lang="fr-FR" sz="1400" b="1" dirty="0">
                <a:solidFill>
                  <a:srgbClr val="009F88"/>
                </a:solidFill>
                <a:latin typeface="Open Sans Condensed ExtraBold" pitchFamily="2" charset="0"/>
                <a:ea typeface="Open Sans Condensed ExtraBold" pitchFamily="2" charset="0"/>
                <a:cs typeface="Open Sans Condensed ExtraBold" pitchFamily="2" charset="0"/>
              </a:rPr>
              <a:t>climatiquement</a:t>
            </a:r>
          </a:p>
          <a:p>
            <a:r>
              <a:rPr lang="fr-FR" sz="1400" b="1" dirty="0">
                <a:solidFill>
                  <a:srgbClr val="009F88"/>
                </a:solidFill>
                <a:latin typeface="Open Sans Condensed ExtraBold" pitchFamily="2" charset="0"/>
                <a:ea typeface="Open Sans Condensed ExtraBold" pitchFamily="2" charset="0"/>
                <a:cs typeface="Open Sans Condensed ExtraBold" pitchFamily="2" charset="0"/>
              </a:rPr>
              <a:t> neutres </a:t>
            </a:r>
          </a:p>
        </p:txBody>
      </p:sp>
      <p:sp>
        <p:nvSpPr>
          <p:cNvPr id="6" name="TextBox 5">
            <a:extLst>
              <a:ext uri="{FF2B5EF4-FFF2-40B4-BE49-F238E27FC236}">
                <a16:creationId xmlns:a16="http://schemas.microsoft.com/office/drawing/2014/main" id="{EFE3AAC6-619F-35D1-3477-D9CED3C3DD93}"/>
              </a:ext>
            </a:extLst>
          </p:cNvPr>
          <p:cNvSpPr txBox="1"/>
          <p:nvPr/>
        </p:nvSpPr>
        <p:spPr>
          <a:xfrm>
            <a:off x="1884126" y="5024222"/>
            <a:ext cx="1345625" cy="738664"/>
          </a:xfrm>
          <a:prstGeom prst="rect">
            <a:avLst/>
          </a:prstGeom>
          <a:noFill/>
        </p:spPr>
        <p:txBody>
          <a:bodyPr wrap="none" rtlCol="0" anchor="b" anchorCtr="0">
            <a:spAutoFit/>
          </a:bodyPr>
          <a:lstStyle/>
          <a:p>
            <a:r>
              <a:rPr lang="fr-FR" sz="1400" b="1" dirty="0">
                <a:solidFill>
                  <a:srgbClr val="EE7D00"/>
                </a:solidFill>
                <a:latin typeface="Open Sans Condensed ExtraBold" pitchFamily="2" charset="0"/>
                <a:ea typeface="Open Sans Condensed ExtraBold" pitchFamily="2" charset="0"/>
                <a:cs typeface="Open Sans Condensed ExtraBold" pitchFamily="2" charset="0"/>
              </a:rPr>
              <a:t>Gouvernance </a:t>
            </a:r>
          </a:p>
          <a:p>
            <a:r>
              <a:rPr lang="fr-FR" sz="1400" b="1" dirty="0">
                <a:solidFill>
                  <a:srgbClr val="EE7D00"/>
                </a:solidFill>
                <a:latin typeface="Open Sans Condensed ExtraBold" pitchFamily="2" charset="0"/>
                <a:ea typeface="Open Sans Condensed ExtraBold" pitchFamily="2" charset="0"/>
                <a:cs typeface="Open Sans Condensed ExtraBold" pitchFamily="2" charset="0"/>
              </a:rPr>
              <a:t>des nouvelles</a:t>
            </a:r>
          </a:p>
          <a:p>
            <a:r>
              <a:rPr lang="fr-FR" sz="1400" b="1" dirty="0">
                <a:solidFill>
                  <a:srgbClr val="EE7D00"/>
                </a:solidFill>
                <a:latin typeface="Open Sans Condensed ExtraBold" pitchFamily="2" charset="0"/>
                <a:ea typeface="Open Sans Condensed ExtraBold" pitchFamily="2" charset="0"/>
                <a:cs typeface="Open Sans Condensed ExtraBold" pitchFamily="2" charset="0"/>
              </a:rPr>
              <a:t>géographies</a:t>
            </a:r>
            <a:endParaRPr lang="fr-FR" sz="1400" b="1" dirty="0">
              <a:solidFill>
                <a:schemeClr val="bg1"/>
              </a:solidFill>
              <a:latin typeface="+mj-lt"/>
              <a:ea typeface="League Spartan" charset="0"/>
              <a:cs typeface="Poppins" pitchFamily="2" charset="77"/>
            </a:endParaRPr>
          </a:p>
        </p:txBody>
      </p:sp>
      <p:sp>
        <p:nvSpPr>
          <p:cNvPr id="7" name="TextBox 6">
            <a:extLst>
              <a:ext uri="{FF2B5EF4-FFF2-40B4-BE49-F238E27FC236}">
                <a16:creationId xmlns:a16="http://schemas.microsoft.com/office/drawing/2014/main" id="{672702F5-3D7F-BF71-FA9A-EAEE16464EA3}"/>
              </a:ext>
            </a:extLst>
          </p:cNvPr>
          <p:cNvSpPr txBox="1"/>
          <p:nvPr/>
        </p:nvSpPr>
        <p:spPr>
          <a:xfrm>
            <a:off x="3547728" y="4439443"/>
            <a:ext cx="1044001" cy="954107"/>
          </a:xfrm>
          <a:prstGeom prst="rect">
            <a:avLst/>
          </a:prstGeom>
          <a:noFill/>
        </p:spPr>
        <p:txBody>
          <a:bodyPr wrap="square" rtlCol="0" anchor="b" anchorCtr="0">
            <a:spAutoFit/>
          </a:bodyPr>
          <a:lstStyle/>
          <a:p>
            <a:r>
              <a:rPr lang="fr-FR" sz="1400" b="1" dirty="0">
                <a:solidFill>
                  <a:srgbClr val="27669C"/>
                </a:solidFill>
                <a:latin typeface="Open Sans Condensed ExtraBold" pitchFamily="2" charset="0"/>
                <a:ea typeface="Open Sans Condensed ExtraBold" pitchFamily="2" charset="0"/>
                <a:cs typeface="Open Sans Condensed ExtraBold" pitchFamily="2" charset="0"/>
              </a:rPr>
              <a:t>Territoires </a:t>
            </a:r>
          </a:p>
          <a:p>
            <a:r>
              <a:rPr lang="fr-FR" sz="1400" b="1" dirty="0">
                <a:solidFill>
                  <a:srgbClr val="27669C"/>
                </a:solidFill>
                <a:latin typeface="Open Sans Condensed ExtraBold" pitchFamily="2" charset="0"/>
                <a:ea typeface="Open Sans Condensed ExtraBold" pitchFamily="2" charset="0"/>
                <a:cs typeface="Open Sans Condensed ExtraBold" pitchFamily="2" charset="0"/>
              </a:rPr>
              <a:t>résilients </a:t>
            </a:r>
          </a:p>
          <a:p>
            <a:r>
              <a:rPr lang="fr-FR" sz="1400" b="1" dirty="0">
                <a:solidFill>
                  <a:srgbClr val="27669C"/>
                </a:solidFill>
                <a:latin typeface="Open Sans Condensed ExtraBold" pitchFamily="2" charset="0"/>
                <a:ea typeface="Open Sans Condensed ExtraBold" pitchFamily="2" charset="0"/>
                <a:cs typeface="Open Sans Condensed ExtraBold" pitchFamily="2" charset="0"/>
              </a:rPr>
              <a:t>face aux </a:t>
            </a:r>
          </a:p>
          <a:p>
            <a:r>
              <a:rPr lang="fr-FR" sz="1400" b="1" dirty="0">
                <a:solidFill>
                  <a:srgbClr val="27669C"/>
                </a:solidFill>
                <a:latin typeface="Open Sans Condensed ExtraBold" pitchFamily="2" charset="0"/>
                <a:ea typeface="Open Sans Condensed ExtraBold" pitchFamily="2" charset="0"/>
                <a:cs typeface="Open Sans Condensed ExtraBold" pitchFamily="2" charset="0"/>
              </a:rPr>
              <a:t>crises</a:t>
            </a:r>
          </a:p>
        </p:txBody>
      </p:sp>
      <p:sp>
        <p:nvSpPr>
          <p:cNvPr id="17" name="TextBox 16">
            <a:extLst>
              <a:ext uri="{FF2B5EF4-FFF2-40B4-BE49-F238E27FC236}">
                <a16:creationId xmlns:a16="http://schemas.microsoft.com/office/drawing/2014/main" id="{E49CD656-242C-6562-0735-4F5836DA34A0}"/>
              </a:ext>
            </a:extLst>
          </p:cNvPr>
          <p:cNvSpPr txBox="1"/>
          <p:nvPr/>
        </p:nvSpPr>
        <p:spPr>
          <a:xfrm>
            <a:off x="4802398" y="5343585"/>
            <a:ext cx="1642694" cy="954107"/>
          </a:xfrm>
          <a:prstGeom prst="rect">
            <a:avLst/>
          </a:prstGeom>
          <a:noFill/>
        </p:spPr>
        <p:txBody>
          <a:bodyPr wrap="none" rtlCol="0" anchor="b" anchorCtr="0">
            <a:spAutoFit/>
          </a:bodyPr>
          <a:lstStyle/>
          <a:p>
            <a:r>
              <a:rPr lang="en-US" sz="1400" b="1" dirty="0">
                <a:solidFill>
                  <a:srgbClr val="359EC8"/>
                </a:solidFill>
                <a:latin typeface="Open Sans Condensed ExtraBold" pitchFamily="2" charset="0"/>
                <a:ea typeface="Open Sans Condensed ExtraBold" pitchFamily="2" charset="0"/>
                <a:cs typeface="Open Sans Condensed ExtraBold" pitchFamily="2" charset="0"/>
              </a:rPr>
              <a:t>Des perspectives </a:t>
            </a:r>
          </a:p>
          <a:p>
            <a:r>
              <a:rPr lang="en-US" sz="1400" b="1" dirty="0">
                <a:solidFill>
                  <a:srgbClr val="359EC8"/>
                </a:solidFill>
                <a:latin typeface="Open Sans Condensed ExtraBold" pitchFamily="2" charset="0"/>
                <a:ea typeface="Open Sans Condensed ExtraBold" pitchFamily="2" charset="0"/>
                <a:cs typeface="Open Sans Condensed ExtraBold" pitchFamily="2" charset="0"/>
              </a:rPr>
              <a:t>pour les </a:t>
            </a:r>
          </a:p>
          <a:p>
            <a:r>
              <a:rPr lang="en-US" sz="1400" b="1" dirty="0">
                <a:solidFill>
                  <a:srgbClr val="359EC8"/>
                </a:solidFill>
                <a:latin typeface="Open Sans Condensed ExtraBold" pitchFamily="2" charset="0"/>
                <a:ea typeface="Open Sans Condensed ExtraBold" pitchFamily="2" charset="0"/>
                <a:cs typeface="Open Sans Condensed ExtraBold" pitchFamily="2" charset="0"/>
              </a:rPr>
              <a:t>populations et </a:t>
            </a:r>
          </a:p>
          <a:p>
            <a:r>
              <a:rPr lang="en-US" sz="1400" b="1" dirty="0">
                <a:solidFill>
                  <a:srgbClr val="359EC8"/>
                </a:solidFill>
                <a:latin typeface="Open Sans Condensed ExtraBold" pitchFamily="2" charset="0"/>
                <a:ea typeface="Open Sans Condensed ExtraBold" pitchFamily="2" charset="0"/>
                <a:cs typeface="Open Sans Condensed ExtraBold" pitchFamily="2" charset="0"/>
              </a:rPr>
              <a:t>les territoires</a:t>
            </a:r>
          </a:p>
        </p:txBody>
      </p:sp>
      <p:sp>
        <p:nvSpPr>
          <p:cNvPr id="18" name="TextBox 17">
            <a:extLst>
              <a:ext uri="{FF2B5EF4-FFF2-40B4-BE49-F238E27FC236}">
                <a16:creationId xmlns:a16="http://schemas.microsoft.com/office/drawing/2014/main" id="{80D1F209-8486-D886-E4DE-F22F4C084C9A}"/>
              </a:ext>
            </a:extLst>
          </p:cNvPr>
          <p:cNvSpPr txBox="1"/>
          <p:nvPr/>
        </p:nvSpPr>
        <p:spPr>
          <a:xfrm>
            <a:off x="6067199" y="4260802"/>
            <a:ext cx="1517916" cy="954107"/>
          </a:xfrm>
          <a:prstGeom prst="rect">
            <a:avLst/>
          </a:prstGeom>
          <a:noFill/>
        </p:spPr>
        <p:txBody>
          <a:bodyPr wrap="none" rtlCol="0" anchor="b" anchorCtr="0">
            <a:spAutoFit/>
          </a:bodyPr>
          <a:lstStyle/>
          <a:p>
            <a:r>
              <a:rPr lang="fr-FR" sz="1400" b="1" dirty="0">
                <a:solidFill>
                  <a:srgbClr val="78A0E2"/>
                </a:solidFill>
                <a:latin typeface="Open Sans Condensed ExtraBold" pitchFamily="2" charset="0"/>
                <a:ea typeface="Open Sans Condensed ExtraBold" pitchFamily="2" charset="0"/>
                <a:cs typeface="Open Sans Condensed ExtraBold" pitchFamily="2" charset="0"/>
              </a:rPr>
              <a:t>Vivre, </a:t>
            </a:r>
          </a:p>
          <a:p>
            <a:r>
              <a:rPr lang="fr-FR" sz="1400" b="1" dirty="0">
                <a:solidFill>
                  <a:srgbClr val="78A0E2"/>
                </a:solidFill>
                <a:latin typeface="Open Sans Condensed ExtraBold" pitchFamily="2" charset="0"/>
                <a:ea typeface="Open Sans Condensed ExtraBold" pitchFamily="2" charset="0"/>
                <a:cs typeface="Open Sans Condensed ExtraBold" pitchFamily="2" charset="0"/>
              </a:rPr>
              <a:t>travailler et </a:t>
            </a:r>
          </a:p>
          <a:p>
            <a:r>
              <a:rPr lang="fr-FR" sz="1400" b="1" dirty="0">
                <a:solidFill>
                  <a:srgbClr val="78A0E2"/>
                </a:solidFill>
                <a:latin typeface="Open Sans Condensed ExtraBold" pitchFamily="2" charset="0"/>
                <a:ea typeface="Open Sans Condensed ExtraBold" pitchFamily="2" charset="0"/>
                <a:cs typeface="Open Sans Condensed ExtraBold" pitchFamily="2" charset="0"/>
              </a:rPr>
              <a:t>voyager dans le</a:t>
            </a:r>
          </a:p>
          <a:p>
            <a:r>
              <a:rPr lang="fr-FR" sz="1400" b="1" dirty="0">
                <a:solidFill>
                  <a:srgbClr val="78A0E2"/>
                </a:solidFill>
                <a:latin typeface="Open Sans Condensed ExtraBold" pitchFamily="2" charset="0"/>
                <a:ea typeface="Open Sans Condensed ExtraBold" pitchFamily="2" charset="0"/>
                <a:cs typeface="Open Sans Condensed ExtraBold" pitchFamily="2" charset="0"/>
              </a:rPr>
              <a:t>transfrontalier</a:t>
            </a:r>
          </a:p>
        </p:txBody>
      </p:sp>
      <p:sp>
        <p:nvSpPr>
          <p:cNvPr id="68" name="TextBox 67">
            <a:extLst>
              <a:ext uri="{FF2B5EF4-FFF2-40B4-BE49-F238E27FC236}">
                <a16:creationId xmlns:a16="http://schemas.microsoft.com/office/drawing/2014/main" id="{3A1047BD-7086-0164-9C43-8D9F37815108}"/>
              </a:ext>
            </a:extLst>
          </p:cNvPr>
          <p:cNvSpPr txBox="1"/>
          <p:nvPr/>
        </p:nvSpPr>
        <p:spPr>
          <a:xfrm>
            <a:off x="7642555" y="5032167"/>
            <a:ext cx="2085892" cy="523220"/>
          </a:xfrm>
          <a:prstGeom prst="rect">
            <a:avLst/>
          </a:prstGeom>
          <a:noFill/>
        </p:spPr>
        <p:txBody>
          <a:bodyPr wrap="square" rtlCol="0" anchor="b" anchorCtr="0">
            <a:spAutoFit/>
          </a:bodyPr>
          <a:lstStyle>
            <a:defPPr>
              <a:defRPr lang="da-DK"/>
            </a:defPPr>
            <a:lvl1pPr algn="ctr">
              <a:defRPr sz="1400" b="1">
                <a:solidFill>
                  <a:schemeClr val="tx2"/>
                </a:solidFill>
                <a:latin typeface="+mj-lt"/>
                <a:ea typeface="League Spartan" charset="0"/>
                <a:cs typeface="Poppins" pitchFamily="2" charset="77"/>
              </a:defRPr>
            </a:lvl1pPr>
          </a:lstStyle>
          <a:p>
            <a:pPr algn="l"/>
            <a:r>
              <a:rPr lang="fr-FR" dirty="0">
                <a:solidFill>
                  <a:srgbClr val="F9B142"/>
                </a:solidFill>
                <a:latin typeface="Open Sans Condensed ExtraBold" pitchFamily="2" charset="0"/>
                <a:ea typeface="Open Sans Condensed ExtraBold" pitchFamily="2" charset="0"/>
                <a:cs typeface="Open Sans Condensed ExtraBold" pitchFamily="2" charset="0"/>
              </a:rPr>
              <a:t>Territoires </a:t>
            </a:r>
          </a:p>
          <a:p>
            <a:pPr algn="l"/>
            <a:r>
              <a:rPr lang="fr-FR" dirty="0">
                <a:solidFill>
                  <a:srgbClr val="F9B142"/>
                </a:solidFill>
                <a:latin typeface="Open Sans Condensed ExtraBold" pitchFamily="2" charset="0"/>
                <a:ea typeface="Open Sans Condensed ExtraBold" pitchFamily="2" charset="0"/>
                <a:cs typeface="Open Sans Condensed ExtraBold" pitchFamily="2" charset="0"/>
              </a:rPr>
              <a:t>connectés </a:t>
            </a:r>
          </a:p>
        </p:txBody>
      </p:sp>
      <p:sp>
        <p:nvSpPr>
          <p:cNvPr id="69" name="TextBox 68">
            <a:extLst>
              <a:ext uri="{FF2B5EF4-FFF2-40B4-BE49-F238E27FC236}">
                <a16:creationId xmlns:a16="http://schemas.microsoft.com/office/drawing/2014/main" id="{E5DD89FF-0C38-AE66-08C6-585BF1A596E8}"/>
              </a:ext>
            </a:extLst>
          </p:cNvPr>
          <p:cNvSpPr txBox="1"/>
          <p:nvPr/>
        </p:nvSpPr>
        <p:spPr>
          <a:xfrm>
            <a:off x="9089767" y="4593330"/>
            <a:ext cx="1466434" cy="1384995"/>
          </a:xfrm>
          <a:prstGeom prst="rect">
            <a:avLst/>
          </a:prstGeom>
          <a:noFill/>
        </p:spPr>
        <p:txBody>
          <a:bodyPr wrap="square" rtlCol="0" anchor="b" anchorCtr="0">
            <a:spAutoFit/>
          </a:bodyPr>
          <a:lstStyle/>
          <a:p>
            <a:r>
              <a:rPr lang="fr-FR" sz="1400" b="1" dirty="0">
                <a:solidFill>
                  <a:srgbClr val="6464D2"/>
                </a:solidFill>
                <a:latin typeface="Open Sans Condensed ExtraBold" pitchFamily="2" charset="0"/>
                <a:ea typeface="Open Sans Condensed ExtraBold" pitchFamily="2" charset="0"/>
                <a:cs typeface="Open Sans Condensed ExtraBold" pitchFamily="2" charset="0"/>
              </a:rPr>
              <a:t>Interactions entre territoires européens </a:t>
            </a:r>
          </a:p>
          <a:p>
            <a:r>
              <a:rPr lang="fr-FR" sz="1400" b="1" dirty="0">
                <a:solidFill>
                  <a:srgbClr val="6464D2"/>
                </a:solidFill>
                <a:latin typeface="Open Sans Condensed ExtraBold" pitchFamily="2" charset="0"/>
                <a:ea typeface="League Spartan" charset="0"/>
                <a:cs typeface="Poppins" pitchFamily="2" charset="77"/>
              </a:rPr>
              <a:t>et mondialisation</a:t>
            </a:r>
            <a:endParaRPr lang="en-US" sz="1400" b="1" dirty="0">
              <a:solidFill>
                <a:schemeClr val="bg1"/>
              </a:solidFill>
              <a:latin typeface="+mj-lt"/>
              <a:ea typeface="League Spartan" charset="0"/>
              <a:cs typeface="Poppins" pitchFamily="2" charset="77"/>
            </a:endParaRPr>
          </a:p>
        </p:txBody>
      </p:sp>
      <p:cxnSp>
        <p:nvCxnSpPr>
          <p:cNvPr id="72" name="Straight Connector 71">
            <a:extLst>
              <a:ext uri="{FF2B5EF4-FFF2-40B4-BE49-F238E27FC236}">
                <a16:creationId xmlns:a16="http://schemas.microsoft.com/office/drawing/2014/main" id="{25B90260-ABD8-0ACB-ACEE-1EBB6EC61EFD}"/>
              </a:ext>
            </a:extLst>
          </p:cNvPr>
          <p:cNvCxnSpPr>
            <a:cxnSpLocks/>
          </p:cNvCxnSpPr>
          <p:nvPr/>
        </p:nvCxnSpPr>
        <p:spPr>
          <a:xfrm flipV="1">
            <a:off x="5940268" y="2394565"/>
            <a:ext cx="0" cy="1023959"/>
          </a:xfrm>
          <a:prstGeom prst="line">
            <a:avLst/>
          </a:prstGeom>
          <a:solidFill>
            <a:schemeClr val="accent2"/>
          </a:solidFill>
          <a:ln w="9525" cmpd="sng">
            <a:solidFill>
              <a:schemeClr val="bg1">
                <a:lumMod val="50000"/>
              </a:schemeClr>
            </a:solidFill>
            <a:prstDash val="lgDash"/>
            <a:headEnd type="none"/>
            <a:tailEnd type="none"/>
          </a:ln>
          <a:effectLst/>
        </p:spPr>
      </p:cxnSp>
      <p:sp>
        <p:nvSpPr>
          <p:cNvPr id="73" name="TextBox 72">
            <a:extLst>
              <a:ext uri="{FF2B5EF4-FFF2-40B4-BE49-F238E27FC236}">
                <a16:creationId xmlns:a16="http://schemas.microsoft.com/office/drawing/2014/main" id="{F7CC6E49-0F04-C291-C3F7-AC531FB8C696}"/>
              </a:ext>
            </a:extLst>
          </p:cNvPr>
          <p:cNvSpPr txBox="1"/>
          <p:nvPr/>
        </p:nvSpPr>
        <p:spPr>
          <a:xfrm>
            <a:off x="139700" y="2332253"/>
            <a:ext cx="5064913" cy="307777"/>
          </a:xfrm>
          <a:prstGeom prst="rect">
            <a:avLst/>
          </a:prstGeom>
          <a:noFill/>
        </p:spPr>
        <p:txBody>
          <a:bodyPr wrap="none" lIns="91440" tIns="45720" rIns="91440" bIns="45720" rtlCol="0" anchor="b" anchorCtr="0">
            <a:spAutoFit/>
          </a:bodyPr>
          <a:lstStyle/>
          <a:p>
            <a:r>
              <a:rPr lang="fr-FR" sz="1400" b="1" i="1" dirty="0">
                <a:solidFill>
                  <a:schemeClr val="bg1">
                    <a:lumMod val="65000"/>
                  </a:schemeClr>
                </a:solidFill>
                <a:latin typeface="Open Sans Light"/>
                <a:ea typeface="Open Sans Light"/>
                <a:cs typeface="Open Sans Light"/>
              </a:rPr>
              <a:t>Approuvés – les premières activités seront lancées en 2022</a:t>
            </a:r>
          </a:p>
        </p:txBody>
      </p:sp>
      <p:sp>
        <p:nvSpPr>
          <p:cNvPr id="80" name="TextBox 79">
            <a:extLst>
              <a:ext uri="{FF2B5EF4-FFF2-40B4-BE49-F238E27FC236}">
                <a16:creationId xmlns:a16="http://schemas.microsoft.com/office/drawing/2014/main" id="{2AE0FAD0-4D06-2A8E-0B99-C99DB66F4771}"/>
              </a:ext>
            </a:extLst>
          </p:cNvPr>
          <p:cNvSpPr txBox="1"/>
          <p:nvPr/>
        </p:nvSpPr>
        <p:spPr>
          <a:xfrm>
            <a:off x="6010386" y="2332254"/>
            <a:ext cx="4563301" cy="307777"/>
          </a:xfrm>
          <a:prstGeom prst="rect">
            <a:avLst/>
          </a:prstGeom>
          <a:noFill/>
        </p:spPr>
        <p:txBody>
          <a:bodyPr wrap="none" lIns="91440" tIns="45720" rIns="91440" bIns="45720" rtlCol="0" anchor="b" anchorCtr="0">
            <a:spAutoFit/>
          </a:bodyPr>
          <a:lstStyle>
            <a:defPPr>
              <a:defRPr lang="da-DK"/>
            </a:defPPr>
            <a:lvl1pPr>
              <a:defRPr sz="1400" b="1" i="1">
                <a:solidFill>
                  <a:schemeClr val="bg1">
                    <a:lumMod val="65000"/>
                  </a:schemeClr>
                </a:solidFill>
                <a:latin typeface="Open Sans Light" pitchFamily="2" charset="0"/>
                <a:ea typeface="Open Sans Light" pitchFamily="2" charset="0"/>
                <a:cs typeface="Open Sans Light" pitchFamily="2" charset="0"/>
              </a:defRPr>
            </a:lvl1pPr>
          </a:lstStyle>
          <a:p>
            <a:r>
              <a:rPr lang="fr-FR" dirty="0">
                <a:latin typeface="Open Sans Light"/>
                <a:ea typeface="Open Sans Light"/>
                <a:cs typeface="Open Sans Light"/>
              </a:rPr>
              <a:t>Identifiés – TAP qui seront proposés à partir de 2023</a:t>
            </a:r>
          </a:p>
        </p:txBody>
      </p:sp>
      <p:sp>
        <p:nvSpPr>
          <p:cNvPr id="83" name="TextBox 82">
            <a:extLst>
              <a:ext uri="{FF2B5EF4-FFF2-40B4-BE49-F238E27FC236}">
                <a16:creationId xmlns:a16="http://schemas.microsoft.com/office/drawing/2014/main" id="{41C138E9-301D-A0B0-9714-15D5EDA94BB3}"/>
              </a:ext>
            </a:extLst>
          </p:cNvPr>
          <p:cNvSpPr txBox="1"/>
          <p:nvPr/>
        </p:nvSpPr>
        <p:spPr>
          <a:xfrm>
            <a:off x="10708250" y="5296511"/>
            <a:ext cx="1301851" cy="1169551"/>
          </a:xfrm>
          <a:prstGeom prst="rect">
            <a:avLst/>
          </a:prstGeom>
          <a:noFill/>
        </p:spPr>
        <p:txBody>
          <a:bodyPr wrap="square" rtlCol="0" anchor="b" anchorCtr="0">
            <a:spAutoFit/>
          </a:bodyPr>
          <a:lstStyle/>
          <a:p>
            <a:r>
              <a:rPr lang="fr-FR" sz="1400" b="1" dirty="0">
                <a:solidFill>
                  <a:srgbClr val="52974B"/>
                </a:solidFill>
                <a:latin typeface="Open Sans Condensed ExtraBold" pitchFamily="2" charset="0"/>
                <a:ea typeface="Open Sans Condensed ExtraBold" pitchFamily="2" charset="0"/>
                <a:cs typeface="Open Sans Condensed ExtraBold" pitchFamily="2" charset="0"/>
              </a:rPr>
              <a:t>Adaptation aux impacts du changement climatique</a:t>
            </a:r>
          </a:p>
        </p:txBody>
      </p:sp>
      <p:grpSp>
        <p:nvGrpSpPr>
          <p:cNvPr id="23" name="Group 22">
            <a:extLst>
              <a:ext uri="{FF2B5EF4-FFF2-40B4-BE49-F238E27FC236}">
                <a16:creationId xmlns:a16="http://schemas.microsoft.com/office/drawing/2014/main" id="{426EF40B-8D0B-BB11-E7EC-15E8B3F8DCDE}"/>
              </a:ext>
            </a:extLst>
          </p:cNvPr>
          <p:cNvGrpSpPr/>
          <p:nvPr/>
        </p:nvGrpSpPr>
        <p:grpSpPr>
          <a:xfrm>
            <a:off x="381459" y="3636392"/>
            <a:ext cx="1287944" cy="736924"/>
            <a:chOff x="337564" y="3070626"/>
            <a:chExt cx="1287944" cy="736924"/>
          </a:xfrm>
        </p:grpSpPr>
        <p:sp>
          <p:nvSpPr>
            <p:cNvPr id="110" name="Freeform 7">
              <a:extLst>
                <a:ext uri="{FF2B5EF4-FFF2-40B4-BE49-F238E27FC236}">
                  <a16:creationId xmlns:a16="http://schemas.microsoft.com/office/drawing/2014/main" id="{651D22BC-5CB1-92E3-94FD-86547D012494}"/>
                </a:ext>
              </a:extLst>
            </p:cNvPr>
            <p:cNvSpPr>
              <a:spLocks noChangeArrowheads="1"/>
            </p:cNvSpPr>
            <p:nvPr/>
          </p:nvSpPr>
          <p:spPr bwMode="auto">
            <a:xfrm>
              <a:off x="1588560" y="3398958"/>
              <a:ext cx="28152" cy="11491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111" name="Freeform 9">
              <a:extLst>
                <a:ext uri="{FF2B5EF4-FFF2-40B4-BE49-F238E27FC236}">
                  <a16:creationId xmlns:a16="http://schemas.microsoft.com/office/drawing/2014/main" id="{4D3ABBA1-161C-E032-0F11-A56A6B2F2168}"/>
                </a:ext>
              </a:extLst>
            </p:cNvPr>
            <p:cNvSpPr>
              <a:spLocks noChangeArrowheads="1"/>
            </p:cNvSpPr>
            <p:nvPr/>
          </p:nvSpPr>
          <p:spPr bwMode="auto">
            <a:xfrm>
              <a:off x="346362" y="3398958"/>
              <a:ext cx="28152" cy="11491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112" name="Freeform 10">
              <a:extLst>
                <a:ext uri="{FF2B5EF4-FFF2-40B4-BE49-F238E27FC236}">
                  <a16:creationId xmlns:a16="http://schemas.microsoft.com/office/drawing/2014/main" id="{70254A0D-E1B1-B9FD-388D-853FED508415}"/>
                </a:ext>
              </a:extLst>
            </p:cNvPr>
            <p:cNvSpPr>
              <a:spLocks noChangeArrowheads="1"/>
            </p:cNvSpPr>
            <p:nvPr/>
          </p:nvSpPr>
          <p:spPr bwMode="auto">
            <a:xfrm>
              <a:off x="1046638" y="3431791"/>
              <a:ext cx="541922" cy="361166"/>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113" name="Freeform 11">
              <a:extLst>
                <a:ext uri="{FF2B5EF4-FFF2-40B4-BE49-F238E27FC236}">
                  <a16:creationId xmlns:a16="http://schemas.microsoft.com/office/drawing/2014/main" id="{1C0FC0DD-EFD1-C5DE-5391-D6D3F0E9552A}"/>
                </a:ext>
              </a:extLst>
            </p:cNvPr>
            <p:cNvSpPr>
              <a:spLocks noChangeArrowheads="1"/>
            </p:cNvSpPr>
            <p:nvPr/>
          </p:nvSpPr>
          <p:spPr bwMode="auto">
            <a:xfrm>
              <a:off x="374513" y="3431791"/>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114" name="Freeform 12">
              <a:extLst>
                <a:ext uri="{FF2B5EF4-FFF2-40B4-BE49-F238E27FC236}">
                  <a16:creationId xmlns:a16="http://schemas.microsoft.com/office/drawing/2014/main" id="{CEB3231A-CD84-3428-22B1-8E5D55E53E96}"/>
                </a:ext>
              </a:extLst>
            </p:cNvPr>
            <p:cNvSpPr>
              <a:spLocks noChangeArrowheads="1"/>
            </p:cNvSpPr>
            <p:nvPr/>
          </p:nvSpPr>
          <p:spPr bwMode="auto">
            <a:xfrm>
              <a:off x="337564" y="3070626"/>
              <a:ext cx="1287944" cy="65848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115" name="Freeform 13">
              <a:extLst>
                <a:ext uri="{FF2B5EF4-FFF2-40B4-BE49-F238E27FC236}">
                  <a16:creationId xmlns:a16="http://schemas.microsoft.com/office/drawing/2014/main" id="{2A51DE25-5BC1-4E21-F7FF-9F1AA21B98B2}"/>
                </a:ext>
              </a:extLst>
            </p:cNvPr>
            <p:cNvSpPr>
              <a:spLocks noChangeArrowheads="1"/>
            </p:cNvSpPr>
            <p:nvPr/>
          </p:nvSpPr>
          <p:spPr bwMode="auto">
            <a:xfrm>
              <a:off x="916436" y="3712698"/>
              <a:ext cx="131961" cy="94852"/>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116" name="Freeform 14">
              <a:extLst>
                <a:ext uri="{FF2B5EF4-FFF2-40B4-BE49-F238E27FC236}">
                  <a16:creationId xmlns:a16="http://schemas.microsoft.com/office/drawing/2014/main" id="{D8CF08E1-A75F-8944-6D72-F8F2961342B0}"/>
                </a:ext>
              </a:extLst>
            </p:cNvPr>
            <p:cNvSpPr>
              <a:spLocks noChangeArrowheads="1"/>
            </p:cNvSpPr>
            <p:nvPr/>
          </p:nvSpPr>
          <p:spPr bwMode="auto">
            <a:xfrm>
              <a:off x="814386" y="3357004"/>
              <a:ext cx="334303" cy="82082"/>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grpSp>
      <p:sp>
        <p:nvSpPr>
          <p:cNvPr id="24" name="Freeform 17">
            <a:extLst>
              <a:ext uri="{FF2B5EF4-FFF2-40B4-BE49-F238E27FC236}">
                <a16:creationId xmlns:a16="http://schemas.microsoft.com/office/drawing/2014/main" id="{F884AABE-3281-6176-3671-A6732ED83E00}"/>
              </a:ext>
            </a:extLst>
          </p:cNvPr>
          <p:cNvSpPr>
            <a:spLocks noChangeArrowheads="1"/>
          </p:cNvSpPr>
          <p:nvPr/>
        </p:nvSpPr>
        <p:spPr bwMode="auto">
          <a:xfrm>
            <a:off x="3042901" y="4559372"/>
            <a:ext cx="28152" cy="11491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25" name="Freeform 19">
            <a:extLst>
              <a:ext uri="{FF2B5EF4-FFF2-40B4-BE49-F238E27FC236}">
                <a16:creationId xmlns:a16="http://schemas.microsoft.com/office/drawing/2014/main" id="{4AC1A604-4C11-CC4E-1B19-CAE3046839DF}"/>
              </a:ext>
            </a:extLst>
          </p:cNvPr>
          <p:cNvSpPr>
            <a:spLocks noChangeArrowheads="1"/>
          </p:cNvSpPr>
          <p:nvPr/>
        </p:nvSpPr>
        <p:spPr bwMode="auto">
          <a:xfrm>
            <a:off x="1800702" y="4559372"/>
            <a:ext cx="28152" cy="11491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26" name="Freeform 20">
            <a:extLst>
              <a:ext uri="{FF2B5EF4-FFF2-40B4-BE49-F238E27FC236}">
                <a16:creationId xmlns:a16="http://schemas.microsoft.com/office/drawing/2014/main" id="{FC07C267-DB29-B432-AEAA-C691F1E67212}"/>
              </a:ext>
            </a:extLst>
          </p:cNvPr>
          <p:cNvSpPr>
            <a:spLocks noChangeArrowheads="1"/>
          </p:cNvSpPr>
          <p:nvPr/>
        </p:nvSpPr>
        <p:spPr bwMode="auto">
          <a:xfrm>
            <a:off x="2500977" y="4592202"/>
            <a:ext cx="541922" cy="361166"/>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27" name="Freeform 21">
            <a:extLst>
              <a:ext uri="{FF2B5EF4-FFF2-40B4-BE49-F238E27FC236}">
                <a16:creationId xmlns:a16="http://schemas.microsoft.com/office/drawing/2014/main" id="{73800FC5-1D83-E37B-590A-2ACD8B97E650}"/>
              </a:ext>
            </a:extLst>
          </p:cNvPr>
          <p:cNvSpPr>
            <a:spLocks noChangeArrowheads="1"/>
          </p:cNvSpPr>
          <p:nvPr/>
        </p:nvSpPr>
        <p:spPr bwMode="auto">
          <a:xfrm>
            <a:off x="1827093" y="4592202"/>
            <a:ext cx="541922" cy="361166"/>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28" name="Freeform 22">
            <a:extLst>
              <a:ext uri="{FF2B5EF4-FFF2-40B4-BE49-F238E27FC236}">
                <a16:creationId xmlns:a16="http://schemas.microsoft.com/office/drawing/2014/main" id="{14653F5C-A42F-DC8D-6504-69145FB3B9DF}"/>
              </a:ext>
            </a:extLst>
          </p:cNvPr>
          <p:cNvSpPr>
            <a:spLocks noChangeArrowheads="1"/>
          </p:cNvSpPr>
          <p:nvPr/>
        </p:nvSpPr>
        <p:spPr bwMode="auto">
          <a:xfrm>
            <a:off x="1791905" y="4231037"/>
            <a:ext cx="1287944" cy="65848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29" name="Freeform 23">
            <a:extLst>
              <a:ext uri="{FF2B5EF4-FFF2-40B4-BE49-F238E27FC236}">
                <a16:creationId xmlns:a16="http://schemas.microsoft.com/office/drawing/2014/main" id="{F50A05CE-2E27-29B5-C3B5-E9543CD26CC5}"/>
              </a:ext>
            </a:extLst>
          </p:cNvPr>
          <p:cNvSpPr>
            <a:spLocks noChangeArrowheads="1"/>
          </p:cNvSpPr>
          <p:nvPr/>
        </p:nvSpPr>
        <p:spPr bwMode="auto">
          <a:xfrm>
            <a:off x="2369016" y="4873110"/>
            <a:ext cx="131962" cy="94852"/>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0" name="Freeform 24">
            <a:extLst>
              <a:ext uri="{FF2B5EF4-FFF2-40B4-BE49-F238E27FC236}">
                <a16:creationId xmlns:a16="http://schemas.microsoft.com/office/drawing/2014/main" id="{5CA63EED-E866-8A7B-8168-35FE9C2AF262}"/>
              </a:ext>
            </a:extLst>
          </p:cNvPr>
          <p:cNvSpPr>
            <a:spLocks noChangeArrowheads="1"/>
          </p:cNvSpPr>
          <p:nvPr/>
        </p:nvSpPr>
        <p:spPr bwMode="auto">
          <a:xfrm>
            <a:off x="2266966" y="4517415"/>
            <a:ext cx="334303" cy="82082"/>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31" name="Freeform 27">
            <a:extLst>
              <a:ext uri="{FF2B5EF4-FFF2-40B4-BE49-F238E27FC236}">
                <a16:creationId xmlns:a16="http://schemas.microsoft.com/office/drawing/2014/main" id="{65AD65AA-E807-0EDC-5FBB-4AC355944A35}"/>
              </a:ext>
            </a:extLst>
          </p:cNvPr>
          <p:cNvSpPr>
            <a:spLocks noChangeArrowheads="1"/>
          </p:cNvSpPr>
          <p:nvPr/>
        </p:nvSpPr>
        <p:spPr bwMode="auto">
          <a:xfrm>
            <a:off x="4453346" y="3964724"/>
            <a:ext cx="28152" cy="11491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2" name="Freeform 29">
            <a:extLst>
              <a:ext uri="{FF2B5EF4-FFF2-40B4-BE49-F238E27FC236}">
                <a16:creationId xmlns:a16="http://schemas.microsoft.com/office/drawing/2014/main" id="{C844A762-D25A-1384-967C-2F3D75AB0267}"/>
              </a:ext>
            </a:extLst>
          </p:cNvPr>
          <p:cNvSpPr>
            <a:spLocks noChangeArrowheads="1"/>
          </p:cNvSpPr>
          <p:nvPr/>
        </p:nvSpPr>
        <p:spPr bwMode="auto">
          <a:xfrm>
            <a:off x="3211148" y="3964724"/>
            <a:ext cx="28152" cy="11491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3" name="Freeform 30">
            <a:extLst>
              <a:ext uri="{FF2B5EF4-FFF2-40B4-BE49-F238E27FC236}">
                <a16:creationId xmlns:a16="http://schemas.microsoft.com/office/drawing/2014/main" id="{2D71F043-3E34-6364-D67D-E54B9FFFC8E5}"/>
              </a:ext>
            </a:extLst>
          </p:cNvPr>
          <p:cNvSpPr>
            <a:spLocks noChangeArrowheads="1"/>
          </p:cNvSpPr>
          <p:nvPr/>
        </p:nvSpPr>
        <p:spPr bwMode="auto">
          <a:xfrm>
            <a:off x="3911421" y="3997557"/>
            <a:ext cx="541922" cy="361166"/>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34" name="Freeform 31">
            <a:extLst>
              <a:ext uri="{FF2B5EF4-FFF2-40B4-BE49-F238E27FC236}">
                <a16:creationId xmlns:a16="http://schemas.microsoft.com/office/drawing/2014/main" id="{CFE1A70A-B22B-B2E6-7C56-37F3D9D47EF8}"/>
              </a:ext>
            </a:extLst>
          </p:cNvPr>
          <p:cNvSpPr>
            <a:spLocks noChangeArrowheads="1"/>
          </p:cNvSpPr>
          <p:nvPr/>
        </p:nvSpPr>
        <p:spPr bwMode="auto">
          <a:xfrm>
            <a:off x="3239298" y="3997557"/>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35" name="Freeform 32">
            <a:extLst>
              <a:ext uri="{FF2B5EF4-FFF2-40B4-BE49-F238E27FC236}">
                <a16:creationId xmlns:a16="http://schemas.microsoft.com/office/drawing/2014/main" id="{EC194B2C-26E4-0098-64B2-7E37CF375796}"/>
              </a:ext>
            </a:extLst>
          </p:cNvPr>
          <p:cNvSpPr>
            <a:spLocks noChangeArrowheads="1"/>
          </p:cNvSpPr>
          <p:nvPr/>
        </p:nvSpPr>
        <p:spPr bwMode="auto">
          <a:xfrm>
            <a:off x="3202350" y="3636392"/>
            <a:ext cx="1287944" cy="65848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36" name="Freeform 33">
            <a:extLst>
              <a:ext uri="{FF2B5EF4-FFF2-40B4-BE49-F238E27FC236}">
                <a16:creationId xmlns:a16="http://schemas.microsoft.com/office/drawing/2014/main" id="{1C3136D2-2FFB-D754-1E0A-5F7F17EC0800}"/>
              </a:ext>
            </a:extLst>
          </p:cNvPr>
          <p:cNvSpPr>
            <a:spLocks noChangeArrowheads="1"/>
          </p:cNvSpPr>
          <p:nvPr/>
        </p:nvSpPr>
        <p:spPr bwMode="auto">
          <a:xfrm>
            <a:off x="3781221" y="4278464"/>
            <a:ext cx="131962" cy="94852"/>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7" name="Freeform 34">
            <a:extLst>
              <a:ext uri="{FF2B5EF4-FFF2-40B4-BE49-F238E27FC236}">
                <a16:creationId xmlns:a16="http://schemas.microsoft.com/office/drawing/2014/main" id="{86E9F6CB-62FB-B053-4BED-66D1F47B20ED}"/>
              </a:ext>
            </a:extLst>
          </p:cNvPr>
          <p:cNvSpPr>
            <a:spLocks noChangeArrowheads="1"/>
          </p:cNvSpPr>
          <p:nvPr/>
        </p:nvSpPr>
        <p:spPr bwMode="auto">
          <a:xfrm>
            <a:off x="3679171" y="3922770"/>
            <a:ext cx="334303" cy="82082"/>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38" name="Freeform 37">
            <a:extLst>
              <a:ext uri="{FF2B5EF4-FFF2-40B4-BE49-F238E27FC236}">
                <a16:creationId xmlns:a16="http://schemas.microsoft.com/office/drawing/2014/main" id="{93241A30-B7AE-C356-1FD0-AF4DB7C9CC7A}"/>
              </a:ext>
            </a:extLst>
          </p:cNvPr>
          <p:cNvSpPr>
            <a:spLocks noChangeArrowheads="1"/>
          </p:cNvSpPr>
          <p:nvPr/>
        </p:nvSpPr>
        <p:spPr bwMode="auto">
          <a:xfrm>
            <a:off x="5863793" y="4559372"/>
            <a:ext cx="28152" cy="11491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9" name="Freeform 39">
            <a:extLst>
              <a:ext uri="{FF2B5EF4-FFF2-40B4-BE49-F238E27FC236}">
                <a16:creationId xmlns:a16="http://schemas.microsoft.com/office/drawing/2014/main" id="{8CCEF0F5-5E3F-25F6-CB4B-4037BB1D8231}"/>
              </a:ext>
            </a:extLst>
          </p:cNvPr>
          <p:cNvSpPr>
            <a:spLocks noChangeArrowheads="1"/>
          </p:cNvSpPr>
          <p:nvPr/>
        </p:nvSpPr>
        <p:spPr bwMode="auto">
          <a:xfrm>
            <a:off x="4623354" y="4559372"/>
            <a:ext cx="28152" cy="11491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40" name="Freeform 40">
            <a:extLst>
              <a:ext uri="{FF2B5EF4-FFF2-40B4-BE49-F238E27FC236}">
                <a16:creationId xmlns:a16="http://schemas.microsoft.com/office/drawing/2014/main" id="{E06C4557-8C67-68BF-197C-8A36522CE36C}"/>
              </a:ext>
            </a:extLst>
          </p:cNvPr>
          <p:cNvSpPr>
            <a:spLocks noChangeArrowheads="1"/>
          </p:cNvSpPr>
          <p:nvPr/>
        </p:nvSpPr>
        <p:spPr bwMode="auto">
          <a:xfrm>
            <a:off x="5323628" y="4592202"/>
            <a:ext cx="541922" cy="361166"/>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41" name="Freeform 41">
            <a:extLst>
              <a:ext uri="{FF2B5EF4-FFF2-40B4-BE49-F238E27FC236}">
                <a16:creationId xmlns:a16="http://schemas.microsoft.com/office/drawing/2014/main" id="{05329C52-3D82-3B93-40EA-A25A95A1FC85}"/>
              </a:ext>
            </a:extLst>
          </p:cNvPr>
          <p:cNvSpPr>
            <a:spLocks noChangeArrowheads="1"/>
          </p:cNvSpPr>
          <p:nvPr/>
        </p:nvSpPr>
        <p:spPr bwMode="auto">
          <a:xfrm>
            <a:off x="4649746" y="4592202"/>
            <a:ext cx="541922" cy="361166"/>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42" name="Freeform 42">
            <a:extLst>
              <a:ext uri="{FF2B5EF4-FFF2-40B4-BE49-F238E27FC236}">
                <a16:creationId xmlns:a16="http://schemas.microsoft.com/office/drawing/2014/main" id="{1252E7DA-2E73-AF4B-AD45-10AE14B8545A}"/>
              </a:ext>
            </a:extLst>
          </p:cNvPr>
          <p:cNvSpPr>
            <a:spLocks noChangeArrowheads="1"/>
          </p:cNvSpPr>
          <p:nvPr/>
        </p:nvSpPr>
        <p:spPr bwMode="auto">
          <a:xfrm>
            <a:off x="4612797" y="4231037"/>
            <a:ext cx="1287944" cy="658488"/>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43" name="Freeform 43">
            <a:extLst>
              <a:ext uri="{FF2B5EF4-FFF2-40B4-BE49-F238E27FC236}">
                <a16:creationId xmlns:a16="http://schemas.microsoft.com/office/drawing/2014/main" id="{B1B51CFA-0B3F-3933-CBD5-678A40A67411}"/>
              </a:ext>
            </a:extLst>
          </p:cNvPr>
          <p:cNvSpPr>
            <a:spLocks noChangeArrowheads="1"/>
          </p:cNvSpPr>
          <p:nvPr/>
        </p:nvSpPr>
        <p:spPr bwMode="auto">
          <a:xfrm>
            <a:off x="5191668" y="4873110"/>
            <a:ext cx="131961" cy="94852"/>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44" name="Freeform 44">
            <a:extLst>
              <a:ext uri="{FF2B5EF4-FFF2-40B4-BE49-F238E27FC236}">
                <a16:creationId xmlns:a16="http://schemas.microsoft.com/office/drawing/2014/main" id="{AB5633EC-4EA3-31A2-6E94-7A0591F999D7}"/>
              </a:ext>
            </a:extLst>
          </p:cNvPr>
          <p:cNvSpPr>
            <a:spLocks noChangeArrowheads="1"/>
          </p:cNvSpPr>
          <p:nvPr/>
        </p:nvSpPr>
        <p:spPr bwMode="auto">
          <a:xfrm>
            <a:off x="5089617" y="4517415"/>
            <a:ext cx="334303" cy="82082"/>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47" name="Freeform 7">
            <a:extLst>
              <a:ext uri="{FF2B5EF4-FFF2-40B4-BE49-F238E27FC236}">
                <a16:creationId xmlns:a16="http://schemas.microsoft.com/office/drawing/2014/main" id="{AF847A16-8870-7985-133E-3CDFDE351087}"/>
              </a:ext>
            </a:extLst>
          </p:cNvPr>
          <p:cNvSpPr>
            <a:spLocks noChangeArrowheads="1"/>
          </p:cNvSpPr>
          <p:nvPr/>
        </p:nvSpPr>
        <p:spPr bwMode="auto">
          <a:xfrm>
            <a:off x="7248580" y="3964724"/>
            <a:ext cx="28152" cy="11491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48" name="Freeform 9">
            <a:extLst>
              <a:ext uri="{FF2B5EF4-FFF2-40B4-BE49-F238E27FC236}">
                <a16:creationId xmlns:a16="http://schemas.microsoft.com/office/drawing/2014/main" id="{2F662AC5-6E08-C010-4C86-C2473D821877}"/>
              </a:ext>
            </a:extLst>
          </p:cNvPr>
          <p:cNvSpPr>
            <a:spLocks noChangeArrowheads="1"/>
          </p:cNvSpPr>
          <p:nvPr/>
        </p:nvSpPr>
        <p:spPr bwMode="auto">
          <a:xfrm>
            <a:off x="6006382" y="3964724"/>
            <a:ext cx="28152" cy="11491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49" name="Freeform 10">
            <a:extLst>
              <a:ext uri="{FF2B5EF4-FFF2-40B4-BE49-F238E27FC236}">
                <a16:creationId xmlns:a16="http://schemas.microsoft.com/office/drawing/2014/main" id="{FDD582DC-D402-E2DA-1DB1-13ACAD1FF907}"/>
              </a:ext>
            </a:extLst>
          </p:cNvPr>
          <p:cNvSpPr>
            <a:spLocks noChangeArrowheads="1"/>
          </p:cNvSpPr>
          <p:nvPr/>
        </p:nvSpPr>
        <p:spPr bwMode="auto">
          <a:xfrm>
            <a:off x="6706657" y="3997557"/>
            <a:ext cx="541922" cy="361166"/>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0" name="Freeform 11">
            <a:extLst>
              <a:ext uri="{FF2B5EF4-FFF2-40B4-BE49-F238E27FC236}">
                <a16:creationId xmlns:a16="http://schemas.microsoft.com/office/drawing/2014/main" id="{83ED94D9-A2C7-85B2-87BA-7F71BA0CE1F6}"/>
              </a:ext>
            </a:extLst>
          </p:cNvPr>
          <p:cNvSpPr>
            <a:spLocks noChangeArrowheads="1"/>
          </p:cNvSpPr>
          <p:nvPr/>
        </p:nvSpPr>
        <p:spPr bwMode="auto">
          <a:xfrm>
            <a:off x="6034532" y="3997557"/>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1" name="Freeform 12">
            <a:extLst>
              <a:ext uri="{FF2B5EF4-FFF2-40B4-BE49-F238E27FC236}">
                <a16:creationId xmlns:a16="http://schemas.microsoft.com/office/drawing/2014/main" id="{67AB0616-C534-100F-1058-BCA3E43D792F}"/>
              </a:ext>
            </a:extLst>
          </p:cNvPr>
          <p:cNvSpPr>
            <a:spLocks noChangeArrowheads="1"/>
          </p:cNvSpPr>
          <p:nvPr/>
        </p:nvSpPr>
        <p:spPr bwMode="auto">
          <a:xfrm>
            <a:off x="5997585" y="3636392"/>
            <a:ext cx="1287944" cy="65848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52" name="Freeform 13">
            <a:extLst>
              <a:ext uri="{FF2B5EF4-FFF2-40B4-BE49-F238E27FC236}">
                <a16:creationId xmlns:a16="http://schemas.microsoft.com/office/drawing/2014/main" id="{DA16BA1D-D232-C2D4-4506-314FCB0289FD}"/>
              </a:ext>
            </a:extLst>
          </p:cNvPr>
          <p:cNvSpPr>
            <a:spLocks noChangeArrowheads="1"/>
          </p:cNvSpPr>
          <p:nvPr/>
        </p:nvSpPr>
        <p:spPr bwMode="auto">
          <a:xfrm>
            <a:off x="6576455" y="4278464"/>
            <a:ext cx="131961" cy="94852"/>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53" name="Freeform 14">
            <a:extLst>
              <a:ext uri="{FF2B5EF4-FFF2-40B4-BE49-F238E27FC236}">
                <a16:creationId xmlns:a16="http://schemas.microsoft.com/office/drawing/2014/main" id="{437DB9D6-B378-E75F-51F6-EA958E6F49A3}"/>
              </a:ext>
            </a:extLst>
          </p:cNvPr>
          <p:cNvSpPr>
            <a:spLocks noChangeArrowheads="1"/>
          </p:cNvSpPr>
          <p:nvPr/>
        </p:nvSpPr>
        <p:spPr bwMode="auto">
          <a:xfrm>
            <a:off x="6474405" y="3922770"/>
            <a:ext cx="334303" cy="82082"/>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4" name="Freeform 17">
            <a:extLst>
              <a:ext uri="{FF2B5EF4-FFF2-40B4-BE49-F238E27FC236}">
                <a16:creationId xmlns:a16="http://schemas.microsoft.com/office/drawing/2014/main" id="{652758EB-7E07-E477-9E15-7A0A01A29A66}"/>
              </a:ext>
            </a:extLst>
          </p:cNvPr>
          <p:cNvSpPr>
            <a:spLocks noChangeArrowheads="1"/>
          </p:cNvSpPr>
          <p:nvPr/>
        </p:nvSpPr>
        <p:spPr bwMode="auto">
          <a:xfrm>
            <a:off x="8755787" y="4559372"/>
            <a:ext cx="28152" cy="11491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55" name="Freeform 19">
            <a:extLst>
              <a:ext uri="{FF2B5EF4-FFF2-40B4-BE49-F238E27FC236}">
                <a16:creationId xmlns:a16="http://schemas.microsoft.com/office/drawing/2014/main" id="{D79884B1-7083-C096-55AA-7E4EC2F3D57F}"/>
              </a:ext>
            </a:extLst>
          </p:cNvPr>
          <p:cNvSpPr>
            <a:spLocks noChangeArrowheads="1"/>
          </p:cNvSpPr>
          <p:nvPr/>
        </p:nvSpPr>
        <p:spPr bwMode="auto">
          <a:xfrm>
            <a:off x="7513589" y="4559372"/>
            <a:ext cx="28152" cy="11491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56" name="Freeform 20">
            <a:extLst>
              <a:ext uri="{FF2B5EF4-FFF2-40B4-BE49-F238E27FC236}">
                <a16:creationId xmlns:a16="http://schemas.microsoft.com/office/drawing/2014/main" id="{7A33DCA4-9561-0D84-2C07-399A74E31FFE}"/>
              </a:ext>
            </a:extLst>
          </p:cNvPr>
          <p:cNvSpPr>
            <a:spLocks noChangeArrowheads="1"/>
          </p:cNvSpPr>
          <p:nvPr/>
        </p:nvSpPr>
        <p:spPr bwMode="auto">
          <a:xfrm>
            <a:off x="8213864" y="4592202"/>
            <a:ext cx="541922" cy="361166"/>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7" name="Freeform 21">
            <a:extLst>
              <a:ext uri="{FF2B5EF4-FFF2-40B4-BE49-F238E27FC236}">
                <a16:creationId xmlns:a16="http://schemas.microsoft.com/office/drawing/2014/main" id="{E59E0014-0DCB-CDFA-7B66-4C90DDECD42A}"/>
              </a:ext>
            </a:extLst>
          </p:cNvPr>
          <p:cNvSpPr>
            <a:spLocks noChangeArrowheads="1"/>
          </p:cNvSpPr>
          <p:nvPr/>
        </p:nvSpPr>
        <p:spPr bwMode="auto">
          <a:xfrm>
            <a:off x="7539980" y="4592202"/>
            <a:ext cx="541922" cy="361166"/>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8" name="Freeform 22">
            <a:extLst>
              <a:ext uri="{FF2B5EF4-FFF2-40B4-BE49-F238E27FC236}">
                <a16:creationId xmlns:a16="http://schemas.microsoft.com/office/drawing/2014/main" id="{19C5B1FF-C4A4-0BEB-B5D9-9270306C52CA}"/>
              </a:ext>
            </a:extLst>
          </p:cNvPr>
          <p:cNvSpPr>
            <a:spLocks noChangeArrowheads="1"/>
          </p:cNvSpPr>
          <p:nvPr/>
        </p:nvSpPr>
        <p:spPr bwMode="auto">
          <a:xfrm>
            <a:off x="7504792" y="4231037"/>
            <a:ext cx="1287944" cy="65848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59" name="Freeform 23">
            <a:extLst>
              <a:ext uri="{FF2B5EF4-FFF2-40B4-BE49-F238E27FC236}">
                <a16:creationId xmlns:a16="http://schemas.microsoft.com/office/drawing/2014/main" id="{854BF783-7F02-192E-7A65-54E598DC488C}"/>
              </a:ext>
            </a:extLst>
          </p:cNvPr>
          <p:cNvSpPr>
            <a:spLocks noChangeArrowheads="1"/>
          </p:cNvSpPr>
          <p:nvPr/>
        </p:nvSpPr>
        <p:spPr bwMode="auto">
          <a:xfrm>
            <a:off x="8081902" y="4873110"/>
            <a:ext cx="131962" cy="94852"/>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60" name="Freeform 24">
            <a:extLst>
              <a:ext uri="{FF2B5EF4-FFF2-40B4-BE49-F238E27FC236}">
                <a16:creationId xmlns:a16="http://schemas.microsoft.com/office/drawing/2014/main" id="{9F00EC25-AC1C-2453-A707-D6BC364B06C4}"/>
              </a:ext>
            </a:extLst>
          </p:cNvPr>
          <p:cNvSpPr>
            <a:spLocks noChangeArrowheads="1"/>
          </p:cNvSpPr>
          <p:nvPr/>
        </p:nvSpPr>
        <p:spPr bwMode="auto">
          <a:xfrm>
            <a:off x="7979852" y="4517415"/>
            <a:ext cx="334303" cy="82082"/>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61" name="Freeform 27">
            <a:extLst>
              <a:ext uri="{FF2B5EF4-FFF2-40B4-BE49-F238E27FC236}">
                <a16:creationId xmlns:a16="http://schemas.microsoft.com/office/drawing/2014/main" id="{DD82C5EB-9DEB-B20D-BC7A-0AB0C1A44043}"/>
              </a:ext>
            </a:extLst>
          </p:cNvPr>
          <p:cNvSpPr>
            <a:spLocks noChangeArrowheads="1"/>
          </p:cNvSpPr>
          <p:nvPr/>
        </p:nvSpPr>
        <p:spPr bwMode="auto">
          <a:xfrm>
            <a:off x="10069470" y="3964724"/>
            <a:ext cx="28152" cy="11491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62" name="Freeform 29">
            <a:extLst>
              <a:ext uri="{FF2B5EF4-FFF2-40B4-BE49-F238E27FC236}">
                <a16:creationId xmlns:a16="http://schemas.microsoft.com/office/drawing/2014/main" id="{0A9EE9EC-5130-49B4-0D9E-229A33E3FBAE}"/>
              </a:ext>
            </a:extLst>
          </p:cNvPr>
          <p:cNvSpPr>
            <a:spLocks noChangeArrowheads="1"/>
          </p:cNvSpPr>
          <p:nvPr/>
        </p:nvSpPr>
        <p:spPr bwMode="auto">
          <a:xfrm>
            <a:off x="8924034" y="3964724"/>
            <a:ext cx="28152" cy="11491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63" name="Freeform 30">
            <a:extLst>
              <a:ext uri="{FF2B5EF4-FFF2-40B4-BE49-F238E27FC236}">
                <a16:creationId xmlns:a16="http://schemas.microsoft.com/office/drawing/2014/main" id="{12C566A8-3D7D-2759-9C06-0782483BAFAA}"/>
              </a:ext>
            </a:extLst>
          </p:cNvPr>
          <p:cNvSpPr>
            <a:spLocks noChangeArrowheads="1"/>
          </p:cNvSpPr>
          <p:nvPr/>
        </p:nvSpPr>
        <p:spPr bwMode="auto">
          <a:xfrm>
            <a:off x="9527547" y="3997557"/>
            <a:ext cx="541922" cy="361166"/>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64" name="Freeform 31">
            <a:extLst>
              <a:ext uri="{FF2B5EF4-FFF2-40B4-BE49-F238E27FC236}">
                <a16:creationId xmlns:a16="http://schemas.microsoft.com/office/drawing/2014/main" id="{A14A950E-53FA-FBA7-4A6F-041BFCF37ABF}"/>
              </a:ext>
            </a:extLst>
          </p:cNvPr>
          <p:cNvSpPr>
            <a:spLocks noChangeArrowheads="1"/>
          </p:cNvSpPr>
          <p:nvPr/>
        </p:nvSpPr>
        <p:spPr bwMode="auto">
          <a:xfrm>
            <a:off x="8855423" y="3997557"/>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65" name="Freeform 32">
            <a:extLst>
              <a:ext uri="{FF2B5EF4-FFF2-40B4-BE49-F238E27FC236}">
                <a16:creationId xmlns:a16="http://schemas.microsoft.com/office/drawing/2014/main" id="{8B0CF66E-7814-C756-96CA-D84A26ED16E1}"/>
              </a:ext>
            </a:extLst>
          </p:cNvPr>
          <p:cNvSpPr>
            <a:spLocks noChangeArrowheads="1"/>
          </p:cNvSpPr>
          <p:nvPr/>
        </p:nvSpPr>
        <p:spPr bwMode="auto">
          <a:xfrm>
            <a:off x="8818475" y="3636392"/>
            <a:ext cx="1287944" cy="65848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66" name="Freeform 33">
            <a:extLst>
              <a:ext uri="{FF2B5EF4-FFF2-40B4-BE49-F238E27FC236}">
                <a16:creationId xmlns:a16="http://schemas.microsoft.com/office/drawing/2014/main" id="{E5C22571-82E4-71D5-6E62-006D80E6BC01}"/>
              </a:ext>
            </a:extLst>
          </p:cNvPr>
          <p:cNvSpPr>
            <a:spLocks noChangeArrowheads="1"/>
          </p:cNvSpPr>
          <p:nvPr/>
        </p:nvSpPr>
        <p:spPr bwMode="auto">
          <a:xfrm>
            <a:off x="9397344" y="4278464"/>
            <a:ext cx="131962" cy="94852"/>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67" name="Freeform 34">
            <a:extLst>
              <a:ext uri="{FF2B5EF4-FFF2-40B4-BE49-F238E27FC236}">
                <a16:creationId xmlns:a16="http://schemas.microsoft.com/office/drawing/2014/main" id="{6438ED83-97F1-56E3-1398-9D95F44684A9}"/>
              </a:ext>
            </a:extLst>
          </p:cNvPr>
          <p:cNvSpPr>
            <a:spLocks noChangeArrowheads="1"/>
          </p:cNvSpPr>
          <p:nvPr/>
        </p:nvSpPr>
        <p:spPr bwMode="auto">
          <a:xfrm>
            <a:off x="9295295" y="3922770"/>
            <a:ext cx="334303" cy="82082"/>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cxnSp>
        <p:nvCxnSpPr>
          <p:cNvPr id="70" name="Straight Connector 69">
            <a:extLst>
              <a:ext uri="{FF2B5EF4-FFF2-40B4-BE49-F238E27FC236}">
                <a16:creationId xmlns:a16="http://schemas.microsoft.com/office/drawing/2014/main" id="{2A111FE1-07F9-E4B0-B737-933E54DF7FE0}"/>
              </a:ext>
            </a:extLst>
          </p:cNvPr>
          <p:cNvCxnSpPr/>
          <p:nvPr/>
        </p:nvCxnSpPr>
        <p:spPr>
          <a:xfrm>
            <a:off x="193980" y="2727707"/>
            <a:ext cx="5693747" cy="0"/>
          </a:xfrm>
          <a:prstGeom prst="line">
            <a:avLst/>
          </a:prstGeom>
          <a:solidFill>
            <a:schemeClr val="accent2"/>
          </a:solidFill>
          <a:ln w="9525" cmpd="sng">
            <a:solidFill>
              <a:schemeClr val="bg1">
                <a:lumMod val="50000"/>
              </a:schemeClr>
            </a:solidFill>
            <a:prstDash val="lgDash"/>
            <a:headEnd type="oval"/>
            <a:tailEnd type="oval"/>
          </a:ln>
          <a:effectLst/>
        </p:spPr>
      </p:cxnSp>
      <p:cxnSp>
        <p:nvCxnSpPr>
          <p:cNvPr id="71" name="Straight Connector 70">
            <a:extLst>
              <a:ext uri="{FF2B5EF4-FFF2-40B4-BE49-F238E27FC236}">
                <a16:creationId xmlns:a16="http://schemas.microsoft.com/office/drawing/2014/main" id="{2B6697BE-823B-EDFD-D8D8-0F9147FA7D6E}"/>
              </a:ext>
            </a:extLst>
          </p:cNvPr>
          <p:cNvCxnSpPr>
            <a:cxnSpLocks/>
          </p:cNvCxnSpPr>
          <p:nvPr/>
        </p:nvCxnSpPr>
        <p:spPr>
          <a:xfrm>
            <a:off x="5990598" y="2727707"/>
            <a:ext cx="6071126" cy="0"/>
          </a:xfrm>
          <a:prstGeom prst="line">
            <a:avLst/>
          </a:prstGeom>
          <a:solidFill>
            <a:schemeClr val="accent2"/>
          </a:solidFill>
          <a:ln w="9525" cmpd="sng">
            <a:solidFill>
              <a:schemeClr val="bg1">
                <a:lumMod val="50000"/>
              </a:schemeClr>
            </a:solidFill>
            <a:prstDash val="lgDash"/>
            <a:headEnd type="oval"/>
            <a:tailEnd type="oval"/>
          </a:ln>
          <a:effectLst/>
        </p:spPr>
      </p:cxnSp>
      <p:sp>
        <p:nvSpPr>
          <p:cNvPr id="82" name="Freeform 22">
            <a:extLst>
              <a:ext uri="{FF2B5EF4-FFF2-40B4-BE49-F238E27FC236}">
                <a16:creationId xmlns:a16="http://schemas.microsoft.com/office/drawing/2014/main" id="{5A336E05-D18B-1294-3808-D8A41AE9FE03}"/>
              </a:ext>
            </a:extLst>
          </p:cNvPr>
          <p:cNvSpPr>
            <a:spLocks noChangeArrowheads="1"/>
          </p:cNvSpPr>
          <p:nvPr/>
        </p:nvSpPr>
        <p:spPr bwMode="auto">
          <a:xfrm>
            <a:off x="10543668" y="4476552"/>
            <a:ext cx="1287944" cy="65848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US" sz="684" dirty="0">
              <a:latin typeface="+mj-lt"/>
            </a:endParaRPr>
          </a:p>
        </p:txBody>
      </p:sp>
      <p:grpSp>
        <p:nvGrpSpPr>
          <p:cNvPr id="85" name="Group 84">
            <a:extLst>
              <a:ext uri="{FF2B5EF4-FFF2-40B4-BE49-F238E27FC236}">
                <a16:creationId xmlns:a16="http://schemas.microsoft.com/office/drawing/2014/main" id="{2F6BA02A-7CBD-4AC6-3F82-C63D82949B0E}"/>
              </a:ext>
            </a:extLst>
          </p:cNvPr>
          <p:cNvGrpSpPr/>
          <p:nvPr/>
        </p:nvGrpSpPr>
        <p:grpSpPr>
          <a:xfrm>
            <a:off x="10575253" y="4404323"/>
            <a:ext cx="1287944" cy="736924"/>
            <a:chOff x="337564" y="3070626"/>
            <a:chExt cx="1287944" cy="736924"/>
          </a:xfrm>
        </p:grpSpPr>
        <p:sp>
          <p:nvSpPr>
            <p:cNvPr id="89" name="Freeform 7">
              <a:extLst>
                <a:ext uri="{FF2B5EF4-FFF2-40B4-BE49-F238E27FC236}">
                  <a16:creationId xmlns:a16="http://schemas.microsoft.com/office/drawing/2014/main" id="{CEEA58CC-5D8E-7FB2-4B36-B974612BB765}"/>
                </a:ext>
              </a:extLst>
            </p:cNvPr>
            <p:cNvSpPr>
              <a:spLocks noChangeArrowheads="1"/>
            </p:cNvSpPr>
            <p:nvPr/>
          </p:nvSpPr>
          <p:spPr bwMode="auto">
            <a:xfrm>
              <a:off x="1588560" y="3398958"/>
              <a:ext cx="28152" cy="11491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90" name="Freeform 9">
              <a:extLst>
                <a:ext uri="{FF2B5EF4-FFF2-40B4-BE49-F238E27FC236}">
                  <a16:creationId xmlns:a16="http://schemas.microsoft.com/office/drawing/2014/main" id="{3B61A954-B562-9BB3-BECB-22EC0DAD4321}"/>
                </a:ext>
              </a:extLst>
            </p:cNvPr>
            <p:cNvSpPr>
              <a:spLocks noChangeArrowheads="1"/>
            </p:cNvSpPr>
            <p:nvPr/>
          </p:nvSpPr>
          <p:spPr bwMode="auto">
            <a:xfrm>
              <a:off x="346362" y="3398958"/>
              <a:ext cx="28152" cy="11491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91" name="Freeform 10">
              <a:extLst>
                <a:ext uri="{FF2B5EF4-FFF2-40B4-BE49-F238E27FC236}">
                  <a16:creationId xmlns:a16="http://schemas.microsoft.com/office/drawing/2014/main" id="{3BD5863B-B8AD-86BC-D21D-821445673236}"/>
                </a:ext>
              </a:extLst>
            </p:cNvPr>
            <p:cNvSpPr>
              <a:spLocks noChangeArrowheads="1"/>
            </p:cNvSpPr>
            <p:nvPr/>
          </p:nvSpPr>
          <p:spPr bwMode="auto">
            <a:xfrm>
              <a:off x="1046638" y="3431791"/>
              <a:ext cx="541922" cy="361166"/>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92" name="Freeform 11">
              <a:extLst>
                <a:ext uri="{FF2B5EF4-FFF2-40B4-BE49-F238E27FC236}">
                  <a16:creationId xmlns:a16="http://schemas.microsoft.com/office/drawing/2014/main" id="{B6272A6C-AA91-EF1F-09D9-253E7292A76F}"/>
                </a:ext>
              </a:extLst>
            </p:cNvPr>
            <p:cNvSpPr>
              <a:spLocks noChangeArrowheads="1"/>
            </p:cNvSpPr>
            <p:nvPr/>
          </p:nvSpPr>
          <p:spPr bwMode="auto">
            <a:xfrm>
              <a:off x="374513" y="3431791"/>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93" name="Freeform 12">
              <a:extLst>
                <a:ext uri="{FF2B5EF4-FFF2-40B4-BE49-F238E27FC236}">
                  <a16:creationId xmlns:a16="http://schemas.microsoft.com/office/drawing/2014/main" id="{5A066B2B-59F4-6076-A189-29C581512AC4}"/>
                </a:ext>
              </a:extLst>
            </p:cNvPr>
            <p:cNvSpPr>
              <a:spLocks noChangeArrowheads="1"/>
            </p:cNvSpPr>
            <p:nvPr/>
          </p:nvSpPr>
          <p:spPr bwMode="auto">
            <a:xfrm>
              <a:off x="337564" y="3070626"/>
              <a:ext cx="1287944" cy="65848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94" name="Freeform 13">
              <a:extLst>
                <a:ext uri="{FF2B5EF4-FFF2-40B4-BE49-F238E27FC236}">
                  <a16:creationId xmlns:a16="http://schemas.microsoft.com/office/drawing/2014/main" id="{9FA6F1A8-43A3-9F1C-52AA-0E00D138D474}"/>
                </a:ext>
              </a:extLst>
            </p:cNvPr>
            <p:cNvSpPr>
              <a:spLocks noChangeArrowheads="1"/>
            </p:cNvSpPr>
            <p:nvPr/>
          </p:nvSpPr>
          <p:spPr bwMode="auto">
            <a:xfrm>
              <a:off x="916436" y="3712698"/>
              <a:ext cx="131961" cy="94852"/>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95" name="Freeform 14">
              <a:extLst>
                <a:ext uri="{FF2B5EF4-FFF2-40B4-BE49-F238E27FC236}">
                  <a16:creationId xmlns:a16="http://schemas.microsoft.com/office/drawing/2014/main" id="{2C7B72A4-CDDA-B9DF-72C9-0113D6694A77}"/>
                </a:ext>
              </a:extLst>
            </p:cNvPr>
            <p:cNvSpPr>
              <a:spLocks noChangeArrowheads="1"/>
            </p:cNvSpPr>
            <p:nvPr/>
          </p:nvSpPr>
          <p:spPr bwMode="auto">
            <a:xfrm>
              <a:off x="814386" y="3357004"/>
              <a:ext cx="334303" cy="82082"/>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grpSp>
      <p:grpSp>
        <p:nvGrpSpPr>
          <p:cNvPr id="2" name="Group 1">
            <a:extLst>
              <a:ext uri="{FF2B5EF4-FFF2-40B4-BE49-F238E27FC236}">
                <a16:creationId xmlns:a16="http://schemas.microsoft.com/office/drawing/2014/main" id="{440FDA0F-6B65-38E2-185C-8ED0E4D3D045}"/>
              </a:ext>
            </a:extLst>
          </p:cNvPr>
          <p:cNvGrpSpPr/>
          <p:nvPr/>
        </p:nvGrpSpPr>
        <p:grpSpPr>
          <a:xfrm>
            <a:off x="574548" y="3015120"/>
            <a:ext cx="2380190" cy="985245"/>
            <a:chOff x="1413427" y="970744"/>
            <a:chExt cx="2031459" cy="840893"/>
          </a:xfrm>
        </p:grpSpPr>
        <p:grpSp>
          <p:nvGrpSpPr>
            <p:cNvPr id="3" name="Group 2">
              <a:extLst>
                <a:ext uri="{FF2B5EF4-FFF2-40B4-BE49-F238E27FC236}">
                  <a16:creationId xmlns:a16="http://schemas.microsoft.com/office/drawing/2014/main" id="{44FDD877-3467-37DF-3679-12C3D4A9AFEF}"/>
                </a:ext>
              </a:extLst>
            </p:cNvPr>
            <p:cNvGrpSpPr/>
            <p:nvPr/>
          </p:nvGrpSpPr>
          <p:grpSpPr>
            <a:xfrm>
              <a:off x="1413427" y="970744"/>
              <a:ext cx="754753" cy="840893"/>
              <a:chOff x="547823" y="2463542"/>
              <a:chExt cx="734891" cy="850016"/>
            </a:xfrm>
          </p:grpSpPr>
          <p:sp>
            <p:nvSpPr>
              <p:cNvPr id="8" name="Freeform 15">
                <a:extLst>
                  <a:ext uri="{FF2B5EF4-FFF2-40B4-BE49-F238E27FC236}">
                    <a16:creationId xmlns:a16="http://schemas.microsoft.com/office/drawing/2014/main" id="{795AD023-1B99-DC6A-F285-42041DE86C75}"/>
                  </a:ext>
                </a:extLst>
              </p:cNvPr>
              <p:cNvSpPr>
                <a:spLocks noChangeArrowheads="1"/>
              </p:cNvSpPr>
              <p:nvPr/>
            </p:nvSpPr>
            <p:spPr bwMode="auto">
              <a:xfrm>
                <a:off x="569418" y="2463542"/>
                <a:ext cx="710832" cy="85001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009F88"/>
              </a:solidFill>
              <a:ln>
                <a:noFill/>
              </a:ln>
              <a:effectLst/>
            </p:spPr>
            <p:txBody>
              <a:bodyPr wrap="none" anchor="ctr"/>
              <a:lstStyle/>
              <a:p>
                <a:endParaRPr lang="en-US" sz="684" dirty="0">
                  <a:latin typeface="+mj-lt"/>
                </a:endParaRPr>
              </a:p>
            </p:txBody>
          </p:sp>
          <p:pic>
            <p:nvPicPr>
              <p:cNvPr id="9" name="Graphic 8">
                <a:extLst>
                  <a:ext uri="{FF2B5EF4-FFF2-40B4-BE49-F238E27FC236}">
                    <a16:creationId xmlns:a16="http://schemas.microsoft.com/office/drawing/2014/main" id="{FBDE0DD1-9870-F62E-0CD1-72660C31493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823" y="2656302"/>
                <a:ext cx="734891" cy="306925"/>
              </a:xfrm>
              <a:prstGeom prst="rect">
                <a:avLst/>
              </a:prstGeom>
              <a:effectLst/>
            </p:spPr>
          </p:pic>
        </p:grpSp>
        <p:sp>
          <p:nvSpPr>
            <p:cNvPr id="4" name="TextBox 3">
              <a:extLst>
                <a:ext uri="{FF2B5EF4-FFF2-40B4-BE49-F238E27FC236}">
                  <a16:creationId xmlns:a16="http://schemas.microsoft.com/office/drawing/2014/main" id="{5EB17862-5852-46C6-4745-9448324CB1A6}"/>
                </a:ext>
              </a:extLst>
            </p:cNvPr>
            <p:cNvSpPr txBox="1"/>
            <p:nvPr/>
          </p:nvSpPr>
          <p:spPr>
            <a:xfrm>
              <a:off x="2156942" y="1476733"/>
              <a:ext cx="1287944" cy="262683"/>
            </a:xfrm>
            <a:prstGeom prst="rect">
              <a:avLst/>
            </a:prstGeom>
            <a:noFill/>
          </p:spPr>
          <p:txBody>
            <a:bodyPr wrap="square" rtlCol="0" anchor="b" anchorCtr="0">
              <a:spAutoFit/>
            </a:bodyPr>
            <a:lstStyle/>
            <a:p>
              <a:endParaRPr lang="en-US" sz="1400" b="1" dirty="0">
                <a:solidFill>
                  <a:srgbClr val="009F88"/>
                </a:solidFill>
                <a:latin typeface="Open Sans Condensed ExtraBold" pitchFamily="2" charset="0"/>
                <a:ea typeface="Open Sans Condensed ExtraBold" pitchFamily="2" charset="0"/>
                <a:cs typeface="Open Sans Condensed ExtraBold" pitchFamily="2" charset="0"/>
              </a:endParaRPr>
            </a:p>
          </p:txBody>
        </p:sp>
      </p:grpSp>
      <p:grpSp>
        <p:nvGrpSpPr>
          <p:cNvPr id="10" name="Group 9">
            <a:extLst>
              <a:ext uri="{FF2B5EF4-FFF2-40B4-BE49-F238E27FC236}">
                <a16:creationId xmlns:a16="http://schemas.microsoft.com/office/drawing/2014/main" id="{9F232F41-3820-4D2E-07F4-0D224C3FA1D5}"/>
              </a:ext>
            </a:extLst>
          </p:cNvPr>
          <p:cNvGrpSpPr/>
          <p:nvPr/>
        </p:nvGrpSpPr>
        <p:grpSpPr>
          <a:xfrm>
            <a:off x="4802398" y="3614825"/>
            <a:ext cx="1206225" cy="959600"/>
            <a:chOff x="1495460" y="6972948"/>
            <a:chExt cx="1029496" cy="819005"/>
          </a:xfrm>
        </p:grpSpPr>
        <p:sp>
          <p:nvSpPr>
            <p:cNvPr id="12" name="TextBox 11">
              <a:extLst>
                <a:ext uri="{FF2B5EF4-FFF2-40B4-BE49-F238E27FC236}">
                  <a16:creationId xmlns:a16="http://schemas.microsoft.com/office/drawing/2014/main" id="{CBC9C845-7140-0D19-B87B-72600BB5EF56}"/>
                </a:ext>
              </a:extLst>
            </p:cNvPr>
            <p:cNvSpPr txBox="1"/>
            <p:nvPr/>
          </p:nvSpPr>
          <p:spPr>
            <a:xfrm>
              <a:off x="2367291" y="7478936"/>
              <a:ext cx="157665" cy="262683"/>
            </a:xfrm>
            <a:prstGeom prst="rect">
              <a:avLst/>
            </a:prstGeom>
            <a:noFill/>
          </p:spPr>
          <p:txBody>
            <a:bodyPr wrap="none" rtlCol="0" anchor="b" anchorCtr="0">
              <a:spAutoFit/>
            </a:bodyPr>
            <a:lstStyle/>
            <a:p>
              <a:endParaRPr lang="en-US" sz="1400" b="1" dirty="0">
                <a:solidFill>
                  <a:srgbClr val="359EC8"/>
                </a:solidFill>
                <a:latin typeface="Open Sans Condensed ExtraBold" pitchFamily="2" charset="0"/>
                <a:ea typeface="Open Sans Condensed ExtraBold" pitchFamily="2" charset="0"/>
                <a:cs typeface="Open Sans Condensed ExtraBold" pitchFamily="2" charset="0"/>
              </a:endParaRPr>
            </a:p>
          </p:txBody>
        </p:sp>
        <p:grpSp>
          <p:nvGrpSpPr>
            <p:cNvPr id="13" name="Group 12">
              <a:extLst>
                <a:ext uri="{FF2B5EF4-FFF2-40B4-BE49-F238E27FC236}">
                  <a16:creationId xmlns:a16="http://schemas.microsoft.com/office/drawing/2014/main" id="{6E9977AC-CBBE-D6B0-AEAB-176B994C764D}"/>
                </a:ext>
              </a:extLst>
            </p:cNvPr>
            <p:cNvGrpSpPr/>
            <p:nvPr/>
          </p:nvGrpSpPr>
          <p:grpSpPr>
            <a:xfrm>
              <a:off x="1495460" y="6972948"/>
              <a:ext cx="763407" cy="819005"/>
              <a:chOff x="5895978" y="3044354"/>
              <a:chExt cx="864000" cy="894106"/>
            </a:xfrm>
          </p:grpSpPr>
          <p:sp>
            <p:nvSpPr>
              <p:cNvPr id="14" name="Freeform 45">
                <a:extLst>
                  <a:ext uri="{FF2B5EF4-FFF2-40B4-BE49-F238E27FC236}">
                    <a16:creationId xmlns:a16="http://schemas.microsoft.com/office/drawing/2014/main" id="{C3BD4343-9A6C-026B-6451-BE223A8F945C}"/>
                  </a:ext>
                </a:extLst>
              </p:cNvPr>
              <p:cNvSpPr>
                <a:spLocks noChangeArrowheads="1"/>
              </p:cNvSpPr>
              <p:nvPr/>
            </p:nvSpPr>
            <p:spPr bwMode="auto">
              <a:xfrm>
                <a:off x="5930903" y="3044354"/>
                <a:ext cx="804498" cy="89410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5">
                  <a:lumMod val="75000"/>
                </a:schemeClr>
              </a:solidFill>
              <a:ln>
                <a:noFill/>
              </a:ln>
              <a:effectLst/>
            </p:spPr>
            <p:txBody>
              <a:bodyPr wrap="none" anchor="ctr"/>
              <a:lstStyle/>
              <a:p>
                <a:endParaRPr lang="en-US" sz="684" dirty="0">
                  <a:latin typeface="+mj-lt"/>
                </a:endParaRPr>
              </a:p>
            </p:txBody>
          </p:sp>
          <p:pic>
            <p:nvPicPr>
              <p:cNvPr id="16" name="Graphic 15">
                <a:extLst>
                  <a:ext uri="{FF2B5EF4-FFF2-40B4-BE49-F238E27FC236}">
                    <a16:creationId xmlns:a16="http://schemas.microsoft.com/office/drawing/2014/main" id="{4ACE16C1-6F62-8AD8-BFCF-6050E365D5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5978" y="3277339"/>
                <a:ext cx="864000" cy="360847"/>
              </a:xfrm>
              <a:prstGeom prst="rect">
                <a:avLst/>
              </a:prstGeom>
              <a:effectLst/>
            </p:spPr>
          </p:pic>
        </p:grpSp>
      </p:grpSp>
      <p:grpSp>
        <p:nvGrpSpPr>
          <p:cNvPr id="118" name="Group 117">
            <a:extLst>
              <a:ext uri="{FF2B5EF4-FFF2-40B4-BE49-F238E27FC236}">
                <a16:creationId xmlns:a16="http://schemas.microsoft.com/office/drawing/2014/main" id="{03C6F7BB-A11C-A253-5CA8-160FFF994C96}"/>
              </a:ext>
            </a:extLst>
          </p:cNvPr>
          <p:cNvGrpSpPr/>
          <p:nvPr/>
        </p:nvGrpSpPr>
        <p:grpSpPr>
          <a:xfrm>
            <a:off x="1836216" y="3609495"/>
            <a:ext cx="1237445" cy="959600"/>
            <a:chOff x="1400583" y="5414524"/>
            <a:chExt cx="1056142" cy="819005"/>
          </a:xfrm>
        </p:grpSpPr>
        <p:sp>
          <p:nvSpPr>
            <p:cNvPr id="119" name="TextBox 118">
              <a:extLst>
                <a:ext uri="{FF2B5EF4-FFF2-40B4-BE49-F238E27FC236}">
                  <a16:creationId xmlns:a16="http://schemas.microsoft.com/office/drawing/2014/main" id="{A6BF946B-4A3C-93E3-9888-04171D8E3371}"/>
                </a:ext>
              </a:extLst>
            </p:cNvPr>
            <p:cNvSpPr txBox="1"/>
            <p:nvPr/>
          </p:nvSpPr>
          <p:spPr>
            <a:xfrm>
              <a:off x="2299060" y="5914854"/>
              <a:ext cx="157665" cy="262683"/>
            </a:xfrm>
            <a:prstGeom prst="rect">
              <a:avLst/>
            </a:prstGeom>
            <a:noFill/>
          </p:spPr>
          <p:txBody>
            <a:bodyPr wrap="none" rtlCol="0" anchor="b" anchorCtr="0">
              <a:spAutoFit/>
            </a:bodyPr>
            <a:lstStyle/>
            <a:p>
              <a:endParaRPr lang="en-US" sz="1400" b="1" dirty="0">
                <a:solidFill>
                  <a:srgbClr val="EE7D00"/>
                </a:solidFill>
                <a:latin typeface="Open Sans Condensed ExtraBold" pitchFamily="2" charset="0"/>
                <a:ea typeface="Open Sans Condensed ExtraBold" pitchFamily="2" charset="0"/>
                <a:cs typeface="Open Sans Condensed ExtraBold" pitchFamily="2" charset="0"/>
              </a:endParaRPr>
            </a:p>
          </p:txBody>
        </p:sp>
        <p:grpSp>
          <p:nvGrpSpPr>
            <p:cNvPr id="120" name="Group 119">
              <a:extLst>
                <a:ext uri="{FF2B5EF4-FFF2-40B4-BE49-F238E27FC236}">
                  <a16:creationId xmlns:a16="http://schemas.microsoft.com/office/drawing/2014/main" id="{ADDD388C-301A-F29D-7DDA-58189C58D512}"/>
                </a:ext>
              </a:extLst>
            </p:cNvPr>
            <p:cNvGrpSpPr/>
            <p:nvPr/>
          </p:nvGrpSpPr>
          <p:grpSpPr>
            <a:xfrm>
              <a:off x="1400583" y="5414524"/>
              <a:ext cx="1035331" cy="819005"/>
              <a:chOff x="2549521" y="3049552"/>
              <a:chExt cx="1171754" cy="894106"/>
            </a:xfrm>
          </p:grpSpPr>
          <p:sp>
            <p:nvSpPr>
              <p:cNvPr id="121" name="Freeform 25">
                <a:extLst>
                  <a:ext uri="{FF2B5EF4-FFF2-40B4-BE49-F238E27FC236}">
                    <a16:creationId xmlns:a16="http://schemas.microsoft.com/office/drawing/2014/main" id="{95E4396B-5F78-139A-0E8F-1E5495540CFC}"/>
                  </a:ext>
                </a:extLst>
              </p:cNvPr>
              <p:cNvSpPr>
                <a:spLocks noChangeArrowheads="1"/>
              </p:cNvSpPr>
              <p:nvPr/>
            </p:nvSpPr>
            <p:spPr bwMode="auto">
              <a:xfrm>
                <a:off x="2738307" y="3049552"/>
                <a:ext cx="804498" cy="89410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2"/>
              </a:solidFill>
              <a:ln>
                <a:noFill/>
              </a:ln>
              <a:effectLst/>
            </p:spPr>
            <p:txBody>
              <a:bodyPr wrap="none" anchor="ctr"/>
              <a:lstStyle/>
              <a:p>
                <a:endParaRPr lang="en-US" sz="684" dirty="0">
                  <a:latin typeface="+mj-lt"/>
                </a:endParaRPr>
              </a:p>
            </p:txBody>
          </p:sp>
          <p:pic>
            <p:nvPicPr>
              <p:cNvPr id="122" name="Graphic 121">
                <a:extLst>
                  <a:ext uri="{FF2B5EF4-FFF2-40B4-BE49-F238E27FC236}">
                    <a16:creationId xmlns:a16="http://schemas.microsoft.com/office/drawing/2014/main" id="{3D097CF3-AC05-18B7-EFF4-98EEFF73829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9521" y="3156858"/>
                <a:ext cx="1171754" cy="489380"/>
              </a:xfrm>
              <a:prstGeom prst="rect">
                <a:avLst/>
              </a:prstGeom>
              <a:effectLst/>
            </p:spPr>
          </p:pic>
        </p:grpSp>
      </p:grpSp>
      <p:grpSp>
        <p:nvGrpSpPr>
          <p:cNvPr id="123" name="Group 122">
            <a:extLst>
              <a:ext uri="{FF2B5EF4-FFF2-40B4-BE49-F238E27FC236}">
                <a16:creationId xmlns:a16="http://schemas.microsoft.com/office/drawing/2014/main" id="{F41EF48C-AAE7-C83C-C393-B26691059DEE}"/>
              </a:ext>
            </a:extLst>
          </p:cNvPr>
          <p:cNvGrpSpPr/>
          <p:nvPr/>
        </p:nvGrpSpPr>
        <p:grpSpPr>
          <a:xfrm>
            <a:off x="3381556" y="3001183"/>
            <a:ext cx="1089454" cy="983113"/>
            <a:chOff x="1551241" y="3884737"/>
            <a:chExt cx="929834" cy="839073"/>
          </a:xfrm>
        </p:grpSpPr>
        <p:sp>
          <p:nvSpPr>
            <p:cNvPr id="124" name="TextBox 123">
              <a:extLst>
                <a:ext uri="{FF2B5EF4-FFF2-40B4-BE49-F238E27FC236}">
                  <a16:creationId xmlns:a16="http://schemas.microsoft.com/office/drawing/2014/main" id="{132BF298-3A66-6E0D-FC29-41621CD5A0C6}"/>
                </a:ext>
              </a:extLst>
            </p:cNvPr>
            <p:cNvSpPr txBox="1"/>
            <p:nvPr/>
          </p:nvSpPr>
          <p:spPr>
            <a:xfrm>
              <a:off x="2323410" y="4417643"/>
              <a:ext cx="157665" cy="262683"/>
            </a:xfrm>
            <a:prstGeom prst="rect">
              <a:avLst/>
            </a:prstGeom>
            <a:noFill/>
          </p:spPr>
          <p:txBody>
            <a:bodyPr wrap="none" rtlCol="0" anchor="b" anchorCtr="0">
              <a:spAutoFit/>
            </a:bodyPr>
            <a:lstStyle/>
            <a:p>
              <a:endParaRPr lang="en-US" sz="1400" b="1" dirty="0">
                <a:solidFill>
                  <a:srgbClr val="27669C"/>
                </a:solidFill>
                <a:latin typeface="Open Sans Condensed ExtraBold" pitchFamily="2" charset="0"/>
                <a:ea typeface="Open Sans Condensed ExtraBold" pitchFamily="2" charset="0"/>
                <a:cs typeface="Open Sans Condensed ExtraBold" pitchFamily="2" charset="0"/>
              </a:endParaRPr>
            </a:p>
          </p:txBody>
        </p:sp>
        <p:grpSp>
          <p:nvGrpSpPr>
            <p:cNvPr id="125" name="Group 124">
              <a:extLst>
                <a:ext uri="{FF2B5EF4-FFF2-40B4-BE49-F238E27FC236}">
                  <a16:creationId xmlns:a16="http://schemas.microsoft.com/office/drawing/2014/main" id="{5E899138-4695-C749-0512-0593D0CA0BED}"/>
                </a:ext>
              </a:extLst>
            </p:cNvPr>
            <p:cNvGrpSpPr/>
            <p:nvPr/>
          </p:nvGrpSpPr>
          <p:grpSpPr>
            <a:xfrm>
              <a:off x="1551241" y="3884737"/>
              <a:ext cx="795216" cy="839073"/>
              <a:chOff x="4274509" y="2395180"/>
              <a:chExt cx="900000" cy="916015"/>
            </a:xfrm>
          </p:grpSpPr>
          <p:sp>
            <p:nvSpPr>
              <p:cNvPr id="126" name="Freeform 35">
                <a:extLst>
                  <a:ext uri="{FF2B5EF4-FFF2-40B4-BE49-F238E27FC236}">
                    <a16:creationId xmlns:a16="http://schemas.microsoft.com/office/drawing/2014/main" id="{DF08E94A-56C1-23AB-60A2-DE72EAB95F8D}"/>
                  </a:ext>
                </a:extLst>
              </p:cNvPr>
              <p:cNvSpPr>
                <a:spLocks noChangeArrowheads="1"/>
              </p:cNvSpPr>
              <p:nvPr/>
            </p:nvSpPr>
            <p:spPr bwMode="auto">
              <a:xfrm>
                <a:off x="4334605" y="2395180"/>
                <a:ext cx="804498" cy="916015"/>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27669C"/>
              </a:solidFill>
              <a:ln>
                <a:noFill/>
              </a:ln>
              <a:effectLst/>
            </p:spPr>
            <p:txBody>
              <a:bodyPr wrap="none" anchor="ctr"/>
              <a:lstStyle/>
              <a:p>
                <a:endParaRPr lang="en-US" sz="684" dirty="0">
                  <a:latin typeface="+mj-lt"/>
                </a:endParaRPr>
              </a:p>
            </p:txBody>
          </p:sp>
          <p:pic>
            <p:nvPicPr>
              <p:cNvPr id="127" name="Graphic 126">
                <a:extLst>
                  <a:ext uri="{FF2B5EF4-FFF2-40B4-BE49-F238E27FC236}">
                    <a16:creationId xmlns:a16="http://schemas.microsoft.com/office/drawing/2014/main" id="{5D34F461-30B2-7628-7FAA-2B8463085E0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4509" y="2551742"/>
                <a:ext cx="900000" cy="375883"/>
              </a:xfrm>
              <a:prstGeom prst="rect">
                <a:avLst/>
              </a:prstGeom>
              <a:effectLst/>
            </p:spPr>
          </p:pic>
        </p:grpSp>
      </p:grpSp>
      <p:grpSp>
        <p:nvGrpSpPr>
          <p:cNvPr id="128" name="Group 127">
            <a:extLst>
              <a:ext uri="{FF2B5EF4-FFF2-40B4-BE49-F238E27FC236}">
                <a16:creationId xmlns:a16="http://schemas.microsoft.com/office/drawing/2014/main" id="{B9DB372B-1CE2-347A-92EC-F131E2ACC6BE}"/>
              </a:ext>
            </a:extLst>
          </p:cNvPr>
          <p:cNvGrpSpPr/>
          <p:nvPr/>
        </p:nvGrpSpPr>
        <p:grpSpPr>
          <a:xfrm>
            <a:off x="7728576" y="3570504"/>
            <a:ext cx="1095089" cy="1011264"/>
            <a:chOff x="5701151" y="3861323"/>
            <a:chExt cx="886891" cy="819004"/>
          </a:xfrm>
        </p:grpSpPr>
        <p:sp>
          <p:nvSpPr>
            <p:cNvPr id="129" name="TextBox 128">
              <a:extLst>
                <a:ext uri="{FF2B5EF4-FFF2-40B4-BE49-F238E27FC236}">
                  <a16:creationId xmlns:a16="http://schemas.microsoft.com/office/drawing/2014/main" id="{45F5E30E-4BB4-24C3-A1D1-2E75FB749333}"/>
                </a:ext>
              </a:extLst>
            </p:cNvPr>
            <p:cNvSpPr txBox="1"/>
            <p:nvPr/>
          </p:nvSpPr>
          <p:spPr>
            <a:xfrm>
              <a:off x="6438432" y="4190800"/>
              <a:ext cx="149610" cy="249263"/>
            </a:xfrm>
            <a:prstGeom prst="rect">
              <a:avLst/>
            </a:prstGeom>
            <a:noFill/>
          </p:spPr>
          <p:txBody>
            <a:bodyPr wrap="none" rtlCol="0" anchor="b" anchorCtr="0">
              <a:spAutoFit/>
            </a:bodyPr>
            <a:lstStyle>
              <a:defPPr>
                <a:defRPr lang="da-DK"/>
              </a:defPPr>
              <a:lvl1pPr algn="ctr">
                <a:defRPr sz="1400" b="1">
                  <a:solidFill>
                    <a:schemeClr val="tx2"/>
                  </a:solidFill>
                  <a:latin typeface="+mj-lt"/>
                  <a:ea typeface="League Spartan" charset="0"/>
                  <a:cs typeface="Poppins" pitchFamily="2" charset="77"/>
                </a:defRPr>
              </a:lvl1pPr>
            </a:lstStyle>
            <a:p>
              <a:pPr algn="l"/>
              <a:endParaRPr lang="en-GB" dirty="0">
                <a:solidFill>
                  <a:srgbClr val="F9B142"/>
                </a:solidFill>
                <a:latin typeface="Open Sans Condensed ExtraBold" pitchFamily="2" charset="0"/>
                <a:ea typeface="Open Sans Condensed ExtraBold" pitchFamily="2" charset="0"/>
                <a:cs typeface="Open Sans Condensed ExtraBold" pitchFamily="2" charset="0"/>
              </a:endParaRPr>
            </a:p>
          </p:txBody>
        </p:sp>
        <p:grpSp>
          <p:nvGrpSpPr>
            <p:cNvPr id="130" name="Group 129">
              <a:extLst>
                <a:ext uri="{FF2B5EF4-FFF2-40B4-BE49-F238E27FC236}">
                  <a16:creationId xmlns:a16="http://schemas.microsoft.com/office/drawing/2014/main" id="{8793D974-EA48-FC71-060F-4370822592BD}"/>
                </a:ext>
              </a:extLst>
            </p:cNvPr>
            <p:cNvGrpSpPr/>
            <p:nvPr/>
          </p:nvGrpSpPr>
          <p:grpSpPr>
            <a:xfrm>
              <a:off x="5701151" y="3861323"/>
              <a:ext cx="710833" cy="819004"/>
              <a:chOff x="9094457" y="3051030"/>
              <a:chExt cx="804498" cy="860857"/>
            </a:xfrm>
          </p:grpSpPr>
          <p:sp>
            <p:nvSpPr>
              <p:cNvPr id="131" name="Freeform 25">
                <a:extLst>
                  <a:ext uri="{FF2B5EF4-FFF2-40B4-BE49-F238E27FC236}">
                    <a16:creationId xmlns:a16="http://schemas.microsoft.com/office/drawing/2014/main" id="{4F4E84EA-B1E0-6340-19E5-4BD9D5476B14}"/>
                  </a:ext>
                </a:extLst>
              </p:cNvPr>
              <p:cNvSpPr>
                <a:spLocks noChangeArrowheads="1"/>
              </p:cNvSpPr>
              <p:nvPr/>
            </p:nvSpPr>
            <p:spPr bwMode="auto">
              <a:xfrm>
                <a:off x="9094457" y="3051030"/>
                <a:ext cx="804498" cy="860857"/>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F9B142"/>
              </a:solidFill>
              <a:ln>
                <a:noFill/>
              </a:ln>
              <a:effectLst/>
            </p:spPr>
            <p:txBody>
              <a:bodyPr wrap="none" anchor="ctr"/>
              <a:lstStyle/>
              <a:p>
                <a:endParaRPr lang="en-US" sz="684" dirty="0">
                  <a:latin typeface="+mj-lt"/>
                </a:endParaRPr>
              </a:p>
            </p:txBody>
          </p:sp>
          <p:pic>
            <p:nvPicPr>
              <p:cNvPr id="132" name="Graphic 131">
                <a:extLst>
                  <a:ext uri="{FF2B5EF4-FFF2-40B4-BE49-F238E27FC236}">
                    <a16:creationId xmlns:a16="http://schemas.microsoft.com/office/drawing/2014/main" id="{6A430250-1D3D-7CF7-A83A-72867D34553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03523" y="3229910"/>
                <a:ext cx="793407" cy="453661"/>
              </a:xfrm>
              <a:prstGeom prst="rect">
                <a:avLst/>
              </a:prstGeom>
              <a:effectLst/>
            </p:spPr>
          </p:pic>
        </p:grpSp>
      </p:grpSp>
      <p:grpSp>
        <p:nvGrpSpPr>
          <p:cNvPr id="135" name="Group 134">
            <a:extLst>
              <a:ext uri="{FF2B5EF4-FFF2-40B4-BE49-F238E27FC236}">
                <a16:creationId xmlns:a16="http://schemas.microsoft.com/office/drawing/2014/main" id="{BA587122-5AEC-BFBF-BE0B-C6279EA22610}"/>
              </a:ext>
            </a:extLst>
          </p:cNvPr>
          <p:cNvGrpSpPr/>
          <p:nvPr/>
        </p:nvGrpSpPr>
        <p:grpSpPr>
          <a:xfrm>
            <a:off x="10708251" y="3703701"/>
            <a:ext cx="943015" cy="1013517"/>
            <a:chOff x="1082142" y="2395180"/>
            <a:chExt cx="864366" cy="896097"/>
          </a:xfrm>
        </p:grpSpPr>
        <p:sp>
          <p:nvSpPr>
            <p:cNvPr id="136" name="Freeform 15">
              <a:extLst>
                <a:ext uri="{FF2B5EF4-FFF2-40B4-BE49-F238E27FC236}">
                  <a16:creationId xmlns:a16="http://schemas.microsoft.com/office/drawing/2014/main" id="{2154044E-AFFF-D1EA-71F3-F1FBCC06C358}"/>
                </a:ext>
              </a:extLst>
            </p:cNvPr>
            <p:cNvSpPr>
              <a:spLocks noChangeArrowheads="1"/>
            </p:cNvSpPr>
            <p:nvPr/>
          </p:nvSpPr>
          <p:spPr bwMode="auto">
            <a:xfrm>
              <a:off x="1142010" y="2395180"/>
              <a:ext cx="804498" cy="896097"/>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52974B"/>
            </a:solidFill>
            <a:ln>
              <a:noFill/>
            </a:ln>
            <a:effectLst/>
          </p:spPr>
          <p:txBody>
            <a:bodyPr wrap="none" anchor="ctr"/>
            <a:lstStyle/>
            <a:p>
              <a:endParaRPr lang="en-US" sz="684" dirty="0">
                <a:latin typeface="+mj-lt"/>
              </a:endParaRPr>
            </a:p>
          </p:txBody>
        </p:sp>
        <p:pic>
          <p:nvPicPr>
            <p:cNvPr id="137" name="Graphic 136">
              <a:extLst>
                <a:ext uri="{FF2B5EF4-FFF2-40B4-BE49-F238E27FC236}">
                  <a16:creationId xmlns:a16="http://schemas.microsoft.com/office/drawing/2014/main" id="{A611D80D-81C3-7BC9-260B-0EA22707522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2142" y="2567859"/>
              <a:ext cx="864366" cy="361000"/>
            </a:xfrm>
            <a:prstGeom prst="rect">
              <a:avLst/>
            </a:prstGeom>
            <a:effectLst/>
          </p:spPr>
        </p:pic>
      </p:grpSp>
      <p:grpSp>
        <p:nvGrpSpPr>
          <p:cNvPr id="138" name="Group 137">
            <a:extLst>
              <a:ext uri="{FF2B5EF4-FFF2-40B4-BE49-F238E27FC236}">
                <a16:creationId xmlns:a16="http://schemas.microsoft.com/office/drawing/2014/main" id="{5587CC27-5F79-4EDD-C748-8E5707ACC813}"/>
              </a:ext>
            </a:extLst>
          </p:cNvPr>
          <p:cNvGrpSpPr/>
          <p:nvPr/>
        </p:nvGrpSpPr>
        <p:grpSpPr>
          <a:xfrm>
            <a:off x="6190590" y="2962654"/>
            <a:ext cx="1061311" cy="1024780"/>
            <a:chOff x="5690769" y="2483160"/>
            <a:chExt cx="859536" cy="829950"/>
          </a:xfrm>
        </p:grpSpPr>
        <p:sp>
          <p:nvSpPr>
            <p:cNvPr id="139" name="TextBox 138">
              <a:extLst>
                <a:ext uri="{FF2B5EF4-FFF2-40B4-BE49-F238E27FC236}">
                  <a16:creationId xmlns:a16="http://schemas.microsoft.com/office/drawing/2014/main" id="{ED3AE2D7-0709-36B3-A724-3714B101FAD4}"/>
                </a:ext>
              </a:extLst>
            </p:cNvPr>
            <p:cNvSpPr txBox="1"/>
            <p:nvPr/>
          </p:nvSpPr>
          <p:spPr>
            <a:xfrm>
              <a:off x="6400695" y="2988297"/>
              <a:ext cx="149610" cy="249263"/>
            </a:xfrm>
            <a:prstGeom prst="rect">
              <a:avLst/>
            </a:prstGeom>
            <a:noFill/>
          </p:spPr>
          <p:txBody>
            <a:bodyPr wrap="none" rtlCol="0" anchor="b" anchorCtr="0">
              <a:spAutoFit/>
            </a:bodyPr>
            <a:lstStyle/>
            <a:p>
              <a:endParaRPr lang="en-US" sz="1400" b="1" dirty="0">
                <a:solidFill>
                  <a:srgbClr val="78A0E2"/>
                </a:solidFill>
                <a:latin typeface="Open Sans Condensed ExtraBold" pitchFamily="2" charset="0"/>
                <a:ea typeface="Open Sans Condensed ExtraBold" pitchFamily="2" charset="0"/>
                <a:cs typeface="Open Sans Condensed ExtraBold" pitchFamily="2" charset="0"/>
              </a:endParaRPr>
            </a:p>
          </p:txBody>
        </p:sp>
        <p:grpSp>
          <p:nvGrpSpPr>
            <p:cNvPr id="140" name="Group 139">
              <a:extLst>
                <a:ext uri="{FF2B5EF4-FFF2-40B4-BE49-F238E27FC236}">
                  <a16:creationId xmlns:a16="http://schemas.microsoft.com/office/drawing/2014/main" id="{0BB21E87-4C06-DE27-A2D2-02BC5A147F69}"/>
                </a:ext>
              </a:extLst>
            </p:cNvPr>
            <p:cNvGrpSpPr/>
            <p:nvPr/>
          </p:nvGrpSpPr>
          <p:grpSpPr>
            <a:xfrm>
              <a:off x="5690769" y="2483160"/>
              <a:ext cx="731599" cy="829950"/>
              <a:chOff x="7485690" y="2395180"/>
              <a:chExt cx="828000" cy="906055"/>
            </a:xfrm>
          </p:grpSpPr>
          <p:sp>
            <p:nvSpPr>
              <p:cNvPr id="141" name="Freeform 15">
                <a:extLst>
                  <a:ext uri="{FF2B5EF4-FFF2-40B4-BE49-F238E27FC236}">
                    <a16:creationId xmlns:a16="http://schemas.microsoft.com/office/drawing/2014/main" id="{D020E2CA-D7E2-387E-45B6-E6DFB16F7FA2}"/>
                  </a:ext>
                </a:extLst>
              </p:cNvPr>
              <p:cNvSpPr>
                <a:spLocks noChangeArrowheads="1"/>
              </p:cNvSpPr>
              <p:nvPr/>
            </p:nvSpPr>
            <p:spPr bwMode="auto">
              <a:xfrm>
                <a:off x="7498160" y="2395180"/>
                <a:ext cx="804498" cy="906055"/>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8A0E2"/>
              </a:solidFill>
              <a:ln>
                <a:noFill/>
              </a:ln>
              <a:effectLst/>
            </p:spPr>
            <p:txBody>
              <a:bodyPr wrap="none" anchor="ctr"/>
              <a:lstStyle/>
              <a:p>
                <a:endParaRPr lang="en-US" sz="684" dirty="0">
                  <a:latin typeface="+mj-lt"/>
                </a:endParaRPr>
              </a:p>
            </p:txBody>
          </p:sp>
          <p:pic>
            <p:nvPicPr>
              <p:cNvPr id="142" name="Graphic 141">
                <a:extLst>
                  <a:ext uri="{FF2B5EF4-FFF2-40B4-BE49-F238E27FC236}">
                    <a16:creationId xmlns:a16="http://schemas.microsoft.com/office/drawing/2014/main" id="{9AF74F4C-73F9-343A-8896-7FA9089D2670}"/>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5690" y="2575165"/>
                <a:ext cx="828000" cy="393821"/>
              </a:xfrm>
              <a:prstGeom prst="rect">
                <a:avLst/>
              </a:prstGeom>
              <a:effectLst/>
            </p:spPr>
          </p:pic>
        </p:grpSp>
      </p:grpSp>
      <p:grpSp>
        <p:nvGrpSpPr>
          <p:cNvPr id="145" name="Group 144">
            <a:extLst>
              <a:ext uri="{FF2B5EF4-FFF2-40B4-BE49-F238E27FC236}">
                <a16:creationId xmlns:a16="http://schemas.microsoft.com/office/drawing/2014/main" id="{6B4CDB00-820B-1023-8DBA-848525FB8CA0}"/>
              </a:ext>
            </a:extLst>
          </p:cNvPr>
          <p:cNvGrpSpPr/>
          <p:nvPr/>
        </p:nvGrpSpPr>
        <p:grpSpPr>
          <a:xfrm>
            <a:off x="9030697" y="2970406"/>
            <a:ext cx="877702" cy="1024779"/>
            <a:chOff x="10690755" y="2395180"/>
            <a:chExt cx="804499" cy="906054"/>
          </a:xfrm>
        </p:grpSpPr>
        <p:sp>
          <p:nvSpPr>
            <p:cNvPr id="146" name="Freeform 35">
              <a:extLst>
                <a:ext uri="{FF2B5EF4-FFF2-40B4-BE49-F238E27FC236}">
                  <a16:creationId xmlns:a16="http://schemas.microsoft.com/office/drawing/2014/main" id="{55E6150D-9ED7-F50E-D331-E9E91C5A5C94}"/>
                </a:ext>
              </a:extLst>
            </p:cNvPr>
            <p:cNvSpPr>
              <a:spLocks noChangeArrowheads="1"/>
            </p:cNvSpPr>
            <p:nvPr/>
          </p:nvSpPr>
          <p:spPr bwMode="auto">
            <a:xfrm>
              <a:off x="10690755" y="2395180"/>
              <a:ext cx="804498" cy="906054"/>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6464D2"/>
            </a:solidFill>
            <a:ln>
              <a:noFill/>
            </a:ln>
            <a:effectLst/>
          </p:spPr>
          <p:txBody>
            <a:bodyPr wrap="none" anchor="ctr"/>
            <a:lstStyle/>
            <a:p>
              <a:endParaRPr lang="en-US" sz="684" dirty="0">
                <a:latin typeface="+mj-lt"/>
              </a:endParaRPr>
            </a:p>
          </p:txBody>
        </p:sp>
        <p:pic>
          <p:nvPicPr>
            <p:cNvPr id="147" name="Graphic 146">
              <a:extLst>
                <a:ext uri="{FF2B5EF4-FFF2-40B4-BE49-F238E27FC236}">
                  <a16:creationId xmlns:a16="http://schemas.microsoft.com/office/drawing/2014/main" id="{BFCB66F3-7E9F-FCC1-53C0-D2FD81DA828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90755" y="2628926"/>
              <a:ext cx="804499" cy="335996"/>
            </a:xfrm>
            <a:prstGeom prst="rect">
              <a:avLst/>
            </a:prstGeom>
            <a:effectLst/>
          </p:spPr>
        </p:pic>
      </p:grpSp>
      <p:sp>
        <p:nvSpPr>
          <p:cNvPr id="19" name="Triangle 7">
            <a:extLst>
              <a:ext uri="{FF2B5EF4-FFF2-40B4-BE49-F238E27FC236}">
                <a16:creationId xmlns:a16="http://schemas.microsoft.com/office/drawing/2014/main" id="{0BCF6174-AD6B-426E-A85E-DA6B67360563}"/>
              </a:ext>
            </a:extLst>
          </p:cNvPr>
          <p:cNvSpPr/>
          <p:nvPr/>
        </p:nvSpPr>
        <p:spPr>
          <a:xfrm rot="10800000">
            <a:off x="818514" y="1165338"/>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39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A38A99C-70BB-E84B-B5A4-E4F146DA09E7}"/>
              </a:ext>
            </a:extLst>
          </p:cNvPr>
          <p:cNvGrpSpPr/>
          <p:nvPr/>
        </p:nvGrpSpPr>
        <p:grpSpPr>
          <a:xfrm>
            <a:off x="-152844" y="-74687"/>
            <a:ext cx="3114751" cy="6852127"/>
            <a:chOff x="-80505" y="0"/>
            <a:chExt cx="3043402" cy="6852127"/>
          </a:xfrm>
        </p:grpSpPr>
        <p:pic>
          <p:nvPicPr>
            <p:cNvPr id="11" name="Picture 10">
              <a:extLst>
                <a:ext uri="{FF2B5EF4-FFF2-40B4-BE49-F238E27FC236}">
                  <a16:creationId xmlns:a16="http://schemas.microsoft.com/office/drawing/2014/main" id="{5B94D4B3-96B7-497F-9100-5606D296E2A7}"/>
                </a:ext>
              </a:extLst>
            </p:cNvPr>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0505" y="3132650"/>
              <a:ext cx="3043402" cy="3719477"/>
            </a:xfrm>
            <a:prstGeom prst="rect">
              <a:avLst/>
            </a:prstGeom>
          </p:spPr>
        </p:pic>
        <p:sp>
          <p:nvSpPr>
            <p:cNvPr id="12" name="Rectangle 11">
              <a:extLst>
                <a:ext uri="{FF2B5EF4-FFF2-40B4-BE49-F238E27FC236}">
                  <a16:creationId xmlns:a16="http://schemas.microsoft.com/office/drawing/2014/main" id="{DE578BF1-2BC1-55F6-87DF-D9EFC8891875}"/>
                </a:ext>
              </a:extLst>
            </p:cNvPr>
            <p:cNvSpPr/>
            <p:nvPr/>
          </p:nvSpPr>
          <p:spPr>
            <a:xfrm>
              <a:off x="-19726" y="0"/>
              <a:ext cx="2962955" cy="3211295"/>
            </a:xfrm>
            <a:prstGeom prst="rect">
              <a:avLst/>
            </a:prstGeom>
            <a:solidFill>
              <a:srgbClr val="EF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032" name="Straight Connector 1031">
            <a:extLst>
              <a:ext uri="{FF2B5EF4-FFF2-40B4-BE49-F238E27FC236}">
                <a16:creationId xmlns:a16="http://schemas.microsoft.com/office/drawing/2014/main" id="{CADCF8C1-9C1E-4415-0DE3-5718AED91A76}"/>
              </a:ext>
            </a:extLst>
          </p:cNvPr>
          <p:cNvCxnSpPr>
            <a:cxnSpLocks/>
          </p:cNvCxnSpPr>
          <p:nvPr/>
        </p:nvCxnSpPr>
        <p:spPr>
          <a:xfrm flipV="1">
            <a:off x="3003075" y="5873"/>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115">
            <a:extLst>
              <a:ext uri="{FF2B5EF4-FFF2-40B4-BE49-F238E27FC236}">
                <a16:creationId xmlns:a16="http://schemas.microsoft.com/office/drawing/2014/main" id="{56681D9D-C977-D280-2BCD-00C81AF56029}"/>
              </a:ext>
            </a:extLst>
          </p:cNvPr>
          <p:cNvSpPr txBox="1">
            <a:spLocks noChangeArrowheads="1"/>
          </p:cNvSpPr>
          <p:nvPr/>
        </p:nvSpPr>
        <p:spPr bwMode="auto">
          <a:xfrm>
            <a:off x="3095025" y="462765"/>
            <a:ext cx="2441343" cy="1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bg1"/>
                </a:solidFill>
                <a:latin typeface="+mj-lt"/>
                <a:ea typeface="MS PGothic" panose="020B0600070205080204" pitchFamily="34" charset="-128"/>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fr-FR" altLang="es-MX" sz="1600" dirty="0">
                <a:solidFill>
                  <a:schemeClr val="accent1"/>
                </a:solidFill>
                <a:latin typeface="Open Sans SemiBold" pitchFamily="2" charset="0"/>
                <a:ea typeface="Open Sans SemiBold" pitchFamily="2" charset="0"/>
                <a:cs typeface="Open Sans SemiBold" pitchFamily="2" charset="0"/>
              </a:rPr>
              <a:t>Selon l’usage envisagé, les livrables peuvent prendre différents formats</a:t>
            </a:r>
          </a:p>
        </p:txBody>
      </p:sp>
      <p:sp>
        <p:nvSpPr>
          <p:cNvPr id="52" name="Rectangle 51">
            <a:extLst>
              <a:ext uri="{FF2B5EF4-FFF2-40B4-BE49-F238E27FC236}">
                <a16:creationId xmlns:a16="http://schemas.microsoft.com/office/drawing/2014/main" id="{7BDF13A1-0E7C-33A6-27DF-CD4D4A1D7F10}"/>
              </a:ext>
            </a:extLst>
          </p:cNvPr>
          <p:cNvSpPr/>
          <p:nvPr/>
        </p:nvSpPr>
        <p:spPr>
          <a:xfrm>
            <a:off x="6569368" y="464206"/>
            <a:ext cx="5423430" cy="105883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3" name="Isosceles Triangle 26">
            <a:extLst>
              <a:ext uri="{FF2B5EF4-FFF2-40B4-BE49-F238E27FC236}">
                <a16:creationId xmlns:a16="http://schemas.microsoft.com/office/drawing/2014/main" id="{AB67829A-4821-4A75-B0AA-33138620AF18}"/>
              </a:ext>
            </a:extLst>
          </p:cNvPr>
          <p:cNvSpPr/>
          <p:nvPr/>
        </p:nvSpPr>
        <p:spPr>
          <a:xfrm rot="16200000">
            <a:off x="4260584" y="661128"/>
            <a:ext cx="2505709" cy="2111859"/>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 name="connsiteX0" fmla="*/ 1377673 w 2385673"/>
              <a:gd name="connsiteY0" fmla="*/ 1475631 h 1475631"/>
              <a:gd name="connsiteX1" fmla="*/ 0 w 2385673"/>
              <a:gd name="connsiteY1" fmla="*/ 0 h 1475631"/>
              <a:gd name="connsiteX2" fmla="*/ 2385673 w 2385673"/>
              <a:gd name="connsiteY2" fmla="*/ 1475631 h 1475631"/>
              <a:gd name="connsiteX3" fmla="*/ 1377673 w 2385673"/>
              <a:gd name="connsiteY3" fmla="*/ 1475631 h 1475631"/>
            </a:gdLst>
            <a:ahLst/>
            <a:cxnLst>
              <a:cxn ang="0">
                <a:pos x="connsiteX0" y="connsiteY0"/>
              </a:cxn>
              <a:cxn ang="0">
                <a:pos x="connsiteX1" y="connsiteY1"/>
              </a:cxn>
              <a:cxn ang="0">
                <a:pos x="connsiteX2" y="connsiteY2"/>
              </a:cxn>
              <a:cxn ang="0">
                <a:pos x="connsiteX3" y="connsiteY3"/>
              </a:cxn>
            </a:cxnLst>
            <a:rect l="l" t="t" r="r" b="b"/>
            <a:pathLst>
              <a:path w="2385673" h="1475631">
                <a:moveTo>
                  <a:pt x="1377673" y="1475631"/>
                </a:moveTo>
                <a:lnTo>
                  <a:pt x="0" y="0"/>
                </a:lnTo>
                <a:lnTo>
                  <a:pt x="2385673" y="1475631"/>
                </a:lnTo>
                <a:lnTo>
                  <a:pt x="1377673" y="147563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4" name="Rectangle 53">
            <a:extLst>
              <a:ext uri="{FF2B5EF4-FFF2-40B4-BE49-F238E27FC236}">
                <a16:creationId xmlns:a16="http://schemas.microsoft.com/office/drawing/2014/main" id="{0598C692-51D9-A698-2900-7E6AA2FCC812}"/>
              </a:ext>
            </a:extLst>
          </p:cNvPr>
          <p:cNvSpPr/>
          <p:nvPr/>
        </p:nvSpPr>
        <p:spPr>
          <a:xfrm>
            <a:off x="6569368" y="1703881"/>
            <a:ext cx="5423430" cy="105883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5" name="Isosceles Triangle 48">
            <a:extLst>
              <a:ext uri="{FF2B5EF4-FFF2-40B4-BE49-F238E27FC236}">
                <a16:creationId xmlns:a16="http://schemas.microsoft.com/office/drawing/2014/main" id="{C94F38E0-FD69-6C71-F263-29D80EE91861}"/>
              </a:ext>
            </a:extLst>
          </p:cNvPr>
          <p:cNvSpPr/>
          <p:nvPr/>
        </p:nvSpPr>
        <p:spPr>
          <a:xfrm rot="16200000">
            <a:off x="5013258" y="1352727"/>
            <a:ext cx="1204955" cy="1907266"/>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 name="connsiteX0" fmla="*/ 139233 w 1147233"/>
              <a:gd name="connsiteY0" fmla="*/ 1332675 h 1332675"/>
              <a:gd name="connsiteX1" fmla="*/ 0 w 1147233"/>
              <a:gd name="connsiteY1" fmla="*/ 0 h 1332675"/>
              <a:gd name="connsiteX2" fmla="*/ 1147233 w 1147233"/>
              <a:gd name="connsiteY2" fmla="*/ 1332675 h 1332675"/>
              <a:gd name="connsiteX3" fmla="*/ 139233 w 1147233"/>
              <a:gd name="connsiteY3" fmla="*/ 1332675 h 1332675"/>
            </a:gdLst>
            <a:ahLst/>
            <a:cxnLst>
              <a:cxn ang="0">
                <a:pos x="connsiteX0" y="connsiteY0"/>
              </a:cxn>
              <a:cxn ang="0">
                <a:pos x="connsiteX1" y="connsiteY1"/>
              </a:cxn>
              <a:cxn ang="0">
                <a:pos x="connsiteX2" y="connsiteY2"/>
              </a:cxn>
              <a:cxn ang="0">
                <a:pos x="connsiteX3" y="connsiteY3"/>
              </a:cxn>
            </a:cxnLst>
            <a:rect l="l" t="t" r="r" b="b"/>
            <a:pathLst>
              <a:path w="1147233" h="1332675">
                <a:moveTo>
                  <a:pt x="139233" y="1332675"/>
                </a:moveTo>
                <a:lnTo>
                  <a:pt x="0" y="0"/>
                </a:lnTo>
                <a:lnTo>
                  <a:pt x="1147233" y="1332675"/>
                </a:lnTo>
                <a:lnTo>
                  <a:pt x="139233" y="1332675"/>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6" name="Rectangle 55">
            <a:extLst>
              <a:ext uri="{FF2B5EF4-FFF2-40B4-BE49-F238E27FC236}">
                <a16:creationId xmlns:a16="http://schemas.microsoft.com/office/drawing/2014/main" id="{22C0C089-624C-AACE-633B-B483E9B2A429}"/>
              </a:ext>
            </a:extLst>
          </p:cNvPr>
          <p:cNvSpPr/>
          <p:nvPr/>
        </p:nvSpPr>
        <p:spPr>
          <a:xfrm>
            <a:off x="6556667" y="2943556"/>
            <a:ext cx="5436131" cy="1058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7" name="Isosceles Triangle 49">
            <a:extLst>
              <a:ext uri="{FF2B5EF4-FFF2-40B4-BE49-F238E27FC236}">
                <a16:creationId xmlns:a16="http://schemas.microsoft.com/office/drawing/2014/main" id="{4AC41884-0477-22F0-5C69-075AE7B7AEDE}"/>
              </a:ext>
            </a:extLst>
          </p:cNvPr>
          <p:cNvSpPr/>
          <p:nvPr/>
        </p:nvSpPr>
        <p:spPr>
          <a:xfrm rot="16200000">
            <a:off x="5067531" y="2513258"/>
            <a:ext cx="1058719" cy="1919552"/>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 name="connsiteX0" fmla="*/ 0 w 1008000"/>
              <a:gd name="connsiteY0" fmla="*/ 1341259 h 1341259"/>
              <a:gd name="connsiteX1" fmla="*/ 996537 w 1008000"/>
              <a:gd name="connsiteY1" fmla="*/ 0 h 1341259"/>
              <a:gd name="connsiteX2" fmla="*/ 1008000 w 1008000"/>
              <a:gd name="connsiteY2" fmla="*/ 1341259 h 1341259"/>
              <a:gd name="connsiteX3" fmla="*/ 0 w 1008000"/>
              <a:gd name="connsiteY3" fmla="*/ 1341259 h 1341259"/>
            </a:gdLst>
            <a:ahLst/>
            <a:cxnLst>
              <a:cxn ang="0">
                <a:pos x="connsiteX0" y="connsiteY0"/>
              </a:cxn>
              <a:cxn ang="0">
                <a:pos x="connsiteX1" y="connsiteY1"/>
              </a:cxn>
              <a:cxn ang="0">
                <a:pos x="connsiteX2" y="connsiteY2"/>
              </a:cxn>
              <a:cxn ang="0">
                <a:pos x="connsiteX3" y="connsiteY3"/>
              </a:cxn>
            </a:cxnLst>
            <a:rect l="l" t="t" r="r" b="b"/>
            <a:pathLst>
              <a:path w="1008000" h="1341259">
                <a:moveTo>
                  <a:pt x="0" y="1341259"/>
                </a:moveTo>
                <a:lnTo>
                  <a:pt x="996537" y="0"/>
                </a:lnTo>
                <a:lnTo>
                  <a:pt x="1008000" y="1341259"/>
                </a:lnTo>
                <a:lnTo>
                  <a:pt x="0" y="1341259"/>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dirty="0">
              <a:ea typeface="+mj-ea"/>
            </a:endParaRPr>
          </a:p>
        </p:txBody>
      </p:sp>
      <p:grpSp>
        <p:nvGrpSpPr>
          <p:cNvPr id="97" name="Group 96">
            <a:extLst>
              <a:ext uri="{FF2B5EF4-FFF2-40B4-BE49-F238E27FC236}">
                <a16:creationId xmlns:a16="http://schemas.microsoft.com/office/drawing/2014/main" id="{E4362FD0-AC16-F41C-33F1-E7F7E3DC4B0F}"/>
              </a:ext>
            </a:extLst>
          </p:cNvPr>
          <p:cNvGrpSpPr/>
          <p:nvPr/>
        </p:nvGrpSpPr>
        <p:grpSpPr>
          <a:xfrm>
            <a:off x="4562609" y="3042555"/>
            <a:ext cx="7430188" cy="2200957"/>
            <a:chOff x="4105409" y="4058555"/>
            <a:chExt cx="7430188" cy="2200957"/>
          </a:xfrm>
        </p:grpSpPr>
        <p:sp>
          <p:nvSpPr>
            <p:cNvPr id="58" name="Rectangle 57">
              <a:extLst>
                <a:ext uri="{FF2B5EF4-FFF2-40B4-BE49-F238E27FC236}">
                  <a16:creationId xmlns:a16="http://schemas.microsoft.com/office/drawing/2014/main" id="{39125798-8213-BC8F-5773-8429E4AF1DD5}"/>
                </a:ext>
              </a:extLst>
            </p:cNvPr>
            <p:cNvSpPr/>
            <p:nvPr/>
          </p:nvSpPr>
          <p:spPr>
            <a:xfrm>
              <a:off x="6099466" y="5200677"/>
              <a:ext cx="5436131" cy="105883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ea typeface="+mj-ea"/>
              </a:endParaRPr>
            </a:p>
          </p:txBody>
        </p:sp>
        <p:sp>
          <p:nvSpPr>
            <p:cNvPr id="59" name="Isosceles Triangle 50">
              <a:extLst>
                <a:ext uri="{FF2B5EF4-FFF2-40B4-BE49-F238E27FC236}">
                  <a16:creationId xmlns:a16="http://schemas.microsoft.com/office/drawing/2014/main" id="{8B07EBF2-DE27-BAB2-B031-98C1C8E1C1DB}"/>
                </a:ext>
              </a:extLst>
            </p:cNvPr>
            <p:cNvSpPr/>
            <p:nvPr/>
          </p:nvSpPr>
          <p:spPr>
            <a:xfrm rot="16200000">
              <a:off x="4001961" y="4162003"/>
              <a:ext cx="2200956" cy="1994059"/>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 name="connsiteX0" fmla="*/ 0 w 2022972"/>
                <a:gd name="connsiteY0" fmla="*/ 1393323 h 1393323"/>
                <a:gd name="connsiteX1" fmla="*/ 2022972 w 2022972"/>
                <a:gd name="connsiteY1" fmla="*/ 0 h 1393323"/>
                <a:gd name="connsiteX2" fmla="*/ 1008000 w 2022972"/>
                <a:gd name="connsiteY2" fmla="*/ 1393323 h 1393323"/>
                <a:gd name="connsiteX3" fmla="*/ 0 w 2022972"/>
                <a:gd name="connsiteY3" fmla="*/ 1393323 h 1393323"/>
                <a:gd name="connsiteX0" fmla="*/ 0 w 2095521"/>
                <a:gd name="connsiteY0" fmla="*/ 1393321 h 1393321"/>
                <a:gd name="connsiteX1" fmla="*/ 2095521 w 2095521"/>
                <a:gd name="connsiteY1" fmla="*/ 0 h 1393321"/>
                <a:gd name="connsiteX2" fmla="*/ 1008000 w 2095521"/>
                <a:gd name="connsiteY2" fmla="*/ 1393321 h 1393321"/>
                <a:gd name="connsiteX3" fmla="*/ 0 w 2095521"/>
                <a:gd name="connsiteY3" fmla="*/ 1393321 h 1393321"/>
              </a:gdLst>
              <a:ahLst/>
              <a:cxnLst>
                <a:cxn ang="0">
                  <a:pos x="connsiteX0" y="connsiteY0"/>
                </a:cxn>
                <a:cxn ang="0">
                  <a:pos x="connsiteX1" y="connsiteY1"/>
                </a:cxn>
                <a:cxn ang="0">
                  <a:pos x="connsiteX2" y="connsiteY2"/>
                </a:cxn>
                <a:cxn ang="0">
                  <a:pos x="connsiteX3" y="connsiteY3"/>
                </a:cxn>
              </a:cxnLst>
              <a:rect l="l" t="t" r="r" b="b"/>
              <a:pathLst>
                <a:path w="2095521" h="1393321">
                  <a:moveTo>
                    <a:pt x="0" y="1393321"/>
                  </a:moveTo>
                  <a:lnTo>
                    <a:pt x="2095521" y="0"/>
                  </a:lnTo>
                  <a:lnTo>
                    <a:pt x="1008000" y="1393321"/>
                  </a:lnTo>
                  <a:lnTo>
                    <a:pt x="0" y="139332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dirty="0">
                <a:ea typeface="+mj-ea"/>
              </a:endParaRPr>
            </a:p>
          </p:txBody>
        </p:sp>
      </p:grpSp>
      <p:grpSp>
        <p:nvGrpSpPr>
          <p:cNvPr id="60" name="Group 59">
            <a:extLst>
              <a:ext uri="{FF2B5EF4-FFF2-40B4-BE49-F238E27FC236}">
                <a16:creationId xmlns:a16="http://schemas.microsoft.com/office/drawing/2014/main" id="{7E2FDC5A-D300-05D9-9B20-D9063011E3B3}"/>
              </a:ext>
            </a:extLst>
          </p:cNvPr>
          <p:cNvGrpSpPr/>
          <p:nvPr/>
        </p:nvGrpSpPr>
        <p:grpSpPr>
          <a:xfrm>
            <a:off x="6990801" y="526335"/>
            <a:ext cx="4921502" cy="526546"/>
            <a:chOff x="826989" y="3293019"/>
            <a:chExt cx="2030213" cy="526546"/>
          </a:xfrm>
        </p:grpSpPr>
        <p:sp>
          <p:nvSpPr>
            <p:cNvPr id="92" name="TextBox 91">
              <a:extLst>
                <a:ext uri="{FF2B5EF4-FFF2-40B4-BE49-F238E27FC236}">
                  <a16:creationId xmlns:a16="http://schemas.microsoft.com/office/drawing/2014/main" id="{6E3177B6-E678-E284-E71E-F065C96CF6B6}"/>
                </a:ext>
              </a:extLst>
            </p:cNvPr>
            <p:cNvSpPr txBox="1"/>
            <p:nvPr/>
          </p:nvSpPr>
          <p:spPr>
            <a:xfrm>
              <a:off x="1062276" y="3542566"/>
              <a:ext cx="1791994" cy="276999"/>
            </a:xfrm>
            <a:prstGeom prst="rect">
              <a:avLst/>
            </a:prstGeom>
            <a:noFill/>
          </p:spPr>
          <p:txBody>
            <a:bodyPr wrap="square" rtlCol="0">
              <a:spAutoFit/>
            </a:bodyPr>
            <a:lstStyle/>
            <a:p>
              <a:pPr algn="r"/>
              <a:r>
                <a:rPr lang="fr-FR" altLang="ko-KR" sz="1200" dirty="0">
                  <a:solidFill>
                    <a:schemeClr val="bg1"/>
                  </a:solidFill>
                  <a:latin typeface="Open Sans" pitchFamily="2" charset="0"/>
                  <a:ea typeface="Open Sans" pitchFamily="2" charset="0"/>
                  <a:cs typeface="Open Sans" pitchFamily="2" charset="0"/>
                </a:rPr>
                <a:t>Présentation exhaustive des résultats de recherches</a:t>
              </a:r>
              <a:endParaRPr lang="fr-FR" altLang="ko-KR" sz="1200" dirty="0">
                <a:solidFill>
                  <a:schemeClr val="bg1"/>
                </a:solidFill>
                <a:latin typeface="Open Sans" pitchFamily="2" charset="0"/>
                <a:ea typeface="+mj-ea"/>
                <a:cs typeface="Open Sans" pitchFamily="2" charset="0"/>
              </a:endParaRPr>
            </a:p>
          </p:txBody>
        </p:sp>
        <p:sp>
          <p:nvSpPr>
            <p:cNvPr id="93" name="TextBox 92">
              <a:extLst>
                <a:ext uri="{FF2B5EF4-FFF2-40B4-BE49-F238E27FC236}">
                  <a16:creationId xmlns:a16="http://schemas.microsoft.com/office/drawing/2014/main" id="{3E1A535F-A933-B232-548E-C07DE9E54B55}"/>
                </a:ext>
              </a:extLst>
            </p:cNvPr>
            <p:cNvSpPr txBox="1"/>
            <p:nvPr/>
          </p:nvSpPr>
          <p:spPr>
            <a:xfrm>
              <a:off x="826989" y="3293019"/>
              <a:ext cx="2030213" cy="276999"/>
            </a:xfrm>
            <a:prstGeom prst="rect">
              <a:avLst/>
            </a:prstGeom>
            <a:noFill/>
          </p:spPr>
          <p:txBody>
            <a:bodyPr wrap="square" rtlCol="0">
              <a:spAutoFit/>
            </a:bodyPr>
            <a:lstStyle/>
            <a:p>
              <a:pPr algn="r"/>
              <a:r>
                <a:rPr lang="fr-FR" altLang="ko-KR" sz="1200" b="1" dirty="0">
                  <a:solidFill>
                    <a:schemeClr val="bg1"/>
                  </a:solidFill>
                  <a:latin typeface="Open Sans" pitchFamily="2" charset="0"/>
                  <a:ea typeface="Open Sans" pitchFamily="2" charset="0"/>
                  <a:cs typeface="Open Sans" pitchFamily="2" charset="0"/>
                </a:rPr>
                <a:t>Rapport d’étude</a:t>
              </a:r>
              <a:endParaRPr lang="fr-FR" altLang="ko-KR" sz="1200" b="1" dirty="0">
                <a:solidFill>
                  <a:schemeClr val="bg1"/>
                </a:solidFill>
                <a:latin typeface="Open Sans" pitchFamily="2" charset="0"/>
                <a:ea typeface="+mj-ea"/>
                <a:cs typeface="Open Sans" pitchFamily="2" charset="0"/>
              </a:endParaRPr>
            </a:p>
          </p:txBody>
        </p:sp>
      </p:grpSp>
      <p:grpSp>
        <p:nvGrpSpPr>
          <p:cNvPr id="61" name="Group 60">
            <a:extLst>
              <a:ext uri="{FF2B5EF4-FFF2-40B4-BE49-F238E27FC236}">
                <a16:creationId xmlns:a16="http://schemas.microsoft.com/office/drawing/2014/main" id="{051C4077-3BFF-9B21-4354-4CFD9A7036A7}"/>
              </a:ext>
            </a:extLst>
          </p:cNvPr>
          <p:cNvGrpSpPr/>
          <p:nvPr/>
        </p:nvGrpSpPr>
        <p:grpSpPr>
          <a:xfrm>
            <a:off x="8272196" y="2283195"/>
            <a:ext cx="3670314" cy="477614"/>
            <a:chOff x="803640" y="3363858"/>
            <a:chExt cx="2059657" cy="477614"/>
          </a:xfrm>
        </p:grpSpPr>
        <p:sp>
          <p:nvSpPr>
            <p:cNvPr id="90" name="TextBox 89">
              <a:extLst>
                <a:ext uri="{FF2B5EF4-FFF2-40B4-BE49-F238E27FC236}">
                  <a16:creationId xmlns:a16="http://schemas.microsoft.com/office/drawing/2014/main" id="{1A18F630-790F-1FC0-EF30-16CD5F1EAE4A}"/>
                </a:ext>
              </a:extLst>
            </p:cNvPr>
            <p:cNvSpPr txBox="1"/>
            <p:nvPr/>
          </p:nvSpPr>
          <p:spPr>
            <a:xfrm>
              <a:off x="803640" y="3579862"/>
              <a:ext cx="2059657" cy="261610"/>
            </a:xfrm>
            <a:prstGeom prst="rect">
              <a:avLst/>
            </a:prstGeom>
            <a:noFill/>
          </p:spPr>
          <p:txBody>
            <a:bodyPr wrap="square" rtlCol="0">
              <a:spAutoFit/>
            </a:bodyPr>
            <a:lstStyle/>
            <a:p>
              <a:pPr algn="r"/>
              <a:r>
                <a:rPr lang="fr-FR" altLang="ko-KR" sz="1100" dirty="0">
                  <a:solidFill>
                    <a:schemeClr val="bg1"/>
                  </a:solidFill>
                  <a:latin typeface="Open Sans" pitchFamily="2" charset="0"/>
                  <a:ea typeface="Open Sans" pitchFamily="2" charset="0"/>
                  <a:cs typeface="Open Sans" pitchFamily="2" charset="0"/>
                </a:rPr>
                <a:t>Disponibles et téléchargeables par tous</a:t>
              </a:r>
              <a:endParaRPr lang="ko-KR" altLang="en-US" sz="1200" dirty="0">
                <a:solidFill>
                  <a:schemeClr val="bg1"/>
                </a:solidFill>
                <a:latin typeface="Open Sans" pitchFamily="2" charset="0"/>
                <a:ea typeface="+mj-ea"/>
                <a:cs typeface="Open Sans" pitchFamily="2" charset="0"/>
              </a:endParaRPr>
            </a:p>
          </p:txBody>
        </p:sp>
        <p:sp>
          <p:nvSpPr>
            <p:cNvPr id="91" name="TextBox 90">
              <a:extLst>
                <a:ext uri="{FF2B5EF4-FFF2-40B4-BE49-F238E27FC236}">
                  <a16:creationId xmlns:a16="http://schemas.microsoft.com/office/drawing/2014/main" id="{08701D1D-A70B-D904-2840-CF9BC5F9A00E}"/>
                </a:ext>
              </a:extLst>
            </p:cNvPr>
            <p:cNvSpPr txBox="1"/>
            <p:nvPr/>
          </p:nvSpPr>
          <p:spPr>
            <a:xfrm>
              <a:off x="803640" y="3363858"/>
              <a:ext cx="2059657" cy="307777"/>
            </a:xfrm>
            <a:prstGeom prst="rect">
              <a:avLst/>
            </a:prstGeom>
            <a:noFill/>
          </p:spPr>
          <p:txBody>
            <a:bodyPr wrap="square" rtlCol="0">
              <a:spAutoFit/>
            </a:bodyPr>
            <a:lstStyle/>
            <a:p>
              <a:pPr algn="r"/>
              <a:r>
                <a:rPr lang="fr-FR" altLang="ko-KR" sz="1400" b="1" dirty="0">
                  <a:solidFill>
                    <a:schemeClr val="bg1"/>
                  </a:solidFill>
                  <a:latin typeface="Open Sans" pitchFamily="2" charset="0"/>
                  <a:ea typeface="Open Sans" pitchFamily="2" charset="0"/>
                  <a:cs typeface="Open Sans" pitchFamily="2" charset="0"/>
                </a:rPr>
                <a:t>Données</a:t>
              </a:r>
              <a:r>
                <a:rPr lang="en-US" altLang="ko-KR" sz="1400" b="1" dirty="0">
                  <a:solidFill>
                    <a:schemeClr val="bg1"/>
                  </a:solidFill>
                  <a:latin typeface="Open Sans" pitchFamily="2" charset="0"/>
                  <a:ea typeface="Open Sans" pitchFamily="2" charset="0"/>
                  <a:cs typeface="Open Sans" pitchFamily="2" charset="0"/>
                </a:rPr>
                <a:t> ouvertes</a:t>
              </a:r>
              <a:endParaRPr lang="ko-KR" altLang="en-US" sz="1400" b="1" dirty="0">
                <a:solidFill>
                  <a:schemeClr val="bg1"/>
                </a:solidFill>
                <a:latin typeface="Open Sans" pitchFamily="2" charset="0"/>
                <a:ea typeface="+mj-ea"/>
                <a:cs typeface="Open Sans" pitchFamily="2" charset="0"/>
              </a:endParaRPr>
            </a:p>
          </p:txBody>
        </p:sp>
      </p:grpSp>
      <p:grpSp>
        <p:nvGrpSpPr>
          <p:cNvPr id="62" name="Group 61">
            <a:extLst>
              <a:ext uri="{FF2B5EF4-FFF2-40B4-BE49-F238E27FC236}">
                <a16:creationId xmlns:a16="http://schemas.microsoft.com/office/drawing/2014/main" id="{5055C568-8376-41C8-F42A-4A213B0802F5}"/>
              </a:ext>
            </a:extLst>
          </p:cNvPr>
          <p:cNvGrpSpPr/>
          <p:nvPr/>
        </p:nvGrpSpPr>
        <p:grpSpPr>
          <a:xfrm>
            <a:off x="6745298" y="1770176"/>
            <a:ext cx="5238381" cy="494254"/>
            <a:chOff x="803640" y="3300220"/>
            <a:chExt cx="2083502" cy="494254"/>
          </a:xfrm>
        </p:grpSpPr>
        <p:sp>
          <p:nvSpPr>
            <p:cNvPr id="88" name="TextBox 87">
              <a:extLst>
                <a:ext uri="{FF2B5EF4-FFF2-40B4-BE49-F238E27FC236}">
                  <a16:creationId xmlns:a16="http://schemas.microsoft.com/office/drawing/2014/main" id="{5716EE13-FD36-DF60-A54A-43D3C187208F}"/>
                </a:ext>
              </a:extLst>
            </p:cNvPr>
            <p:cNvSpPr txBox="1"/>
            <p:nvPr/>
          </p:nvSpPr>
          <p:spPr>
            <a:xfrm>
              <a:off x="827485" y="3517475"/>
              <a:ext cx="2059657" cy="276999"/>
            </a:xfrm>
            <a:prstGeom prst="rect">
              <a:avLst/>
            </a:prstGeom>
            <a:noFill/>
          </p:spPr>
          <p:txBody>
            <a:bodyPr wrap="square" rtlCol="0">
              <a:spAutoFit/>
            </a:bodyPr>
            <a:lstStyle/>
            <a:p>
              <a:pPr algn="r"/>
              <a:r>
                <a:rPr lang="fr-FR" altLang="ko-KR" sz="1200" dirty="0">
                  <a:solidFill>
                    <a:schemeClr val="bg1"/>
                  </a:solidFill>
                  <a:latin typeface="Open Sans" pitchFamily="2" charset="0"/>
                  <a:ea typeface="Open Sans" pitchFamily="2" charset="0"/>
                  <a:cs typeface="Open Sans" pitchFamily="2" charset="0"/>
                </a:rPr>
                <a:t>Pour illustrer les principaux résultats de nos recherches</a:t>
              </a:r>
              <a:endParaRPr lang="fr-FR" altLang="ko-KR" sz="1200" dirty="0">
                <a:solidFill>
                  <a:schemeClr val="bg1"/>
                </a:solidFill>
                <a:latin typeface="Open Sans" pitchFamily="2" charset="0"/>
                <a:ea typeface="+mj-ea"/>
                <a:cs typeface="Open Sans" pitchFamily="2" charset="0"/>
              </a:endParaRPr>
            </a:p>
          </p:txBody>
        </p:sp>
        <p:sp>
          <p:nvSpPr>
            <p:cNvPr id="89" name="TextBox 88">
              <a:extLst>
                <a:ext uri="{FF2B5EF4-FFF2-40B4-BE49-F238E27FC236}">
                  <a16:creationId xmlns:a16="http://schemas.microsoft.com/office/drawing/2014/main" id="{B216555B-69BE-A478-1C6B-352AF01F0B3C}"/>
                </a:ext>
              </a:extLst>
            </p:cNvPr>
            <p:cNvSpPr txBox="1"/>
            <p:nvPr/>
          </p:nvSpPr>
          <p:spPr>
            <a:xfrm>
              <a:off x="803640" y="3300220"/>
              <a:ext cx="2059657" cy="307777"/>
            </a:xfrm>
            <a:prstGeom prst="rect">
              <a:avLst/>
            </a:prstGeom>
            <a:noFill/>
          </p:spPr>
          <p:txBody>
            <a:bodyPr wrap="square" rtlCol="0">
              <a:spAutoFit/>
            </a:bodyPr>
            <a:lstStyle/>
            <a:p>
              <a:pPr algn="r"/>
              <a:r>
                <a:rPr lang="fr-FR" altLang="ko-KR" sz="1400" b="1" dirty="0">
                  <a:solidFill>
                    <a:schemeClr val="bg1"/>
                  </a:solidFill>
                  <a:latin typeface="Open Sans" pitchFamily="2" charset="0"/>
                  <a:ea typeface="Open Sans" pitchFamily="2" charset="0"/>
                  <a:cs typeface="Open Sans" pitchFamily="2" charset="0"/>
                </a:rPr>
                <a:t>Cartes interactives et tableaux de bord</a:t>
              </a:r>
              <a:endParaRPr lang="fr-FR" altLang="ko-KR" sz="1400" b="1" dirty="0">
                <a:solidFill>
                  <a:schemeClr val="bg1"/>
                </a:solidFill>
                <a:latin typeface="Open Sans" pitchFamily="2" charset="0"/>
                <a:ea typeface="+mj-ea"/>
                <a:cs typeface="Open Sans" pitchFamily="2" charset="0"/>
              </a:endParaRPr>
            </a:p>
          </p:txBody>
        </p:sp>
      </p:grpSp>
      <p:grpSp>
        <p:nvGrpSpPr>
          <p:cNvPr id="98" name="Group 97">
            <a:extLst>
              <a:ext uri="{FF2B5EF4-FFF2-40B4-BE49-F238E27FC236}">
                <a16:creationId xmlns:a16="http://schemas.microsoft.com/office/drawing/2014/main" id="{83E61E5E-A030-5807-E12F-DB09FE5EAFE3}"/>
              </a:ext>
            </a:extLst>
          </p:cNvPr>
          <p:cNvGrpSpPr/>
          <p:nvPr/>
        </p:nvGrpSpPr>
        <p:grpSpPr>
          <a:xfrm>
            <a:off x="4446197" y="3140479"/>
            <a:ext cx="7546601" cy="3300610"/>
            <a:chOff x="3988997" y="2958902"/>
            <a:chExt cx="7546601" cy="3300610"/>
          </a:xfrm>
        </p:grpSpPr>
        <p:sp>
          <p:nvSpPr>
            <p:cNvPr id="99" name="Rectangle 98">
              <a:extLst>
                <a:ext uri="{FF2B5EF4-FFF2-40B4-BE49-F238E27FC236}">
                  <a16:creationId xmlns:a16="http://schemas.microsoft.com/office/drawing/2014/main" id="{05AC672F-587B-089A-2D3F-6BA9CABE3D94}"/>
                </a:ext>
              </a:extLst>
            </p:cNvPr>
            <p:cNvSpPr/>
            <p:nvPr/>
          </p:nvSpPr>
          <p:spPr>
            <a:xfrm>
              <a:off x="6112168" y="5200677"/>
              <a:ext cx="5423430" cy="105883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dirty="0">
                <a:ea typeface="+mj-ea"/>
              </a:endParaRPr>
            </a:p>
          </p:txBody>
        </p:sp>
        <p:sp>
          <p:nvSpPr>
            <p:cNvPr id="100" name="Isosceles Triangle 50">
              <a:extLst>
                <a:ext uri="{FF2B5EF4-FFF2-40B4-BE49-F238E27FC236}">
                  <a16:creationId xmlns:a16="http://schemas.microsoft.com/office/drawing/2014/main" id="{FF0F390A-1147-195A-16B9-410A677C8555}"/>
                </a:ext>
              </a:extLst>
            </p:cNvPr>
            <p:cNvSpPr/>
            <p:nvPr/>
          </p:nvSpPr>
          <p:spPr>
            <a:xfrm rot="16200000">
              <a:off x="3393928" y="3553971"/>
              <a:ext cx="3300610" cy="2110471"/>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 name="connsiteX0" fmla="*/ 0 w 2168072"/>
                <a:gd name="connsiteY0" fmla="*/ 1064989 h 1064989"/>
                <a:gd name="connsiteX1" fmla="*/ 2168072 w 2168072"/>
                <a:gd name="connsiteY1" fmla="*/ 0 h 1064989"/>
                <a:gd name="connsiteX2" fmla="*/ 638475 w 2168072"/>
                <a:gd name="connsiteY2" fmla="*/ 1064989 h 1064989"/>
                <a:gd name="connsiteX3" fmla="*/ 0 w 2168072"/>
                <a:gd name="connsiteY3" fmla="*/ 1064989 h 1064989"/>
                <a:gd name="connsiteX0" fmla="*/ 0 w 2168072"/>
                <a:gd name="connsiteY0" fmla="*/ 1064989 h 1064989"/>
                <a:gd name="connsiteX1" fmla="*/ 2168072 w 2168072"/>
                <a:gd name="connsiteY1" fmla="*/ 0 h 1064989"/>
                <a:gd name="connsiteX2" fmla="*/ 671611 w 2168072"/>
                <a:gd name="connsiteY2" fmla="*/ 1064989 h 1064989"/>
                <a:gd name="connsiteX3" fmla="*/ 0 w 2168072"/>
                <a:gd name="connsiteY3" fmla="*/ 1064989 h 1064989"/>
                <a:gd name="connsiteX0" fmla="*/ 0 w 2135939"/>
                <a:gd name="connsiteY0" fmla="*/ 1073778 h 1073778"/>
                <a:gd name="connsiteX1" fmla="*/ 2135939 w 2135939"/>
                <a:gd name="connsiteY1" fmla="*/ 0 h 1073778"/>
                <a:gd name="connsiteX2" fmla="*/ 671611 w 2135939"/>
                <a:gd name="connsiteY2" fmla="*/ 1073778 h 1073778"/>
                <a:gd name="connsiteX3" fmla="*/ 0 w 2135939"/>
                <a:gd name="connsiteY3" fmla="*/ 1073778 h 1073778"/>
                <a:gd name="connsiteX0" fmla="*/ 0 w 2135939"/>
                <a:gd name="connsiteY0" fmla="*/ 1073778 h 1073778"/>
                <a:gd name="connsiteX1" fmla="*/ 2135939 w 2135939"/>
                <a:gd name="connsiteY1" fmla="*/ 0 h 1073778"/>
                <a:gd name="connsiteX2" fmla="*/ 671611 w 2135939"/>
                <a:gd name="connsiteY2" fmla="*/ 1073778 h 1073778"/>
                <a:gd name="connsiteX3" fmla="*/ 0 w 2135939"/>
                <a:gd name="connsiteY3" fmla="*/ 1073778 h 1073778"/>
                <a:gd name="connsiteX0" fmla="*/ 0 w 2087740"/>
                <a:gd name="connsiteY0" fmla="*/ 1460476 h 1460476"/>
                <a:gd name="connsiteX1" fmla="*/ 2087740 w 2087740"/>
                <a:gd name="connsiteY1" fmla="*/ 0 h 1460476"/>
                <a:gd name="connsiteX2" fmla="*/ 671611 w 2087740"/>
                <a:gd name="connsiteY2" fmla="*/ 1460476 h 1460476"/>
                <a:gd name="connsiteX3" fmla="*/ 0 w 2087740"/>
                <a:gd name="connsiteY3" fmla="*/ 1460476 h 1460476"/>
              </a:gdLst>
              <a:ahLst/>
              <a:cxnLst>
                <a:cxn ang="0">
                  <a:pos x="connsiteX0" y="connsiteY0"/>
                </a:cxn>
                <a:cxn ang="0">
                  <a:pos x="connsiteX1" y="connsiteY1"/>
                </a:cxn>
                <a:cxn ang="0">
                  <a:pos x="connsiteX2" y="connsiteY2"/>
                </a:cxn>
                <a:cxn ang="0">
                  <a:pos x="connsiteX3" y="connsiteY3"/>
                </a:cxn>
              </a:cxnLst>
              <a:rect l="l" t="t" r="r" b="b"/>
              <a:pathLst>
                <a:path w="2087740" h="1460476">
                  <a:moveTo>
                    <a:pt x="0" y="1460476"/>
                  </a:moveTo>
                  <a:lnTo>
                    <a:pt x="2087740" y="0"/>
                  </a:lnTo>
                  <a:lnTo>
                    <a:pt x="671611" y="1460476"/>
                  </a:lnTo>
                  <a:lnTo>
                    <a:pt x="0" y="1460476"/>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dirty="0">
                <a:ea typeface="+mj-ea"/>
              </a:endParaRPr>
            </a:p>
          </p:txBody>
        </p:sp>
      </p:grpSp>
      <p:sp>
        <p:nvSpPr>
          <p:cNvPr id="101" name="TextBox 100">
            <a:extLst>
              <a:ext uri="{FF2B5EF4-FFF2-40B4-BE49-F238E27FC236}">
                <a16:creationId xmlns:a16="http://schemas.microsoft.com/office/drawing/2014/main" id="{CB51C11C-F95C-ECBF-910A-6B033227590A}"/>
              </a:ext>
            </a:extLst>
          </p:cNvPr>
          <p:cNvSpPr txBox="1"/>
          <p:nvPr/>
        </p:nvSpPr>
        <p:spPr>
          <a:xfrm>
            <a:off x="8234880" y="4533620"/>
            <a:ext cx="3670314" cy="307777"/>
          </a:xfrm>
          <a:prstGeom prst="rect">
            <a:avLst/>
          </a:prstGeom>
          <a:noFill/>
        </p:spPr>
        <p:txBody>
          <a:bodyPr wrap="square" rtlCol="0">
            <a:spAutoFit/>
          </a:bodyPr>
          <a:lstStyle/>
          <a:p>
            <a:pPr algn="r"/>
            <a:r>
              <a:rPr lang="en-US" altLang="ko-KR" sz="1400" b="1" dirty="0">
                <a:solidFill>
                  <a:schemeClr val="bg1"/>
                </a:solidFill>
                <a:latin typeface="Open Sans" pitchFamily="2" charset="0"/>
                <a:ea typeface="Open Sans" pitchFamily="2" charset="0"/>
                <a:cs typeface="Open Sans" pitchFamily="2" charset="0"/>
              </a:rPr>
              <a:t>Podcasts et videos</a:t>
            </a:r>
          </a:p>
        </p:txBody>
      </p:sp>
      <p:grpSp>
        <p:nvGrpSpPr>
          <p:cNvPr id="102" name="Group 101">
            <a:extLst>
              <a:ext uri="{FF2B5EF4-FFF2-40B4-BE49-F238E27FC236}">
                <a16:creationId xmlns:a16="http://schemas.microsoft.com/office/drawing/2014/main" id="{830C6810-91BD-A352-5BB4-D16386EFAAA8}"/>
              </a:ext>
            </a:extLst>
          </p:cNvPr>
          <p:cNvGrpSpPr/>
          <p:nvPr/>
        </p:nvGrpSpPr>
        <p:grpSpPr>
          <a:xfrm>
            <a:off x="8237629" y="3516924"/>
            <a:ext cx="3670314" cy="494026"/>
            <a:chOff x="803640" y="3362835"/>
            <a:chExt cx="2059657" cy="494026"/>
          </a:xfrm>
        </p:grpSpPr>
        <p:sp>
          <p:nvSpPr>
            <p:cNvPr id="103" name="TextBox 102">
              <a:extLst>
                <a:ext uri="{FF2B5EF4-FFF2-40B4-BE49-F238E27FC236}">
                  <a16:creationId xmlns:a16="http://schemas.microsoft.com/office/drawing/2014/main" id="{E8F07E9C-1E4E-8EDC-2BDA-43F8085C4257}"/>
                </a:ext>
              </a:extLst>
            </p:cNvPr>
            <p:cNvSpPr txBox="1"/>
            <p:nvPr/>
          </p:nvSpPr>
          <p:spPr>
            <a:xfrm>
              <a:off x="803640" y="3579862"/>
              <a:ext cx="2059657" cy="276999"/>
            </a:xfrm>
            <a:prstGeom prst="rect">
              <a:avLst/>
            </a:prstGeom>
            <a:noFill/>
          </p:spPr>
          <p:txBody>
            <a:bodyPr wrap="square" rtlCol="0">
              <a:spAutoFit/>
            </a:bodyPr>
            <a:lstStyle/>
            <a:p>
              <a:pPr algn="r"/>
              <a:r>
                <a:rPr lang="fr-FR" altLang="ko-KR" sz="1200" dirty="0">
                  <a:solidFill>
                    <a:schemeClr val="bg1"/>
                  </a:solidFill>
                  <a:latin typeface="Open Sans" pitchFamily="2" charset="0"/>
                  <a:ea typeface="Open Sans" pitchFamily="2" charset="0"/>
                  <a:cs typeface="Open Sans" pitchFamily="2" charset="0"/>
                </a:rPr>
                <a:t>Articles de vulgarisation courts</a:t>
              </a:r>
              <a:endParaRPr lang="ko-KR" altLang="en-US" sz="1200" dirty="0">
                <a:solidFill>
                  <a:schemeClr val="bg1"/>
                </a:solidFill>
                <a:latin typeface="Open Sans" pitchFamily="2" charset="0"/>
                <a:ea typeface="+mj-ea"/>
                <a:cs typeface="Open Sans" pitchFamily="2" charset="0"/>
              </a:endParaRPr>
            </a:p>
          </p:txBody>
        </p:sp>
        <p:sp>
          <p:nvSpPr>
            <p:cNvPr id="104" name="TextBox 103">
              <a:extLst>
                <a:ext uri="{FF2B5EF4-FFF2-40B4-BE49-F238E27FC236}">
                  <a16:creationId xmlns:a16="http://schemas.microsoft.com/office/drawing/2014/main" id="{783C4274-4063-8CE9-0F30-2BEA0FDE7692}"/>
                </a:ext>
              </a:extLst>
            </p:cNvPr>
            <p:cNvSpPr txBox="1"/>
            <p:nvPr/>
          </p:nvSpPr>
          <p:spPr>
            <a:xfrm>
              <a:off x="803640" y="3362835"/>
              <a:ext cx="2059657" cy="307777"/>
            </a:xfrm>
            <a:prstGeom prst="rect">
              <a:avLst/>
            </a:prstGeom>
            <a:noFill/>
          </p:spPr>
          <p:txBody>
            <a:bodyPr wrap="square" rtlCol="0">
              <a:spAutoFit/>
            </a:bodyPr>
            <a:lstStyle/>
            <a:p>
              <a:pPr algn="r"/>
              <a:r>
                <a:rPr lang="en-US" altLang="ko-KR" sz="1400" b="1" dirty="0">
                  <a:solidFill>
                    <a:schemeClr val="bg1"/>
                  </a:solidFill>
                  <a:latin typeface="Open Sans" pitchFamily="2" charset="0"/>
                  <a:ea typeface="Open Sans" pitchFamily="2" charset="0"/>
                  <a:cs typeface="Open Sans" pitchFamily="2" charset="0"/>
                </a:rPr>
                <a:t>Posts via un blog</a:t>
              </a:r>
              <a:endParaRPr lang="ko-KR" altLang="en-US" sz="1400" b="1" dirty="0">
                <a:solidFill>
                  <a:schemeClr val="bg1"/>
                </a:solidFill>
                <a:latin typeface="Open Sans" pitchFamily="2" charset="0"/>
                <a:ea typeface="+mj-ea"/>
                <a:cs typeface="Open Sans" pitchFamily="2" charset="0"/>
              </a:endParaRPr>
            </a:p>
          </p:txBody>
        </p:sp>
      </p:grpSp>
      <p:grpSp>
        <p:nvGrpSpPr>
          <p:cNvPr id="63" name="Group 62">
            <a:extLst>
              <a:ext uri="{FF2B5EF4-FFF2-40B4-BE49-F238E27FC236}">
                <a16:creationId xmlns:a16="http://schemas.microsoft.com/office/drawing/2014/main" id="{889BB91E-86C2-56DC-6A23-5822B2F71B62}"/>
              </a:ext>
            </a:extLst>
          </p:cNvPr>
          <p:cNvGrpSpPr/>
          <p:nvPr/>
        </p:nvGrpSpPr>
        <p:grpSpPr>
          <a:xfrm>
            <a:off x="6935476" y="5523836"/>
            <a:ext cx="4976827" cy="888758"/>
            <a:chOff x="803640" y="3362835"/>
            <a:chExt cx="2059657" cy="888758"/>
          </a:xfrm>
        </p:grpSpPr>
        <p:sp>
          <p:nvSpPr>
            <p:cNvPr id="86" name="TextBox 85">
              <a:extLst>
                <a:ext uri="{FF2B5EF4-FFF2-40B4-BE49-F238E27FC236}">
                  <a16:creationId xmlns:a16="http://schemas.microsoft.com/office/drawing/2014/main" id="{375927EF-834D-F46C-793E-10E6C1468C0D}"/>
                </a:ext>
              </a:extLst>
            </p:cNvPr>
            <p:cNvSpPr txBox="1"/>
            <p:nvPr/>
          </p:nvSpPr>
          <p:spPr>
            <a:xfrm>
              <a:off x="1062582" y="3605262"/>
              <a:ext cx="1800715" cy="646331"/>
            </a:xfrm>
            <a:prstGeom prst="rect">
              <a:avLst/>
            </a:prstGeom>
            <a:noFill/>
          </p:spPr>
          <p:txBody>
            <a:bodyPr wrap="square" rtlCol="0">
              <a:spAutoFit/>
            </a:bodyPr>
            <a:lstStyle/>
            <a:p>
              <a:pPr algn="r"/>
              <a:r>
                <a:rPr lang="fr-FR" altLang="ko-KR" sz="1200" dirty="0">
                  <a:solidFill>
                    <a:schemeClr val="bg1"/>
                  </a:solidFill>
                  <a:latin typeface="Open Sans" pitchFamily="2" charset="0"/>
                  <a:ea typeface="Open Sans" pitchFamily="2" charset="0"/>
                  <a:cs typeface="Open Sans" pitchFamily="2" charset="0"/>
                </a:rPr>
                <a:t>Revue composée d’articles présentant les opinions de responsables influents de politiques publiques et de chercheurs</a:t>
              </a:r>
              <a:endParaRPr lang="fr-FR" altLang="ko-KR" sz="1200" dirty="0">
                <a:solidFill>
                  <a:schemeClr val="bg1"/>
                </a:solidFill>
                <a:latin typeface="Open Sans" pitchFamily="2" charset="0"/>
                <a:ea typeface="+mj-ea"/>
                <a:cs typeface="Open Sans" pitchFamily="2" charset="0"/>
              </a:endParaRPr>
            </a:p>
          </p:txBody>
        </p:sp>
        <p:sp>
          <p:nvSpPr>
            <p:cNvPr id="87" name="TextBox 86">
              <a:extLst>
                <a:ext uri="{FF2B5EF4-FFF2-40B4-BE49-F238E27FC236}">
                  <a16:creationId xmlns:a16="http://schemas.microsoft.com/office/drawing/2014/main" id="{2FFE7AE5-19E6-A954-6675-9E98EBB9F6DD}"/>
                </a:ext>
              </a:extLst>
            </p:cNvPr>
            <p:cNvSpPr txBox="1"/>
            <p:nvPr/>
          </p:nvSpPr>
          <p:spPr>
            <a:xfrm>
              <a:off x="803640" y="3362835"/>
              <a:ext cx="2059657" cy="307777"/>
            </a:xfrm>
            <a:prstGeom prst="rect">
              <a:avLst/>
            </a:prstGeom>
            <a:noFill/>
          </p:spPr>
          <p:txBody>
            <a:bodyPr wrap="square" rtlCol="0">
              <a:spAutoFit/>
            </a:bodyPr>
            <a:lstStyle/>
            <a:p>
              <a:pPr algn="r"/>
              <a:r>
                <a:rPr lang="en-US" altLang="ko-KR" sz="1400" b="1" dirty="0">
                  <a:solidFill>
                    <a:schemeClr val="bg1"/>
                  </a:solidFill>
                  <a:latin typeface="Open Sans" pitchFamily="2" charset="0"/>
                  <a:ea typeface="Open Sans" pitchFamily="2" charset="0"/>
                  <a:cs typeface="Open Sans" pitchFamily="2" charset="0"/>
                </a:rPr>
                <a:t>Revue TerritoriALL</a:t>
              </a:r>
              <a:endParaRPr lang="ko-KR" altLang="en-US" sz="1400" b="1" dirty="0">
                <a:solidFill>
                  <a:schemeClr val="bg1"/>
                </a:solidFill>
                <a:latin typeface="Open Sans" pitchFamily="2" charset="0"/>
                <a:ea typeface="+mj-ea"/>
                <a:cs typeface="Open Sans" pitchFamily="2" charset="0"/>
              </a:endParaRPr>
            </a:p>
          </p:txBody>
        </p:sp>
      </p:grpSp>
      <p:grpSp>
        <p:nvGrpSpPr>
          <p:cNvPr id="107" name="Group 106">
            <a:extLst>
              <a:ext uri="{FF2B5EF4-FFF2-40B4-BE49-F238E27FC236}">
                <a16:creationId xmlns:a16="http://schemas.microsoft.com/office/drawing/2014/main" id="{1726A2D8-23B0-0704-7F6D-81A673A3AF25}"/>
              </a:ext>
            </a:extLst>
          </p:cNvPr>
          <p:cNvGrpSpPr/>
          <p:nvPr/>
        </p:nvGrpSpPr>
        <p:grpSpPr>
          <a:xfrm>
            <a:off x="7188200" y="2903518"/>
            <a:ext cx="4736005" cy="678692"/>
            <a:chOff x="6367860" y="5184310"/>
            <a:chExt cx="5178429" cy="678692"/>
          </a:xfrm>
        </p:grpSpPr>
        <p:sp>
          <p:nvSpPr>
            <p:cNvPr id="105" name="TextBox 104">
              <a:extLst>
                <a:ext uri="{FF2B5EF4-FFF2-40B4-BE49-F238E27FC236}">
                  <a16:creationId xmlns:a16="http://schemas.microsoft.com/office/drawing/2014/main" id="{085BCF2C-31C3-5182-2BC9-EF6404680D25}"/>
                </a:ext>
              </a:extLst>
            </p:cNvPr>
            <p:cNvSpPr txBox="1"/>
            <p:nvPr/>
          </p:nvSpPr>
          <p:spPr>
            <a:xfrm>
              <a:off x="6793233" y="5401337"/>
              <a:ext cx="4753056" cy="461665"/>
            </a:xfrm>
            <a:prstGeom prst="rect">
              <a:avLst/>
            </a:prstGeom>
            <a:noFill/>
          </p:spPr>
          <p:txBody>
            <a:bodyPr wrap="square" rtlCol="0">
              <a:spAutoFit/>
            </a:bodyPr>
            <a:lstStyle/>
            <a:p>
              <a:pPr algn="r"/>
              <a:r>
                <a:rPr lang="fr-FR" altLang="ko-KR" sz="1200" dirty="0">
                  <a:solidFill>
                    <a:schemeClr val="bg1"/>
                  </a:solidFill>
                  <a:latin typeface="Open Sans" pitchFamily="2" charset="0"/>
                  <a:ea typeface="Open Sans" pitchFamily="2" charset="0"/>
                  <a:cs typeface="Open Sans" pitchFamily="2" charset="0"/>
                </a:rPr>
                <a:t>Articles de vulgarisation détaillés et illustrés par des cartes interactives. tableaux de bords et visuels du portail ESPON</a:t>
              </a:r>
              <a:endParaRPr lang="fr-FR" altLang="ko-KR" sz="1200" dirty="0">
                <a:solidFill>
                  <a:schemeClr val="bg1"/>
                </a:solidFill>
                <a:latin typeface="Open Sans" pitchFamily="2" charset="0"/>
                <a:ea typeface="+mj-ea"/>
                <a:cs typeface="Open Sans" pitchFamily="2" charset="0"/>
              </a:endParaRPr>
            </a:p>
          </p:txBody>
        </p:sp>
        <p:sp>
          <p:nvSpPr>
            <p:cNvPr id="106" name="TextBox 105">
              <a:extLst>
                <a:ext uri="{FF2B5EF4-FFF2-40B4-BE49-F238E27FC236}">
                  <a16:creationId xmlns:a16="http://schemas.microsoft.com/office/drawing/2014/main" id="{ECB422C5-922D-A40E-1ED4-358FC2DBF7D6}"/>
                </a:ext>
              </a:extLst>
            </p:cNvPr>
            <p:cNvSpPr txBox="1"/>
            <p:nvPr/>
          </p:nvSpPr>
          <p:spPr>
            <a:xfrm>
              <a:off x="6367860" y="5184310"/>
              <a:ext cx="5178429" cy="307777"/>
            </a:xfrm>
            <a:prstGeom prst="rect">
              <a:avLst/>
            </a:prstGeom>
            <a:noFill/>
          </p:spPr>
          <p:txBody>
            <a:bodyPr wrap="square" rtlCol="0">
              <a:spAutoFit/>
            </a:bodyPr>
            <a:lstStyle/>
            <a:p>
              <a:pPr algn="r"/>
              <a:r>
                <a:rPr lang="fr-FR" altLang="ko-KR" sz="1400" b="1" dirty="0">
                  <a:solidFill>
                    <a:schemeClr val="bg1"/>
                  </a:solidFill>
                  <a:latin typeface="Open Sans" pitchFamily="2" charset="0"/>
                  <a:ea typeface="Open Sans" pitchFamily="2" charset="0"/>
                  <a:cs typeface="Open Sans" pitchFamily="2" charset="0"/>
                </a:rPr>
                <a:t>Cartes narratives</a:t>
              </a:r>
              <a:endParaRPr lang="fr-FR" altLang="ko-KR" sz="1400" b="1" dirty="0">
                <a:solidFill>
                  <a:schemeClr val="bg1"/>
                </a:solidFill>
                <a:latin typeface="Open Sans" pitchFamily="2" charset="0"/>
                <a:ea typeface="+mj-ea"/>
                <a:cs typeface="Open Sans" pitchFamily="2" charset="0"/>
              </a:endParaRPr>
            </a:p>
          </p:txBody>
        </p:sp>
      </p:grpSp>
      <p:sp>
        <p:nvSpPr>
          <p:cNvPr id="110" name="Titel 1">
            <a:extLst>
              <a:ext uri="{FF2B5EF4-FFF2-40B4-BE49-F238E27FC236}">
                <a16:creationId xmlns:a16="http://schemas.microsoft.com/office/drawing/2014/main" id="{70D18319-BACE-4337-9118-FC51BC24F78E}"/>
              </a:ext>
            </a:extLst>
          </p:cNvPr>
          <p:cNvSpPr txBox="1">
            <a:spLocks/>
          </p:cNvSpPr>
          <p:nvPr/>
        </p:nvSpPr>
        <p:spPr>
          <a:xfrm>
            <a:off x="373987" y="80560"/>
            <a:ext cx="2411700" cy="1935676"/>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dirty="0">
                <a:latin typeface="Open Sans SemiBold" pitchFamily="2" charset="0"/>
                <a:ea typeface="Open Sans SemiBold" pitchFamily="2" charset="0"/>
                <a:cs typeface="Open Sans SemiBold" pitchFamily="2" charset="0"/>
              </a:rPr>
              <a:t>ESPON : quels livrables </a:t>
            </a:r>
            <a:r>
              <a:rPr lang="en-US" dirty="0">
                <a:latin typeface="Open Sans SemiBold" pitchFamily="2" charset="0"/>
                <a:ea typeface="Open Sans SemiBold" pitchFamily="2" charset="0"/>
                <a:cs typeface="Open Sans SemiBold" pitchFamily="2" charset="0"/>
              </a:rPr>
              <a:t>?</a:t>
            </a:r>
          </a:p>
        </p:txBody>
      </p:sp>
      <p:sp>
        <p:nvSpPr>
          <p:cNvPr id="111" name="Triangle 7">
            <a:extLst>
              <a:ext uri="{FF2B5EF4-FFF2-40B4-BE49-F238E27FC236}">
                <a16:creationId xmlns:a16="http://schemas.microsoft.com/office/drawing/2014/main" id="{8A86E6DA-A312-6FA2-A552-49F832EECC98}"/>
              </a:ext>
            </a:extLst>
          </p:cNvPr>
          <p:cNvSpPr/>
          <p:nvPr/>
        </p:nvSpPr>
        <p:spPr>
          <a:xfrm rot="5400000">
            <a:off x="2197196" y="2458754"/>
            <a:ext cx="1193688" cy="102231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97FD1AE5-0EBE-FFE0-772B-8AB5C3918CE6}"/>
              </a:ext>
            </a:extLst>
          </p:cNvPr>
          <p:cNvSpPr/>
          <p:nvPr/>
        </p:nvSpPr>
        <p:spPr>
          <a:xfrm>
            <a:off x="3410471" y="2349377"/>
            <a:ext cx="1441133" cy="144113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pic>
        <p:nvPicPr>
          <p:cNvPr id="1026" name="Picture 2" descr="Package - Free business icons">
            <a:extLst>
              <a:ext uri="{FF2B5EF4-FFF2-40B4-BE49-F238E27FC236}">
                <a16:creationId xmlns:a16="http://schemas.microsoft.com/office/drawing/2014/main" id="{ADC1E4FB-D87F-D5EF-EFA7-E2027D9F53E6}"/>
              </a:ext>
            </a:extLst>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3646572" y="2637154"/>
            <a:ext cx="933195" cy="93319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0" descr="A picture containing text, sign&#10;&#10;Description automatically generated">
            <a:extLst>
              <a:ext uri="{FF2B5EF4-FFF2-40B4-BE49-F238E27FC236}">
                <a16:creationId xmlns:a16="http://schemas.microsoft.com/office/drawing/2014/main" id="{73FFE891-8A0B-38FE-4740-1DE96471050D}"/>
              </a:ext>
            </a:extLst>
          </p:cNvPr>
          <p:cNvPicPr>
            <a:picLocks noChangeAspect="1"/>
          </p:cNvPicPr>
          <p:nvPr/>
        </p:nvPicPr>
        <p:blipFill>
          <a:blip r:embed="rId5" cstate="print">
            <a:lum bright="70000" contrast="-70000"/>
            <a:extLst>
              <a:ext uri="{28A0092B-C50C-407E-A947-70E740481C1C}">
                <a14:useLocalDpi xmlns:a14="http://schemas.microsoft.com/office/drawing/2010/main"/>
              </a:ext>
            </a:extLst>
          </a:blip>
          <a:stretch>
            <a:fillRect/>
          </a:stretch>
        </p:blipFill>
        <p:spPr>
          <a:xfrm>
            <a:off x="6919200" y="601126"/>
            <a:ext cx="792000" cy="792000"/>
          </a:xfrm>
          <a:prstGeom prst="rect">
            <a:avLst/>
          </a:prstGeom>
        </p:spPr>
      </p:pic>
      <p:pic>
        <p:nvPicPr>
          <p:cNvPr id="125" name="Picture 124" descr="Logo, icon&#10;&#10;Description automatically generated">
            <a:extLst>
              <a:ext uri="{FF2B5EF4-FFF2-40B4-BE49-F238E27FC236}">
                <a16:creationId xmlns:a16="http://schemas.microsoft.com/office/drawing/2014/main" id="{E94C7619-41A0-752B-E44C-8AE13D7B1D6B}"/>
              </a:ext>
            </a:extLst>
          </p:cNvPr>
          <p:cNvPicPr>
            <a:picLocks noChangeAspect="1"/>
          </p:cNvPicPr>
          <p:nvPr/>
        </p:nvPicPr>
        <p:blipFill>
          <a:blip r:embed="rId6" cstate="print">
            <a:lum bright="70000" contrast="-70000"/>
            <a:extLst>
              <a:ext uri="{28A0092B-C50C-407E-A947-70E740481C1C}">
                <a14:useLocalDpi xmlns:a14="http://schemas.microsoft.com/office/drawing/2010/main"/>
              </a:ext>
            </a:extLst>
          </a:blip>
          <a:stretch>
            <a:fillRect/>
          </a:stretch>
        </p:blipFill>
        <p:spPr>
          <a:xfrm>
            <a:off x="6919200" y="1842244"/>
            <a:ext cx="792000" cy="792000"/>
          </a:xfrm>
          <a:prstGeom prst="rect">
            <a:avLst/>
          </a:prstGeom>
        </p:spPr>
      </p:pic>
      <p:pic>
        <p:nvPicPr>
          <p:cNvPr id="1029" name="Picture 1028" descr="Icon&#10;&#10;Description automatically generated">
            <a:extLst>
              <a:ext uri="{FF2B5EF4-FFF2-40B4-BE49-F238E27FC236}">
                <a16:creationId xmlns:a16="http://schemas.microsoft.com/office/drawing/2014/main" id="{9A2A0DA4-FE2C-A1B6-965D-31997D031FAF}"/>
              </a:ext>
            </a:extLst>
          </p:cNvPr>
          <p:cNvPicPr>
            <a:picLocks noChangeAspect="1"/>
          </p:cNvPicPr>
          <p:nvPr/>
        </p:nvPicPr>
        <p:blipFill>
          <a:blip r:embed="rId7" cstate="print">
            <a:lum bright="70000" contrast="-70000"/>
            <a:extLst>
              <a:ext uri="{28A0092B-C50C-407E-A947-70E740481C1C}">
                <a14:useLocalDpi xmlns:a14="http://schemas.microsoft.com/office/drawing/2010/main"/>
              </a:ext>
            </a:extLst>
          </a:blip>
          <a:stretch>
            <a:fillRect/>
          </a:stretch>
        </p:blipFill>
        <p:spPr>
          <a:xfrm>
            <a:off x="6937668" y="5530674"/>
            <a:ext cx="792000" cy="792000"/>
          </a:xfrm>
          <a:prstGeom prst="rect">
            <a:avLst/>
          </a:prstGeom>
        </p:spPr>
      </p:pic>
      <p:pic>
        <p:nvPicPr>
          <p:cNvPr id="1031" name="Picture 1030" descr="Icon&#10;&#10;Description automatically generated">
            <a:extLst>
              <a:ext uri="{FF2B5EF4-FFF2-40B4-BE49-F238E27FC236}">
                <a16:creationId xmlns:a16="http://schemas.microsoft.com/office/drawing/2014/main" id="{F3A9E98C-A50A-00E6-363B-BE6057909B8A}"/>
              </a:ext>
            </a:extLst>
          </p:cNvPr>
          <p:cNvPicPr>
            <a:picLocks noChangeAspect="1"/>
          </p:cNvPicPr>
          <p:nvPr/>
        </p:nvPicPr>
        <p:blipFill>
          <a:blip r:embed="rId8" cstate="print">
            <a:lum bright="70000" contrast="-70000"/>
            <a:extLst>
              <a:ext uri="{28A0092B-C50C-407E-A947-70E740481C1C}">
                <a14:useLocalDpi xmlns:a14="http://schemas.microsoft.com/office/drawing/2010/main"/>
              </a:ext>
            </a:extLst>
          </a:blip>
          <a:stretch>
            <a:fillRect/>
          </a:stretch>
        </p:blipFill>
        <p:spPr>
          <a:xfrm>
            <a:off x="6949993" y="3057197"/>
            <a:ext cx="792000" cy="792000"/>
          </a:xfrm>
          <a:prstGeom prst="rect">
            <a:avLst/>
          </a:prstGeom>
        </p:spPr>
      </p:pic>
      <p:pic>
        <p:nvPicPr>
          <p:cNvPr id="1035" name="Picture 1034" descr="Icon&#10;&#10;Description automatically generated">
            <a:extLst>
              <a:ext uri="{FF2B5EF4-FFF2-40B4-BE49-F238E27FC236}">
                <a16:creationId xmlns:a16="http://schemas.microsoft.com/office/drawing/2014/main" id="{6CC5C85B-5590-CF58-DCB0-E0AE40AFB144}"/>
              </a:ext>
            </a:extLst>
          </p:cNvPr>
          <p:cNvPicPr>
            <a:picLocks noChangeAspect="1"/>
          </p:cNvPicPr>
          <p:nvPr/>
        </p:nvPicPr>
        <p:blipFill>
          <a:blip r:embed="rId9" cstate="print">
            <a:lum bright="70000" contrast="-70000"/>
            <a:extLst>
              <a:ext uri="{28A0092B-C50C-407E-A947-70E740481C1C}">
                <a14:useLocalDpi xmlns:a14="http://schemas.microsoft.com/office/drawing/2010/main"/>
              </a:ext>
            </a:extLst>
          </a:blip>
          <a:stretch>
            <a:fillRect/>
          </a:stretch>
        </p:blipFill>
        <p:spPr>
          <a:xfrm>
            <a:off x="6939266" y="4316708"/>
            <a:ext cx="792000" cy="792000"/>
          </a:xfrm>
          <a:prstGeom prst="rect">
            <a:avLst/>
          </a:prstGeom>
        </p:spPr>
      </p:pic>
      <p:sp>
        <p:nvSpPr>
          <p:cNvPr id="4" name="TextBox 3">
            <a:extLst>
              <a:ext uri="{FF2B5EF4-FFF2-40B4-BE49-F238E27FC236}">
                <a16:creationId xmlns:a16="http://schemas.microsoft.com/office/drawing/2014/main" id="{DDB7077F-A513-DAA3-054F-880E69B93803}"/>
              </a:ext>
            </a:extLst>
          </p:cNvPr>
          <p:cNvSpPr txBox="1"/>
          <p:nvPr/>
        </p:nvSpPr>
        <p:spPr>
          <a:xfrm>
            <a:off x="6949632" y="1042869"/>
            <a:ext cx="4992878" cy="276999"/>
          </a:xfrm>
          <a:prstGeom prst="rect">
            <a:avLst/>
          </a:prstGeom>
          <a:noFill/>
        </p:spPr>
        <p:txBody>
          <a:bodyPr wrap="square" rtlCol="0">
            <a:spAutoFit/>
          </a:bodyPr>
          <a:lstStyle/>
          <a:p>
            <a:pPr algn="r"/>
            <a:r>
              <a:rPr lang="en-US" altLang="ko-KR" sz="1200" b="1" dirty="0">
                <a:solidFill>
                  <a:schemeClr val="bg1"/>
                </a:solidFill>
                <a:latin typeface="Open Sans" pitchFamily="2" charset="0"/>
                <a:ea typeface="Open Sans" pitchFamily="2" charset="0"/>
                <a:cs typeface="Open Sans" pitchFamily="2" charset="0"/>
              </a:rPr>
              <a:t>Publications</a:t>
            </a:r>
            <a:endParaRPr lang="ko-KR" altLang="en-US" sz="1200" b="1" dirty="0">
              <a:solidFill>
                <a:schemeClr val="bg1"/>
              </a:solidFill>
              <a:latin typeface="Open Sans" pitchFamily="2" charset="0"/>
              <a:ea typeface="+mj-ea"/>
              <a:cs typeface="Open Sans" pitchFamily="2" charset="0"/>
            </a:endParaRPr>
          </a:p>
        </p:txBody>
      </p:sp>
      <p:sp>
        <p:nvSpPr>
          <p:cNvPr id="7" name="TextBox 6">
            <a:extLst>
              <a:ext uri="{FF2B5EF4-FFF2-40B4-BE49-F238E27FC236}">
                <a16:creationId xmlns:a16="http://schemas.microsoft.com/office/drawing/2014/main" id="{424D7272-C862-4DF1-91A8-F0C5AF4F563E}"/>
              </a:ext>
            </a:extLst>
          </p:cNvPr>
          <p:cNvSpPr txBox="1"/>
          <p:nvPr/>
        </p:nvSpPr>
        <p:spPr>
          <a:xfrm>
            <a:off x="7601743" y="1243755"/>
            <a:ext cx="4365911" cy="276999"/>
          </a:xfrm>
          <a:prstGeom prst="rect">
            <a:avLst/>
          </a:prstGeom>
          <a:noFill/>
        </p:spPr>
        <p:txBody>
          <a:bodyPr wrap="square" rtlCol="0">
            <a:spAutoFit/>
          </a:bodyPr>
          <a:lstStyle/>
          <a:p>
            <a:pPr algn="r"/>
            <a:r>
              <a:rPr lang="en-US" altLang="ko-KR" sz="1000" dirty="0">
                <a:solidFill>
                  <a:schemeClr val="bg1"/>
                </a:solidFill>
                <a:latin typeface="Open Sans" pitchFamily="2" charset="0"/>
                <a:ea typeface="Open Sans" pitchFamily="2" charset="0"/>
                <a:cs typeface="Open Sans" pitchFamily="2" charset="0"/>
              </a:rPr>
              <a:t>Conclusions </a:t>
            </a:r>
            <a:r>
              <a:rPr lang="fr-FR" altLang="ko-KR" sz="1000" dirty="0">
                <a:solidFill>
                  <a:schemeClr val="bg1"/>
                </a:solidFill>
                <a:latin typeface="Open Sans" pitchFamily="2" charset="0"/>
                <a:ea typeface="Open Sans" pitchFamily="2" charset="0"/>
                <a:cs typeface="Open Sans" pitchFamily="2" charset="0"/>
              </a:rPr>
              <a:t>des résultats d’une recherche (notes d’analyse, atlas</a:t>
            </a:r>
            <a:r>
              <a:rPr lang="fr-FR" altLang="ko-KR" sz="1200" dirty="0">
                <a:solidFill>
                  <a:schemeClr val="bg1"/>
                </a:solidFill>
                <a:latin typeface="Open Sans" pitchFamily="2" charset="0"/>
                <a:ea typeface="Open Sans" pitchFamily="2" charset="0"/>
                <a:cs typeface="Open Sans" pitchFamily="2" charset="0"/>
              </a:rPr>
              <a:t>..), </a:t>
            </a:r>
            <a:endParaRPr lang="fr-FR" altLang="ko-KR" sz="1200" dirty="0">
              <a:solidFill>
                <a:schemeClr val="bg1"/>
              </a:solidFill>
              <a:latin typeface="Open Sans" pitchFamily="2" charset="0"/>
              <a:ea typeface="+mj-ea"/>
              <a:cs typeface="Open Sans" pitchFamily="2" charset="0"/>
            </a:endParaRPr>
          </a:p>
        </p:txBody>
      </p:sp>
    </p:spTree>
    <p:extLst>
      <p:ext uri="{BB962C8B-B14F-4D97-AF65-F5344CB8AC3E}">
        <p14:creationId xmlns:p14="http://schemas.microsoft.com/office/powerpoint/2010/main" val="955779481"/>
      </p:ext>
    </p:extLst>
  </p:cSld>
  <p:clrMapOvr>
    <a:masterClrMapping/>
  </p:clrMapOvr>
</p:sld>
</file>

<file path=ppt/theme/theme1.xml><?xml version="1.0" encoding="utf-8"?>
<a:theme xmlns:a="http://schemas.openxmlformats.org/drawingml/2006/main" name="ESPON_PowerPoint_16_9_TEMPLATE">
  <a:themeElements>
    <a:clrScheme name="ESPON PowerPoint">
      <a:dk1>
        <a:sysClr val="windowText" lastClr="000000"/>
      </a:dk1>
      <a:lt1>
        <a:sysClr val="window" lastClr="FFFFFF"/>
      </a:lt1>
      <a:dk2>
        <a:srgbClr val="0B1741"/>
      </a:dk2>
      <a:lt2>
        <a:srgbClr val="D9D9D9"/>
      </a:lt2>
      <a:accent1>
        <a:srgbClr val="164193"/>
      </a:accent1>
      <a:accent2>
        <a:srgbClr val="EE7D00"/>
      </a:accent2>
      <a:accent3>
        <a:srgbClr val="4779B2"/>
      </a:accent3>
      <a:accent4>
        <a:srgbClr val="75B566"/>
      </a:accent4>
      <a:accent5>
        <a:srgbClr val="77BEDB"/>
      </a:accent5>
      <a:accent6>
        <a:srgbClr val="C85C54"/>
      </a:accent6>
      <a:hlink>
        <a:srgbClr val="308DAA"/>
      </a:hlink>
      <a:folHlink>
        <a:srgbClr val="783F91"/>
      </a:folHlink>
    </a:clrScheme>
    <a:fontScheme name="ESPON_PowerPoi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ON_PowerPoint_16_9_TEMPLATE" id="{E25A19CF-748D-4201-8386-395DB4E165DF}" vid="{CE6D13D0-FC79-4F27-A159-5AC86CDDB40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d1c5ccc-039a-4ce3-b5f4-c0ccae46226c" xsi:nil="true"/>
    <lcf76f155ced4ddcb4097134ff3c332f xmlns="ba4cb773-5d9a-4b08-a7b6-9cb2e3c4ed5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FB1ADE8ED0724CBA919AC1A21A8424" ma:contentTypeVersion="17" ma:contentTypeDescription="Create a new document." ma:contentTypeScope="" ma:versionID="0546b1282672ae393bc1b2aee750ab43">
  <xsd:schema xmlns:xsd="http://www.w3.org/2001/XMLSchema" xmlns:xs="http://www.w3.org/2001/XMLSchema" xmlns:p="http://schemas.microsoft.com/office/2006/metadata/properties" xmlns:ns1="http://schemas.microsoft.com/sharepoint/v3" xmlns:ns2="ba4cb773-5d9a-4b08-a7b6-9cb2e3c4ed52" xmlns:ns3="bd1c5ccc-039a-4ce3-b5f4-c0ccae46226c" targetNamespace="http://schemas.microsoft.com/office/2006/metadata/properties" ma:root="true" ma:fieldsID="1425dbba284758db2afdd0320848bb43" ns1:_="" ns2:_="" ns3:_="">
    <xsd:import namespace="http://schemas.microsoft.com/sharepoint/v3"/>
    <xsd:import namespace="ba4cb773-5d9a-4b08-a7b6-9cb2e3c4ed52"/>
    <xsd:import namespace="bd1c5ccc-039a-4ce3-b5f4-c0ccae4622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4cb773-5d9a-4b08-a7b6-9cb2e3c4ed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9b5a883-8729-4588-b6e9-348dcaeadd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1c5ccc-039a-4ce3-b5f4-c0ccae4622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7063837-18a0-45c8-8800-deca7e47b85f}" ma:internalName="TaxCatchAll" ma:showField="CatchAllData" ma:web="bd1c5ccc-039a-4ce3-b5f4-c0ccae4622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B0C5D-C1DB-4310-B50A-2EFA041300A9}">
  <ds:schemaRefs>
    <ds:schemaRef ds:uri="http://schemas.microsoft.com/sharepoint/v3/contenttype/forms"/>
  </ds:schemaRefs>
</ds:datastoreItem>
</file>

<file path=customXml/itemProps2.xml><?xml version="1.0" encoding="utf-8"?>
<ds:datastoreItem xmlns:ds="http://schemas.openxmlformats.org/officeDocument/2006/customXml" ds:itemID="{698CAA0B-3F65-4FDF-A1FF-7616A48800D6}">
  <ds:schemaRefs>
    <ds:schemaRef ds:uri="http://purl.org/dc/dcmitype/"/>
    <ds:schemaRef ds:uri="http://schemas.microsoft.com/office/2006/documentManagement/types"/>
    <ds:schemaRef ds:uri="http://purl.org/dc/elements/1.1/"/>
    <ds:schemaRef ds:uri="http://schemas.microsoft.com/office/infopath/2007/PartnerControls"/>
    <ds:schemaRef ds:uri="http://schemas.microsoft.com/sharepoint/v3"/>
    <ds:schemaRef ds:uri="http://www.w3.org/XML/1998/namespace"/>
    <ds:schemaRef ds:uri="ba4cb773-5d9a-4b08-a7b6-9cb2e3c4ed52"/>
    <ds:schemaRef ds:uri="http://schemas.microsoft.com/office/2006/metadata/properties"/>
    <ds:schemaRef ds:uri="http://schemas.openxmlformats.org/package/2006/metadata/core-properties"/>
    <ds:schemaRef ds:uri="bd1c5ccc-039a-4ce3-b5f4-c0ccae46226c"/>
    <ds:schemaRef ds:uri="http://purl.org/dc/terms/"/>
  </ds:schemaRefs>
</ds:datastoreItem>
</file>

<file path=customXml/itemProps3.xml><?xml version="1.0" encoding="utf-8"?>
<ds:datastoreItem xmlns:ds="http://schemas.openxmlformats.org/officeDocument/2006/customXml" ds:itemID="{DB0636E9-4A16-442E-BF6E-92BB25451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4cb773-5d9a-4b08-a7b6-9cb2e3c4ed52"/>
    <ds:schemaRef ds:uri="bd1c5ccc-039a-4ce3-b5f4-c0ccae4622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ESPON_PowerPoint_16_9_TEMPLATE</Template>
  <TotalTime>1184</TotalTime>
  <Words>3007</Words>
  <Application>Microsoft Office PowerPoint</Application>
  <PresentationFormat>Grand écran</PresentationFormat>
  <Paragraphs>177</Paragraphs>
  <Slides>20</Slides>
  <Notes>10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20</vt:i4>
      </vt:variant>
    </vt:vector>
  </HeadingPairs>
  <TitlesOfParts>
    <vt:vector size="32" baseType="lpstr">
      <vt:lpstr>MS PGothic</vt:lpstr>
      <vt:lpstr>Arial</vt:lpstr>
      <vt:lpstr>Calibri</vt:lpstr>
      <vt:lpstr>League Spartan</vt:lpstr>
      <vt:lpstr>Open Sans</vt:lpstr>
      <vt:lpstr>Open Sans Condensed ExtraBold</vt:lpstr>
      <vt:lpstr>Open Sans Light</vt:lpstr>
      <vt:lpstr>Open Sans SemiBold</vt:lpstr>
      <vt:lpstr>Poppins</vt:lpstr>
      <vt:lpstr>Source Sans Pro</vt:lpstr>
      <vt:lpstr>Wingdings</vt:lpstr>
      <vt:lpstr>ESPON_PowerPoint_16_9_TEMPLATE</vt:lpstr>
      <vt:lpstr>Presentation d’ESPON 2030</vt:lpstr>
      <vt:lpstr>ESPON en deux mots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iotzov</dc:creator>
  <cp:lastModifiedBy>DANGEARD Marie-Lorraine</cp:lastModifiedBy>
  <cp:revision>115</cp:revision>
  <cp:lastPrinted>2022-12-16T14:57:13Z</cp:lastPrinted>
  <dcterms:created xsi:type="dcterms:W3CDTF">2017-11-29T13:01:55Z</dcterms:created>
  <dcterms:modified xsi:type="dcterms:W3CDTF">2022-12-19T16:35:12Z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0x01010000FB1ADE8ED0724CBA919AC1A21A8424</vt:lpwstr>
  </property>
  <property fmtid="{D5CDD505-2E9C-101B-9397-08002B2CF9AE}" pid="3" name="MediaServiceImageTags">
    <vt:lpwstr/>
  </property>
</Properties>
</file>